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 id="2147483738" r:id="rId2"/>
    <p:sldMasterId id="2147483752" r:id="rId3"/>
  </p:sldMasterIdLst>
  <p:notesMasterIdLst>
    <p:notesMasterId r:id="rId78"/>
  </p:notesMasterIdLst>
  <p:sldIdLst>
    <p:sldId id="458" r:id="rId4"/>
    <p:sldId id="410" r:id="rId5"/>
    <p:sldId id="359" r:id="rId6"/>
    <p:sldId id="360" r:id="rId7"/>
    <p:sldId id="459" r:id="rId8"/>
    <p:sldId id="357" r:id="rId9"/>
    <p:sldId id="358" r:id="rId10"/>
    <p:sldId id="361" r:id="rId11"/>
    <p:sldId id="362" r:id="rId12"/>
    <p:sldId id="363" r:id="rId13"/>
    <p:sldId id="364" r:id="rId14"/>
    <p:sldId id="276" r:id="rId15"/>
    <p:sldId id="409" r:id="rId16"/>
    <p:sldId id="365" r:id="rId17"/>
    <p:sldId id="392" r:id="rId18"/>
    <p:sldId id="366" r:id="rId19"/>
    <p:sldId id="367" r:id="rId20"/>
    <p:sldId id="369" r:id="rId21"/>
    <p:sldId id="370" r:id="rId22"/>
    <p:sldId id="371" r:id="rId23"/>
    <p:sldId id="372" r:id="rId24"/>
    <p:sldId id="393" r:id="rId25"/>
    <p:sldId id="394" r:id="rId26"/>
    <p:sldId id="373" r:id="rId27"/>
    <p:sldId id="375" r:id="rId28"/>
    <p:sldId id="376" r:id="rId29"/>
    <p:sldId id="579" r:id="rId30"/>
    <p:sldId id="395" r:id="rId31"/>
    <p:sldId id="379" r:id="rId32"/>
    <p:sldId id="584" r:id="rId33"/>
    <p:sldId id="381" r:id="rId34"/>
    <p:sldId id="382" r:id="rId35"/>
    <p:sldId id="383" r:id="rId36"/>
    <p:sldId id="384" r:id="rId37"/>
    <p:sldId id="385" r:id="rId38"/>
    <p:sldId id="585" r:id="rId39"/>
    <p:sldId id="386" r:id="rId40"/>
    <p:sldId id="387" r:id="rId41"/>
    <p:sldId id="388" r:id="rId42"/>
    <p:sldId id="389" r:id="rId43"/>
    <p:sldId id="586" r:id="rId44"/>
    <p:sldId id="397" r:id="rId45"/>
    <p:sldId id="398" r:id="rId46"/>
    <p:sldId id="399" r:id="rId47"/>
    <p:sldId id="408" r:id="rId48"/>
    <p:sldId id="272" r:id="rId49"/>
    <p:sldId id="402" r:id="rId50"/>
    <p:sldId id="295" r:id="rId51"/>
    <p:sldId id="403" r:id="rId52"/>
    <p:sldId id="296" r:id="rId53"/>
    <p:sldId id="297" r:id="rId54"/>
    <p:sldId id="298" r:id="rId55"/>
    <p:sldId id="299" r:id="rId56"/>
    <p:sldId id="300" r:id="rId57"/>
    <p:sldId id="301" r:id="rId58"/>
    <p:sldId id="404" r:id="rId59"/>
    <p:sldId id="407" r:id="rId60"/>
    <p:sldId id="312" r:id="rId61"/>
    <p:sldId id="313" r:id="rId62"/>
    <p:sldId id="314" r:id="rId63"/>
    <p:sldId id="315" r:id="rId64"/>
    <p:sldId id="316" r:id="rId65"/>
    <p:sldId id="317" r:id="rId66"/>
    <p:sldId id="319" r:id="rId67"/>
    <p:sldId id="411" r:id="rId68"/>
    <p:sldId id="412" r:id="rId69"/>
    <p:sldId id="406" r:id="rId70"/>
    <p:sldId id="320" r:id="rId71"/>
    <p:sldId id="321" r:id="rId72"/>
    <p:sldId id="330" r:id="rId73"/>
    <p:sldId id="329" r:id="rId74"/>
    <p:sldId id="328" r:id="rId75"/>
    <p:sldId id="577" r:id="rId76"/>
    <p:sldId id="348" r:id="rId77"/>
  </p:sldIdLst>
  <p:sldSz cx="9144000" cy="6858000" type="screen4x3"/>
  <p:notesSz cx="6858000" cy="9144000"/>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4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441" autoAdjust="0"/>
  </p:normalViewPr>
  <p:slideViewPr>
    <p:cSldViewPr>
      <p:cViewPr varScale="1">
        <p:scale>
          <a:sx n="78" d="100"/>
          <a:sy n="78" d="100"/>
        </p:scale>
        <p:origin x="1344" y="44"/>
      </p:cViewPr>
      <p:guideLst>
        <p:guide orient="horz" pos="3249"/>
        <p:guide pos="2880"/>
      </p:guideLst>
    </p:cSldViewPr>
  </p:slideViewPr>
  <p:notesTextViewPr>
    <p:cViewPr>
      <p:scale>
        <a:sx n="1" d="1"/>
        <a:sy n="1" d="1"/>
      </p:scale>
      <p:origin x="0" y="0"/>
    </p:cViewPr>
  </p:notesTextViewPr>
  <p:gridSpacing cx="72033" cy="72033"/>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 Id="rId4"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 Id="rId4"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 Id="rId4"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页眉占位符 1"/>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buFont typeface="Arial" panose="020B0604020202020204" pitchFamily="34" charset="0"/>
              <a:buNone/>
              <a:defRPr sz="1800"/>
            </a:lvl1pPr>
          </a:lstStyle>
          <a:p>
            <a:pPr>
              <a:defRPr/>
            </a:pPr>
            <a:endParaRPr lang="zh-CN" altLang="zh-CN"/>
          </a:p>
        </p:txBody>
      </p:sp>
      <p:sp>
        <p:nvSpPr>
          <p:cNvPr id="4099"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buFont typeface="Arial" panose="020B0604020202020204" pitchFamily="34" charset="0"/>
              <a:buNone/>
              <a:defRPr/>
            </a:lvl1pPr>
          </a:lstStyle>
          <a:p>
            <a:pPr>
              <a:defRPr/>
            </a:pPr>
            <a:fld id="{3EDD6A0D-39A3-463B-9042-C83C843ED351}" type="datetime1">
              <a:rPr lang="zh-CN" altLang="en-US"/>
              <a:pPr>
                <a:defRPr/>
              </a:pPr>
              <a:t>2019/5/5</a:t>
            </a:fld>
            <a:endParaRPr lang="zh-CN" altLang="en-US" sz="1800"/>
          </a:p>
        </p:txBody>
      </p:sp>
      <p:sp>
        <p:nvSpPr>
          <p:cNvPr id="5124" name="幻灯片图像占位符 3"/>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4101" name="备注占位符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a:spcBef>
                <a:spcPct val="30000"/>
              </a:spcBef>
              <a:defRPr sz="1200">
                <a:solidFill>
                  <a:schemeClr val="tx1"/>
                </a:solidFill>
                <a:latin typeface="Arial" panose="020B0604020202020204" pitchFamily="34" charset="0"/>
              </a:defRPr>
            </a:lvl1pPr>
            <a:lvl2pPr defTabSz="0">
              <a:spcBef>
                <a:spcPct val="30000"/>
              </a:spcBef>
              <a:defRPr sz="1200">
                <a:solidFill>
                  <a:schemeClr val="tx1"/>
                </a:solidFill>
                <a:latin typeface="Arial" panose="020B0604020202020204" pitchFamily="34" charset="0"/>
              </a:defRPr>
            </a:lvl2pPr>
            <a:lvl3pPr defTabSz="0">
              <a:spcBef>
                <a:spcPct val="30000"/>
              </a:spcBef>
              <a:defRPr sz="1200">
                <a:solidFill>
                  <a:schemeClr val="tx1"/>
                </a:solidFill>
                <a:latin typeface="Arial" panose="020B0604020202020204" pitchFamily="34" charset="0"/>
              </a:defRPr>
            </a:lvl3pPr>
            <a:lvl4pPr defTabSz="0">
              <a:spcBef>
                <a:spcPct val="30000"/>
              </a:spcBef>
              <a:defRPr sz="1200">
                <a:solidFill>
                  <a:schemeClr val="tx1"/>
                </a:solidFill>
                <a:latin typeface="Arial" panose="020B0604020202020204" pitchFamily="34" charset="0"/>
              </a:defRPr>
            </a:lvl4pPr>
            <a:lvl5pPr defTabSz="0">
              <a:spcBef>
                <a:spcPct val="30000"/>
              </a:spcBef>
              <a:defRPr sz="1200">
                <a:solidFill>
                  <a:schemeClr val="tx1"/>
                </a:solidFill>
                <a:latin typeface="Arial" panose="020B0604020202020204" pitchFamily="34" charset="0"/>
              </a:defRPr>
            </a:lvl5pPr>
            <a:lvl6pPr marL="457200" defTabSz="0" eaLnBrk="0" fontAlgn="base" hangingPunct="0">
              <a:spcBef>
                <a:spcPct val="30000"/>
              </a:spcBef>
              <a:spcAft>
                <a:spcPct val="0"/>
              </a:spcAft>
              <a:defRPr sz="1200">
                <a:solidFill>
                  <a:schemeClr val="tx1"/>
                </a:solidFill>
                <a:latin typeface="Arial" panose="020B0604020202020204" pitchFamily="34" charset="0"/>
              </a:defRPr>
            </a:lvl6pPr>
            <a:lvl7pPr marL="914400" defTabSz="0" eaLnBrk="0" fontAlgn="base" hangingPunct="0">
              <a:spcBef>
                <a:spcPct val="30000"/>
              </a:spcBef>
              <a:spcAft>
                <a:spcPct val="0"/>
              </a:spcAft>
              <a:defRPr sz="1200">
                <a:solidFill>
                  <a:schemeClr val="tx1"/>
                </a:solidFill>
                <a:latin typeface="Arial" panose="020B0604020202020204" pitchFamily="34" charset="0"/>
              </a:defRPr>
            </a:lvl7pPr>
            <a:lvl8pPr marL="1371600" defTabSz="0" eaLnBrk="0" fontAlgn="base" hangingPunct="0">
              <a:spcBef>
                <a:spcPct val="30000"/>
              </a:spcBef>
              <a:spcAft>
                <a:spcPct val="0"/>
              </a:spcAft>
              <a:defRPr sz="1200">
                <a:solidFill>
                  <a:schemeClr val="tx1"/>
                </a:solidFill>
                <a:latin typeface="Arial" panose="020B0604020202020204" pitchFamily="34" charset="0"/>
              </a:defRPr>
            </a:lvl8pPr>
            <a:lvl9pPr marL="1828800" defTabSz="0" eaLnBrk="0" fontAlgn="base" hangingPunct="0">
              <a:spcBef>
                <a:spcPct val="30000"/>
              </a:spcBef>
              <a:spcAft>
                <a:spcPct val="0"/>
              </a:spcAft>
              <a:defRPr sz="1200">
                <a:solidFill>
                  <a:schemeClr val="tx1"/>
                </a:solidFill>
                <a:latin typeface="Arial" panose="020B0604020202020204" pitchFamily="34" charset="0"/>
              </a:defRPr>
            </a:lvl9pPr>
          </a:lstStyle>
          <a:p>
            <a:pPr>
              <a:defRPr/>
            </a:pPr>
            <a:r>
              <a:rPr lang="zh-CN" altLang="zh-CN"/>
              <a:t>单击此处编辑母版文本样式</a:t>
            </a:r>
          </a:p>
          <a:p>
            <a:pPr>
              <a:defRPr/>
            </a:pPr>
            <a:r>
              <a:rPr lang="zh-CN" altLang="zh-CN"/>
              <a:t>第二级</a:t>
            </a:r>
          </a:p>
          <a:p>
            <a:pPr>
              <a:defRPr/>
            </a:pPr>
            <a:r>
              <a:rPr lang="zh-CN" altLang="zh-CN"/>
              <a:t>第三级</a:t>
            </a:r>
          </a:p>
          <a:p>
            <a:pPr>
              <a:defRPr/>
            </a:pPr>
            <a:r>
              <a:rPr lang="zh-CN" altLang="zh-CN"/>
              <a:t>第四级</a:t>
            </a:r>
          </a:p>
          <a:p>
            <a:pPr>
              <a:defRPr/>
            </a:pPr>
            <a:r>
              <a:rPr lang="zh-CN" altLang="zh-CN"/>
              <a:t>第五级</a:t>
            </a:r>
          </a:p>
        </p:txBody>
      </p:sp>
      <p:sp>
        <p:nvSpPr>
          <p:cNvPr id="4102"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buFont typeface="Arial" panose="020B0604020202020204" pitchFamily="34" charset="0"/>
              <a:buNone/>
              <a:defRPr sz="1800"/>
            </a:lvl1pPr>
          </a:lstStyle>
          <a:p>
            <a:pPr>
              <a:defRPr/>
            </a:pPr>
            <a:endParaRPr lang="zh-CN" altLang="zh-CN"/>
          </a:p>
        </p:txBody>
      </p:sp>
      <p:sp>
        <p:nvSpPr>
          <p:cNvPr id="4103"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buFont typeface="Arial" panose="020B0604020202020204" pitchFamily="34" charset="0"/>
              <a:buNone/>
              <a:defRPr/>
            </a:lvl1pPr>
          </a:lstStyle>
          <a:p>
            <a:pPr>
              <a:defRPr/>
            </a:pPr>
            <a:fld id="{6A2AA993-2E6F-4EDA-907C-0E943E59070C}" type="slidenum">
              <a:rPr lang="zh-CN" altLang="en-US"/>
              <a:pPr>
                <a:defRPr/>
              </a:pPr>
              <a:t>‹#›</a:t>
            </a:fld>
            <a:endParaRPr lang="en-US" altLang="zh-CN" sz="1800"/>
          </a:p>
        </p:txBody>
      </p:sp>
    </p:spTree>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2001877046"/>
      </p:ext>
    </p:extLst>
  </p:cSld>
  <p:clrMapOvr>
    <a:masterClrMapping/>
  </p:clrMapOvr>
  <p:transition>
    <p:pull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09284160"/>
      </p:ext>
    </p:extLst>
  </p:cSld>
  <p:clrMapOvr>
    <a:masterClrMapping/>
  </p:clrMapOvr>
  <p:transition>
    <p:pull dir="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6988"/>
            <a:ext cx="2057400" cy="64087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6988"/>
            <a:ext cx="6019800" cy="64087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13821584"/>
      </p:ext>
    </p:extLst>
  </p:cSld>
  <p:clrMapOvr>
    <a:masterClrMapping/>
  </p:clrMapOvr>
  <p:transition>
    <p:pull dir="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6356350"/>
            <a:ext cx="2133600" cy="365125"/>
          </a:xfrm>
          <a:prstGeom prst="rect">
            <a:avLst/>
          </a:prstGeom>
        </p:spPr>
        <p:txBody>
          <a:bodyPr/>
          <a:lstStyle>
            <a:lvl1pPr>
              <a:defRPr/>
            </a:lvl1pPr>
          </a:lstStyle>
          <a:p>
            <a:pPr>
              <a:defRPr/>
            </a:pPr>
            <a:fld id="{330C552D-7DF3-4667-81B2-8DC0E166CBAE}" type="datetime1">
              <a:rPr lang="en-US"/>
              <a:pPr>
                <a:defRPr/>
              </a:pPr>
              <a:t>5/5/2019</a:t>
            </a:fld>
            <a:endParaRPr lang="en-US"/>
          </a:p>
        </p:txBody>
      </p:sp>
      <p:sp>
        <p:nvSpPr>
          <p:cNvPr id="8" name="页脚占位符 7"/>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zh-CN" altLang="en-US"/>
          </a:p>
        </p:txBody>
      </p:sp>
      <p:sp>
        <p:nvSpPr>
          <p:cNvPr id="9" name="灯片编号占位符 8"/>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63553C2D-12FE-4A3B-80C3-42AFFA30A720}" type="slidenum">
              <a:rPr lang="zh-CN" altLang="en-US"/>
              <a:pPr>
                <a:defRPr/>
              </a:pPr>
              <a:t>‹#›</a:t>
            </a:fld>
            <a:endParaRPr lang="zh-CN" altLang="en-US" sz="1800"/>
          </a:p>
        </p:txBody>
      </p:sp>
    </p:spTree>
    <p:extLst>
      <p:ext uri="{BB962C8B-B14F-4D97-AF65-F5344CB8AC3E}">
        <p14:creationId xmlns:p14="http://schemas.microsoft.com/office/powerpoint/2010/main" val="2049568663"/>
      </p:ext>
    </p:extLst>
  </p:cSld>
  <p:clrMapOvr>
    <a:masterClrMapping/>
  </p:clrMapOvr>
  <p:transition>
    <p:pull dir="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65993" y="-26988"/>
            <a:ext cx="8374674" cy="1143001"/>
          </a:xfrm>
        </p:spPr>
        <p:txBody>
          <a:bodyPr/>
          <a:lstStyle/>
          <a:p>
            <a:r>
              <a:rPr lang="zh-CN" altLang="en-US"/>
              <a:t>单击此处编辑母版标题样式</a:t>
            </a:r>
          </a:p>
        </p:txBody>
      </p:sp>
      <p:sp>
        <p:nvSpPr>
          <p:cNvPr id="3" name="文本占位符 2"/>
          <p:cNvSpPr>
            <a:spLocks noGrp="1"/>
          </p:cNvSpPr>
          <p:nvPr>
            <p:ph type="body" sz="half" idx="1"/>
          </p:nvPr>
        </p:nvSpPr>
        <p:spPr>
          <a:xfrm>
            <a:off x="465992" y="1268416"/>
            <a:ext cx="4116266" cy="51133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22936" y="1268416"/>
            <a:ext cx="4117731" cy="51133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50126520"/>
      </p:ext>
    </p:extLst>
  </p:cSld>
  <p:clrMapOvr>
    <a:masterClrMapping/>
  </p:clrMapOvr>
  <p:transition>
    <p:pull dir="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2122921908"/>
      </p:ext>
    </p:extLst>
  </p:cSld>
  <p:clrMapOvr>
    <a:masterClrMapping/>
  </p:clrMapOvr>
  <p:transition>
    <p:pull dir="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91745671"/>
      </p:ext>
    </p:extLst>
  </p:cSld>
  <p:clrMapOvr>
    <a:masterClrMapping/>
  </p:clrMapOvr>
  <p:transition>
    <p:pull dir="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Tree>
    <p:extLst>
      <p:ext uri="{BB962C8B-B14F-4D97-AF65-F5344CB8AC3E}">
        <p14:creationId xmlns:p14="http://schemas.microsoft.com/office/powerpoint/2010/main" val="3100745850"/>
      </p:ext>
    </p:extLst>
  </p:cSld>
  <p:clrMapOvr>
    <a:masterClrMapping/>
  </p:clrMapOvr>
  <p:transition>
    <p:pull dir="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825625"/>
            <a:ext cx="386715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33781612"/>
      </p:ext>
    </p:extLst>
  </p:cSld>
  <p:clrMapOvr>
    <a:masterClrMapping/>
  </p:clrMapOvr>
  <p:transition>
    <p:pull dir="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70034872"/>
      </p:ext>
    </p:extLst>
  </p:cSld>
  <p:clrMapOvr>
    <a:masterClrMapping/>
  </p:clrMapOvr>
  <p:transition>
    <p:pull dir="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863662730"/>
      </p:ext>
    </p:extLst>
  </p:cSld>
  <p:clrMapOvr>
    <a:masterClrMapping/>
  </p:clrMapOvr>
  <p:transition>
    <p:pull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97476446"/>
      </p:ext>
    </p:extLst>
  </p:cSld>
  <p:clrMapOvr>
    <a:masterClrMapping/>
  </p:clrMapOvr>
  <p:transition>
    <p:pull dir="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388869"/>
      </p:ext>
    </p:extLst>
  </p:cSld>
  <p:clrMapOvr>
    <a:masterClrMapping/>
  </p:clrMapOvr>
  <p:transition>
    <p:pull dir="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3735838130"/>
      </p:ext>
    </p:extLst>
  </p:cSld>
  <p:clrMapOvr>
    <a:masterClrMapping/>
  </p:clrMapOvr>
  <p:transition>
    <p:pull dir="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Tahoma" panose="020B0604030504040204" pitchFamily="34" charset="0"/>
            </a:endParaRPr>
          </a:p>
        </p:txBody>
      </p:sp>
      <p:sp>
        <p:nvSpPr>
          <p:cNvPr id="4" name="文本占位符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4183528672"/>
      </p:ext>
    </p:extLst>
  </p:cSld>
  <p:clrMapOvr>
    <a:masterClrMapping/>
  </p:clrMapOvr>
  <p:transition>
    <p:pull dir="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20939921"/>
      </p:ext>
    </p:extLst>
  </p:cSld>
  <p:clrMapOvr>
    <a:masterClrMapping/>
  </p:clrMapOvr>
  <p:transition>
    <p:pull dir="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6988"/>
            <a:ext cx="2057400" cy="620395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6988"/>
            <a:ext cx="6019800" cy="6203951"/>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23088295"/>
      </p:ext>
    </p:extLst>
  </p:cSld>
  <p:clrMapOvr>
    <a:masterClrMapping/>
  </p:clrMapOvr>
  <p:transition>
    <p:pull dir="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2050000359"/>
      </p:ext>
    </p:extLst>
  </p:cSld>
  <p:clrMapOvr>
    <a:masterClrMapping/>
  </p:clrMapOvr>
  <p:transition>
    <p:pull dir="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47264341"/>
      </p:ext>
    </p:extLst>
  </p:cSld>
  <p:clrMapOvr>
    <a:masterClrMapping/>
  </p:clrMapOvr>
  <p:transition>
    <p:pull dir="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Tree>
    <p:extLst>
      <p:ext uri="{BB962C8B-B14F-4D97-AF65-F5344CB8AC3E}">
        <p14:creationId xmlns:p14="http://schemas.microsoft.com/office/powerpoint/2010/main" val="1830261770"/>
      </p:ext>
    </p:extLst>
  </p:cSld>
  <p:clrMapOvr>
    <a:masterClrMapping/>
  </p:clrMapOvr>
  <p:transition>
    <p:pull dir="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68413"/>
            <a:ext cx="4038600" cy="5113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68413"/>
            <a:ext cx="4038600" cy="5113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30567560"/>
      </p:ext>
    </p:extLst>
  </p:cSld>
  <p:clrMapOvr>
    <a:masterClrMapping/>
  </p:clrMapOvr>
  <p:transition>
    <p:pull dir="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21585330"/>
      </p:ext>
    </p:extLst>
  </p:cSld>
  <p:clrMapOvr>
    <a:masterClrMapping/>
  </p:clrMapOvr>
  <p:transition>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Tree>
    <p:extLst>
      <p:ext uri="{BB962C8B-B14F-4D97-AF65-F5344CB8AC3E}">
        <p14:creationId xmlns:p14="http://schemas.microsoft.com/office/powerpoint/2010/main" val="831243810"/>
      </p:ext>
    </p:extLst>
  </p:cSld>
  <p:clrMapOvr>
    <a:masterClrMapping/>
  </p:clrMapOvr>
  <p:transition>
    <p:pull dir="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545846448"/>
      </p:ext>
    </p:extLst>
  </p:cSld>
  <p:clrMapOvr>
    <a:masterClrMapping/>
  </p:clrMapOvr>
  <p:transition>
    <p:pull dir="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422806"/>
      </p:ext>
    </p:extLst>
  </p:cSld>
  <p:clrMapOvr>
    <a:masterClrMapping/>
  </p:clrMapOvr>
  <p:transition>
    <p:pull dir="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1221450337"/>
      </p:ext>
    </p:extLst>
  </p:cSld>
  <p:clrMapOvr>
    <a:masterClrMapping/>
  </p:clrMapOvr>
  <p:transition>
    <p:pull dir="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Tahoma" panose="020B0604030504040204" pitchFamily="34" charset="0"/>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3362173060"/>
      </p:ext>
    </p:extLst>
  </p:cSld>
  <p:clrMapOvr>
    <a:masterClrMapping/>
  </p:clrMapOvr>
  <p:transition>
    <p:pull dir="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62002176"/>
      </p:ext>
    </p:extLst>
  </p:cSld>
  <p:clrMapOvr>
    <a:masterClrMapping/>
  </p:clrMapOvr>
  <p:transition>
    <p:pull dir="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6988"/>
            <a:ext cx="2057400" cy="64087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6988"/>
            <a:ext cx="6019800" cy="64087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46208396"/>
      </p:ext>
    </p:extLst>
  </p:cSld>
  <p:clrMapOvr>
    <a:masterClrMapping/>
  </p:clrMapOvr>
  <p:transition>
    <p:pull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68413"/>
            <a:ext cx="4038600" cy="5113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68413"/>
            <a:ext cx="4038600" cy="51133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85398614"/>
      </p:ext>
    </p:extLst>
  </p:cSld>
  <p:clrMapOvr>
    <a:masterClrMapping/>
  </p:clrMapOvr>
  <p:transition>
    <p:pull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54969934"/>
      </p:ext>
    </p:extLst>
  </p:cSld>
  <p:clrMapOvr>
    <a:masterClrMapping/>
  </p:clrMapOvr>
  <p:transition>
    <p:pull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30894843"/>
      </p:ext>
    </p:extLst>
  </p:cSld>
  <p:clrMapOvr>
    <a:masterClrMapping/>
  </p:clrMapOvr>
  <p:transition>
    <p:pull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251243"/>
      </p:ext>
    </p:extLst>
  </p:cSld>
  <p:clrMapOvr>
    <a:masterClrMapping/>
  </p:clrMapOvr>
  <p:transition>
    <p:pull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692699615"/>
      </p:ext>
    </p:extLst>
  </p:cSld>
  <p:clrMapOvr>
    <a:masterClrMapping/>
  </p:clrMapOvr>
  <p:transition>
    <p:pull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Tahoma" panose="020B0604030504040204" pitchFamily="34" charset="0"/>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2221543044"/>
      </p:ext>
    </p:extLst>
  </p:cSld>
  <p:clrMapOvr>
    <a:masterClrMapping/>
  </p:clrMapOvr>
  <p:transition>
    <p:pull dir="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rgbClr val="FFFFFF"/>
            </a:gs>
            <a:gs pos="100000">
              <a:srgbClr val="FFFFFF"/>
            </a:gs>
          </a:gsLst>
          <a:lin ang="5400000" scaled="1"/>
        </a:gradFill>
        <a:effectLst/>
      </p:bgPr>
    </p:bg>
    <p:spTree>
      <p:nvGrpSpPr>
        <p:cNvPr id="1" name=""/>
        <p:cNvGrpSpPr/>
        <p:nvPr/>
      </p:nvGrpSpPr>
      <p:grpSpPr>
        <a:xfrm>
          <a:off x="0" y="0"/>
          <a:ext cx="0" cy="0"/>
          <a:chOff x="0" y="0"/>
          <a:chExt cx="0" cy="0"/>
        </a:xfrm>
      </p:grpSpPr>
      <p:pic>
        <p:nvPicPr>
          <p:cNvPr id="1026" name="Picture 2" descr="subbar"/>
          <p:cNvPicPr>
            <a:picLocks noChangeAspect="1" noChangeArrowheads="1"/>
          </p:cNvPicPr>
          <p:nvPr/>
        </p:nvPicPr>
        <p:blipFill>
          <a:blip r:embed="rId15">
            <a:lum bright="-36000"/>
            <a:extLst>
              <a:ext uri="{28A0092B-C50C-407E-A947-70E740481C1C}">
                <a14:useLocalDpi xmlns:a14="http://schemas.microsoft.com/office/drawing/2010/main" val="0"/>
              </a:ext>
            </a:extLst>
          </a:blip>
          <a:srcRect l="188" r="266"/>
          <a:stretch>
            <a:fillRect/>
          </a:stretch>
        </p:blipFill>
        <p:spPr bwMode="auto">
          <a:xfrm>
            <a:off x="0" y="0"/>
            <a:ext cx="9144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Line 3"/>
          <p:cNvSpPr>
            <a:spLocks noChangeShapeType="1"/>
          </p:cNvSpPr>
          <p:nvPr/>
        </p:nvSpPr>
        <p:spPr bwMode="auto">
          <a:xfrm>
            <a:off x="0" y="1066800"/>
            <a:ext cx="9144000" cy="1588"/>
          </a:xfrm>
          <a:prstGeom prst="line">
            <a:avLst/>
          </a:prstGeom>
          <a:noFill/>
          <a:ln w="28575">
            <a:solidFill>
              <a:srgbClr val="236485"/>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8" name="Rectangle 7"/>
          <p:cNvSpPr>
            <a:spLocks noGrp="1" noChangeArrowheads="1"/>
          </p:cNvSpPr>
          <p:nvPr>
            <p:ph type="body" idx="1"/>
          </p:nvPr>
        </p:nvSpPr>
        <p:spPr bwMode="auto">
          <a:xfrm>
            <a:off x="457200" y="1268413"/>
            <a:ext cx="8229600"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Tahoma" panose="020B0604030504040204" pitchFamily="34" charset="0"/>
              </a:rPr>
              <a:t>单击此处编辑母版文本样式</a:t>
            </a:r>
          </a:p>
          <a:p>
            <a:pPr lvl="1"/>
            <a:r>
              <a:rPr lang="zh-CN" altLang="zh-CN">
                <a:sym typeface="Tahoma" panose="020B0604030504040204" pitchFamily="34" charset="0"/>
              </a:rPr>
              <a:t>第二级</a:t>
            </a:r>
          </a:p>
          <a:p>
            <a:pPr lvl="2"/>
            <a:r>
              <a:rPr lang="zh-CN" altLang="zh-CN">
                <a:sym typeface="Tahoma" panose="020B0604030504040204" pitchFamily="34" charset="0"/>
              </a:rPr>
              <a:t>第三级</a:t>
            </a:r>
          </a:p>
          <a:p>
            <a:pPr lvl="3"/>
            <a:r>
              <a:rPr lang="zh-CN" altLang="zh-CN">
                <a:sym typeface="Tahoma" panose="020B0604030504040204" pitchFamily="34" charset="0"/>
              </a:rPr>
              <a:t>第四级</a:t>
            </a:r>
          </a:p>
          <a:p>
            <a:pPr lvl="4"/>
            <a:r>
              <a:rPr lang="zh-CN" altLang="zh-CN">
                <a:sym typeface="Tahoma" panose="020B0604030504040204" pitchFamily="34" charset="0"/>
              </a:rPr>
              <a:t>第五级</a:t>
            </a:r>
          </a:p>
        </p:txBody>
      </p:sp>
      <p:sp>
        <p:nvSpPr>
          <p:cNvPr id="1029" name="Rectangle 9"/>
          <p:cNvSpPr>
            <a:spLocks noGrp="1" noChangeArrowheads="1"/>
          </p:cNvSpPr>
          <p:nvPr>
            <p:ph type="title" idx="4294967295"/>
          </p:nvPr>
        </p:nvSpPr>
        <p:spPr bwMode="auto">
          <a:xfrm>
            <a:off x="457200" y="-26988"/>
            <a:ext cx="82296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Tahoma" panose="020B0604030504040204" pitchFamily="34" charset="0"/>
              </a:rPr>
              <a:t>单击此处编辑母版标题样式</a:t>
            </a:r>
          </a:p>
        </p:txBody>
      </p:sp>
    </p:spTree>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95" r:id="rId12"/>
    <p:sldLayoutId id="2147483872" r:id="rId13"/>
  </p:sldLayoutIdLst>
  <p:transition>
    <p:pull dir="ru"/>
  </p:transition>
  <p:txStyles>
    <p:titleStyle>
      <a:lvl1pPr algn="ctr" rtl="0" eaLnBrk="0" fontAlgn="base" latinLnBrk="1" hangingPunct="0">
        <a:spcBef>
          <a:spcPct val="0"/>
        </a:spcBef>
        <a:spcAft>
          <a:spcPct val="0"/>
        </a:spcAft>
        <a:defRPr sz="4400" b="1" kern="1200">
          <a:solidFill>
            <a:schemeClr val="bg1"/>
          </a:solidFill>
          <a:latin typeface="+mj-lt"/>
          <a:ea typeface="+mj-ea"/>
          <a:cs typeface="+mj-cs"/>
          <a:sym typeface="Tahoma" panose="020B0604030504040204" pitchFamily="34" charset="0"/>
        </a:defRPr>
      </a:lvl1pPr>
      <a:lvl2pPr algn="ctr" rtl="0" eaLnBrk="0" fontAlgn="base" latinLnBrk="1" hangingPunct="0">
        <a:spcBef>
          <a:spcPct val="0"/>
        </a:spcBef>
        <a:spcAft>
          <a:spcPct val="0"/>
        </a:spcAft>
        <a:defRPr sz="4400" b="1">
          <a:solidFill>
            <a:schemeClr val="bg1"/>
          </a:solidFill>
          <a:latin typeface="黑体" panose="02010609060101010101" pitchFamily="49" charset="-122"/>
          <a:ea typeface="黑体" panose="02010609060101010101" pitchFamily="49" charset="-122"/>
          <a:sym typeface="Tahoma" panose="020B0604030504040204" pitchFamily="34" charset="0"/>
        </a:defRPr>
      </a:lvl2pPr>
      <a:lvl3pPr algn="ctr" rtl="0" eaLnBrk="0" fontAlgn="base" latinLnBrk="1" hangingPunct="0">
        <a:spcBef>
          <a:spcPct val="0"/>
        </a:spcBef>
        <a:spcAft>
          <a:spcPct val="0"/>
        </a:spcAft>
        <a:defRPr sz="4400" b="1">
          <a:solidFill>
            <a:schemeClr val="bg1"/>
          </a:solidFill>
          <a:latin typeface="黑体" panose="02010609060101010101" pitchFamily="49" charset="-122"/>
          <a:ea typeface="黑体" panose="02010609060101010101" pitchFamily="49" charset="-122"/>
          <a:sym typeface="Tahoma" panose="020B0604030504040204" pitchFamily="34" charset="0"/>
        </a:defRPr>
      </a:lvl3pPr>
      <a:lvl4pPr algn="ctr" rtl="0" eaLnBrk="0" fontAlgn="base" latinLnBrk="1" hangingPunct="0">
        <a:spcBef>
          <a:spcPct val="0"/>
        </a:spcBef>
        <a:spcAft>
          <a:spcPct val="0"/>
        </a:spcAft>
        <a:defRPr sz="4400" b="1">
          <a:solidFill>
            <a:schemeClr val="bg1"/>
          </a:solidFill>
          <a:latin typeface="黑体" panose="02010609060101010101" pitchFamily="49" charset="-122"/>
          <a:ea typeface="黑体" panose="02010609060101010101" pitchFamily="49" charset="-122"/>
          <a:sym typeface="Tahoma" panose="020B0604030504040204" pitchFamily="34" charset="0"/>
        </a:defRPr>
      </a:lvl4pPr>
      <a:lvl5pPr algn="ctr" rtl="0" eaLnBrk="0" fontAlgn="base" latinLnBrk="1" hangingPunct="0">
        <a:spcBef>
          <a:spcPct val="0"/>
        </a:spcBef>
        <a:spcAft>
          <a:spcPct val="0"/>
        </a:spcAft>
        <a:defRPr sz="4400" b="1">
          <a:solidFill>
            <a:schemeClr val="bg1"/>
          </a:solidFill>
          <a:latin typeface="黑体" panose="02010609060101010101" pitchFamily="49" charset="-122"/>
          <a:ea typeface="黑体" panose="02010609060101010101" pitchFamily="49" charset="-122"/>
          <a:sym typeface="Tahoma" panose="020B0604030504040204" pitchFamily="34" charset="0"/>
        </a:defRPr>
      </a:lvl5pPr>
      <a:lvl6pPr marL="457200" algn="ctr" rtl="0" eaLnBrk="0" fontAlgn="base" latinLnBrk="1" hangingPunct="0">
        <a:spcBef>
          <a:spcPct val="0"/>
        </a:spcBef>
        <a:spcAft>
          <a:spcPct val="0"/>
        </a:spcAft>
        <a:defRPr sz="4400" b="1">
          <a:solidFill>
            <a:schemeClr val="bg1"/>
          </a:solidFill>
          <a:latin typeface="黑体" panose="02010609060101010101" pitchFamily="49" charset="-122"/>
          <a:ea typeface="黑体" panose="02010609060101010101" pitchFamily="49" charset="-122"/>
          <a:sym typeface="Tahoma" panose="020B0604030504040204" pitchFamily="34" charset="0"/>
        </a:defRPr>
      </a:lvl6pPr>
      <a:lvl7pPr marL="914400" algn="ctr" rtl="0" eaLnBrk="0" fontAlgn="base" latinLnBrk="1" hangingPunct="0">
        <a:spcBef>
          <a:spcPct val="0"/>
        </a:spcBef>
        <a:spcAft>
          <a:spcPct val="0"/>
        </a:spcAft>
        <a:defRPr sz="4400" b="1">
          <a:solidFill>
            <a:schemeClr val="bg1"/>
          </a:solidFill>
          <a:latin typeface="黑体" panose="02010609060101010101" pitchFamily="49" charset="-122"/>
          <a:ea typeface="黑体" panose="02010609060101010101" pitchFamily="49" charset="-122"/>
          <a:sym typeface="Tahoma" panose="020B0604030504040204" pitchFamily="34" charset="0"/>
        </a:defRPr>
      </a:lvl7pPr>
      <a:lvl8pPr marL="1371600" algn="ctr" rtl="0" eaLnBrk="0" fontAlgn="base" latinLnBrk="1" hangingPunct="0">
        <a:spcBef>
          <a:spcPct val="0"/>
        </a:spcBef>
        <a:spcAft>
          <a:spcPct val="0"/>
        </a:spcAft>
        <a:defRPr sz="4400" b="1">
          <a:solidFill>
            <a:schemeClr val="bg1"/>
          </a:solidFill>
          <a:latin typeface="黑体" panose="02010609060101010101" pitchFamily="49" charset="-122"/>
          <a:ea typeface="黑体" panose="02010609060101010101" pitchFamily="49" charset="-122"/>
          <a:sym typeface="Tahoma" panose="020B0604030504040204" pitchFamily="34" charset="0"/>
        </a:defRPr>
      </a:lvl8pPr>
      <a:lvl9pPr marL="1828800" algn="ctr" rtl="0" eaLnBrk="0" fontAlgn="base" latinLnBrk="1" hangingPunct="0">
        <a:spcBef>
          <a:spcPct val="0"/>
        </a:spcBef>
        <a:spcAft>
          <a:spcPct val="0"/>
        </a:spcAft>
        <a:defRPr sz="4400" b="1">
          <a:solidFill>
            <a:schemeClr val="bg1"/>
          </a:solidFill>
          <a:latin typeface="黑体" panose="02010609060101010101" pitchFamily="49" charset="-122"/>
          <a:ea typeface="黑体" panose="02010609060101010101" pitchFamily="49" charset="-122"/>
          <a:sym typeface="Tahoma" panose="020B0604030504040204" pitchFamily="34" charset="0"/>
        </a:defRPr>
      </a:lvl9pPr>
    </p:titleStyle>
    <p:bodyStyle>
      <a:lvl1pPr marL="447675" indent="-447675" algn="l" defTabSz="0" rtl="0" eaLnBrk="0" fontAlgn="base" latinLnBrk="1" hangingPunct="0">
        <a:spcBef>
          <a:spcPct val="20000"/>
        </a:spcBef>
        <a:spcAft>
          <a:spcPct val="0"/>
        </a:spcAft>
        <a:buClr>
          <a:srgbClr val="000099"/>
        </a:buClr>
        <a:buFont typeface="Wingdings" panose="05000000000000000000" pitchFamily="2" charset="2"/>
        <a:buChar char="Ø"/>
        <a:defRPr sz="3200" kern="1200">
          <a:solidFill>
            <a:srgbClr val="333399"/>
          </a:solidFill>
          <a:latin typeface="+mn-lt"/>
          <a:ea typeface="+mn-ea"/>
          <a:cs typeface="+mn-cs"/>
          <a:sym typeface="Tahoma" panose="020B0604030504040204" pitchFamily="34" charset="0"/>
        </a:defRPr>
      </a:lvl1pPr>
      <a:lvl2pPr marL="889000" indent="-439738" algn="l" defTabSz="0" rtl="0" eaLnBrk="0" fontAlgn="base" latinLnBrk="1" hangingPunct="0">
        <a:spcBef>
          <a:spcPct val="20000"/>
        </a:spcBef>
        <a:spcAft>
          <a:spcPct val="0"/>
        </a:spcAft>
        <a:buClr>
          <a:srgbClr val="6699FF"/>
        </a:buClr>
        <a:buFont typeface="Wingdings 2" panose="05020102010507070707" pitchFamily="18" charset="2"/>
        <a:buChar char="Ø"/>
        <a:defRPr sz="2800" kern="1200">
          <a:solidFill>
            <a:srgbClr val="333399"/>
          </a:solidFill>
          <a:latin typeface="+mn-lt"/>
          <a:ea typeface="+mn-ea"/>
          <a:cs typeface="+mn-cs"/>
          <a:sym typeface="Tahoma" panose="020B0604030504040204" pitchFamily="34" charset="0"/>
        </a:defRPr>
      </a:lvl2pPr>
      <a:lvl3pPr marL="1293813" indent="-401638" algn="l" defTabSz="0" rtl="0" eaLnBrk="0" fontAlgn="base" latinLnBrk="1" hangingPunct="0">
        <a:spcBef>
          <a:spcPct val="20000"/>
        </a:spcBef>
        <a:spcAft>
          <a:spcPct val="0"/>
        </a:spcAft>
        <a:buClr>
          <a:srgbClr val="000099"/>
        </a:buClr>
        <a:buSzPct val="75000"/>
        <a:buFont typeface="Wingdings" panose="05000000000000000000" pitchFamily="2" charset="2"/>
        <a:buChar char="l"/>
        <a:defRPr sz="2400" kern="1200">
          <a:solidFill>
            <a:srgbClr val="333399"/>
          </a:solidFill>
          <a:latin typeface="+mn-lt"/>
          <a:ea typeface="+mn-ea"/>
          <a:cs typeface="+mn-cs"/>
          <a:sym typeface="Tahoma" panose="020B0604030504040204" pitchFamily="34" charset="0"/>
        </a:defRPr>
      </a:lvl3pPr>
      <a:lvl4pPr marL="1681163" indent="-385763" algn="l" defTabSz="0" rtl="0" eaLnBrk="0" fontAlgn="base" latinLnBrk="1" hangingPunct="0">
        <a:spcBef>
          <a:spcPct val="20000"/>
        </a:spcBef>
        <a:spcAft>
          <a:spcPct val="0"/>
        </a:spcAft>
        <a:buClr>
          <a:srgbClr val="000099"/>
        </a:buClr>
        <a:buSzPct val="70000"/>
        <a:buFont typeface="Wingdings" panose="05000000000000000000" pitchFamily="2" charset="2"/>
        <a:buChar char="u"/>
        <a:defRPr sz="2000" kern="1200">
          <a:solidFill>
            <a:srgbClr val="333399"/>
          </a:solidFill>
          <a:latin typeface="+mn-lt"/>
          <a:ea typeface="+mn-ea"/>
          <a:cs typeface="+mn-cs"/>
          <a:sym typeface="Tahoma" panose="020B0604030504040204" pitchFamily="34" charset="0"/>
        </a:defRPr>
      </a:lvl4pPr>
      <a:lvl5pPr marL="2070100" indent="-387350" algn="l" defTabSz="0" rtl="0" eaLnBrk="0" fontAlgn="base" latinLnBrk="1" hangingPunct="0">
        <a:spcBef>
          <a:spcPct val="20000"/>
        </a:spcBef>
        <a:spcAft>
          <a:spcPct val="0"/>
        </a:spcAft>
        <a:buClr>
          <a:srgbClr val="6699FF"/>
        </a:buClr>
        <a:buSzPct val="70000"/>
        <a:buFont typeface="Wingdings 2" panose="05020102010507070707" pitchFamily="18" charset="2"/>
        <a:buChar char="ò"/>
        <a:defRPr sz="2000" kern="1200">
          <a:solidFill>
            <a:srgbClr val="333399"/>
          </a:solidFill>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rgbClr val="FFFFFF"/>
            </a:gs>
            <a:gs pos="100000">
              <a:srgbClr val="FFFFFF"/>
            </a:gs>
          </a:gsLst>
          <a:lin ang="5400000" scaled="1"/>
        </a:gradFill>
        <a:effectLst/>
      </p:bgPr>
    </p:bg>
    <p:spTree>
      <p:nvGrpSpPr>
        <p:cNvPr id="1" name=""/>
        <p:cNvGrpSpPr/>
        <p:nvPr/>
      </p:nvGrpSpPr>
      <p:grpSpPr>
        <a:xfrm>
          <a:off x="0" y="0"/>
          <a:ext cx="0" cy="0"/>
          <a:chOff x="0" y="0"/>
          <a:chExt cx="0" cy="0"/>
        </a:xfrm>
      </p:grpSpPr>
      <p:pic>
        <p:nvPicPr>
          <p:cNvPr id="2050" name="Picture 2" descr="subbar"/>
          <p:cNvPicPr>
            <a:picLocks noChangeAspect="1" noChangeArrowheads="1"/>
          </p:cNvPicPr>
          <p:nvPr/>
        </p:nvPicPr>
        <p:blipFill>
          <a:blip r:embed="rId13">
            <a:lum bright="-36000"/>
            <a:extLst>
              <a:ext uri="{28A0092B-C50C-407E-A947-70E740481C1C}">
                <a14:useLocalDpi xmlns:a14="http://schemas.microsoft.com/office/drawing/2010/main" val="0"/>
              </a:ext>
            </a:extLst>
          </a:blip>
          <a:srcRect l="188" r="266"/>
          <a:stretch>
            <a:fillRect/>
          </a:stretch>
        </p:blipFill>
        <p:spPr bwMode="auto">
          <a:xfrm>
            <a:off x="0" y="0"/>
            <a:ext cx="9144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Line 3"/>
          <p:cNvSpPr>
            <a:spLocks noChangeShapeType="1"/>
          </p:cNvSpPr>
          <p:nvPr/>
        </p:nvSpPr>
        <p:spPr bwMode="auto">
          <a:xfrm>
            <a:off x="0" y="1066800"/>
            <a:ext cx="9144000" cy="1588"/>
          </a:xfrm>
          <a:prstGeom prst="line">
            <a:avLst/>
          </a:prstGeom>
          <a:noFill/>
          <a:ln w="28575">
            <a:solidFill>
              <a:srgbClr val="236485"/>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2" name="Rectangle 9"/>
          <p:cNvSpPr>
            <a:spLocks noGrp="1" noChangeArrowheads="1"/>
          </p:cNvSpPr>
          <p:nvPr>
            <p:ph type="title" idx="4294967295"/>
          </p:nvPr>
        </p:nvSpPr>
        <p:spPr bwMode="auto">
          <a:xfrm>
            <a:off x="457200" y="-26988"/>
            <a:ext cx="82296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Tahoma" panose="020B0604030504040204" pitchFamily="34" charset="0"/>
              </a:rPr>
              <a:t>单击此处编辑母版标题样式</a:t>
            </a:r>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transition>
    <p:pull dir="ru"/>
  </p:transition>
  <p:txStyles>
    <p:titleStyle>
      <a:lvl1pPr algn="ctr" rtl="0" eaLnBrk="0" fontAlgn="base" latinLnBrk="1" hangingPunct="0">
        <a:spcBef>
          <a:spcPct val="0"/>
        </a:spcBef>
        <a:spcAft>
          <a:spcPct val="0"/>
        </a:spcAft>
        <a:defRPr sz="4400" kern="1200">
          <a:solidFill>
            <a:schemeClr val="bg1"/>
          </a:solidFill>
          <a:latin typeface="+mj-lt"/>
          <a:ea typeface="+mj-ea"/>
          <a:cs typeface="+mj-cs"/>
          <a:sym typeface="Tahoma" panose="020B0604030504040204" pitchFamily="34" charset="0"/>
        </a:defRPr>
      </a:lvl1pPr>
      <a:lvl2pPr algn="ctr" rtl="0" eaLnBrk="0" fontAlgn="base" latinLnBrk="1" hangingPunct="0">
        <a:spcBef>
          <a:spcPct val="0"/>
        </a:spcBef>
        <a:spcAft>
          <a:spcPct val="0"/>
        </a:spcAft>
        <a:defRPr sz="4400">
          <a:solidFill>
            <a:schemeClr val="bg1"/>
          </a:solidFill>
          <a:latin typeface="黑体" panose="02010609060101010101" pitchFamily="49" charset="-122"/>
          <a:ea typeface="黑体" panose="02010609060101010101" pitchFamily="49" charset="-122"/>
          <a:sym typeface="Tahoma" panose="020B0604030504040204" pitchFamily="34" charset="0"/>
        </a:defRPr>
      </a:lvl2pPr>
      <a:lvl3pPr algn="ctr" rtl="0" eaLnBrk="0" fontAlgn="base" latinLnBrk="1" hangingPunct="0">
        <a:spcBef>
          <a:spcPct val="0"/>
        </a:spcBef>
        <a:spcAft>
          <a:spcPct val="0"/>
        </a:spcAft>
        <a:defRPr sz="4400">
          <a:solidFill>
            <a:schemeClr val="bg1"/>
          </a:solidFill>
          <a:latin typeface="黑体" panose="02010609060101010101" pitchFamily="49" charset="-122"/>
          <a:ea typeface="黑体" panose="02010609060101010101" pitchFamily="49" charset="-122"/>
          <a:sym typeface="Tahoma" panose="020B0604030504040204" pitchFamily="34" charset="0"/>
        </a:defRPr>
      </a:lvl3pPr>
      <a:lvl4pPr algn="ctr" rtl="0" eaLnBrk="0" fontAlgn="base" latinLnBrk="1" hangingPunct="0">
        <a:spcBef>
          <a:spcPct val="0"/>
        </a:spcBef>
        <a:spcAft>
          <a:spcPct val="0"/>
        </a:spcAft>
        <a:defRPr sz="4400">
          <a:solidFill>
            <a:schemeClr val="bg1"/>
          </a:solidFill>
          <a:latin typeface="黑体" panose="02010609060101010101" pitchFamily="49" charset="-122"/>
          <a:ea typeface="黑体" panose="02010609060101010101" pitchFamily="49" charset="-122"/>
          <a:sym typeface="Tahoma" panose="020B0604030504040204" pitchFamily="34" charset="0"/>
        </a:defRPr>
      </a:lvl4pPr>
      <a:lvl5pPr algn="ctr" rtl="0" eaLnBrk="0" fontAlgn="base" latinLnBrk="1" hangingPunct="0">
        <a:spcBef>
          <a:spcPct val="0"/>
        </a:spcBef>
        <a:spcAft>
          <a:spcPct val="0"/>
        </a:spcAft>
        <a:defRPr sz="4400">
          <a:solidFill>
            <a:schemeClr val="bg1"/>
          </a:solidFill>
          <a:latin typeface="黑体" panose="02010609060101010101" pitchFamily="49" charset="-122"/>
          <a:ea typeface="黑体" panose="02010609060101010101" pitchFamily="49" charset="-122"/>
          <a:sym typeface="Tahoma" panose="020B0604030504040204" pitchFamily="34" charset="0"/>
        </a:defRPr>
      </a:lvl5pPr>
      <a:lvl6pPr marL="457200" algn="ctr" rtl="0" eaLnBrk="0" fontAlgn="base" latinLnBrk="1" hangingPunct="0">
        <a:spcBef>
          <a:spcPct val="0"/>
        </a:spcBef>
        <a:spcAft>
          <a:spcPct val="0"/>
        </a:spcAft>
        <a:defRPr sz="4400">
          <a:solidFill>
            <a:schemeClr val="bg1"/>
          </a:solidFill>
          <a:latin typeface="黑体" panose="02010609060101010101" pitchFamily="49" charset="-122"/>
          <a:ea typeface="黑体" panose="02010609060101010101" pitchFamily="49" charset="-122"/>
          <a:sym typeface="Tahoma" panose="020B0604030504040204" pitchFamily="34" charset="0"/>
        </a:defRPr>
      </a:lvl6pPr>
      <a:lvl7pPr marL="914400" algn="ctr" rtl="0" eaLnBrk="0" fontAlgn="base" latinLnBrk="1" hangingPunct="0">
        <a:spcBef>
          <a:spcPct val="0"/>
        </a:spcBef>
        <a:spcAft>
          <a:spcPct val="0"/>
        </a:spcAft>
        <a:defRPr sz="4400">
          <a:solidFill>
            <a:schemeClr val="bg1"/>
          </a:solidFill>
          <a:latin typeface="黑体" panose="02010609060101010101" pitchFamily="49" charset="-122"/>
          <a:ea typeface="黑体" panose="02010609060101010101" pitchFamily="49" charset="-122"/>
          <a:sym typeface="Tahoma" panose="020B0604030504040204" pitchFamily="34" charset="0"/>
        </a:defRPr>
      </a:lvl7pPr>
      <a:lvl8pPr marL="1371600" algn="ctr" rtl="0" eaLnBrk="0" fontAlgn="base" latinLnBrk="1" hangingPunct="0">
        <a:spcBef>
          <a:spcPct val="0"/>
        </a:spcBef>
        <a:spcAft>
          <a:spcPct val="0"/>
        </a:spcAft>
        <a:defRPr sz="4400">
          <a:solidFill>
            <a:schemeClr val="bg1"/>
          </a:solidFill>
          <a:latin typeface="黑体" panose="02010609060101010101" pitchFamily="49" charset="-122"/>
          <a:ea typeface="黑体" panose="02010609060101010101" pitchFamily="49" charset="-122"/>
          <a:sym typeface="Tahoma" panose="020B0604030504040204" pitchFamily="34" charset="0"/>
        </a:defRPr>
      </a:lvl8pPr>
      <a:lvl9pPr marL="1828800" algn="ctr" rtl="0" eaLnBrk="0" fontAlgn="base" latinLnBrk="1" hangingPunct="0">
        <a:spcBef>
          <a:spcPct val="0"/>
        </a:spcBef>
        <a:spcAft>
          <a:spcPct val="0"/>
        </a:spcAft>
        <a:defRPr sz="4400">
          <a:solidFill>
            <a:schemeClr val="bg1"/>
          </a:solidFill>
          <a:latin typeface="黑体" panose="02010609060101010101" pitchFamily="49" charset="-122"/>
          <a:ea typeface="黑体" panose="02010609060101010101" pitchFamily="49" charset="-122"/>
          <a:sym typeface="Tahoma" panose="020B0604030504040204" pitchFamily="34" charset="0"/>
        </a:defRPr>
      </a:lvl9pPr>
    </p:titleStyle>
    <p:bodyStyle>
      <a:lvl1pPr marL="447675" indent="-447675" algn="l" defTabSz="0" rtl="0" eaLnBrk="0" fontAlgn="base" latinLnBrk="1" hangingPunct="0">
        <a:spcBef>
          <a:spcPct val="20000"/>
        </a:spcBef>
        <a:spcAft>
          <a:spcPct val="0"/>
        </a:spcAft>
        <a:buClr>
          <a:srgbClr val="000099"/>
        </a:buClr>
        <a:buFont typeface="Wingdings" panose="05000000000000000000" pitchFamily="2" charset="2"/>
        <a:buChar char="Ø"/>
        <a:defRPr sz="3200" kern="1200">
          <a:solidFill>
            <a:srgbClr val="333399"/>
          </a:solidFill>
          <a:latin typeface="+mn-lt"/>
          <a:ea typeface="+mn-ea"/>
          <a:cs typeface="+mn-cs"/>
          <a:sym typeface="Tahoma" panose="020B0604030504040204" pitchFamily="34" charset="0"/>
        </a:defRPr>
      </a:lvl1pPr>
      <a:lvl2pPr marL="889000" indent="-439738" algn="l" defTabSz="0" rtl="0" eaLnBrk="0" fontAlgn="base" latinLnBrk="1" hangingPunct="0">
        <a:spcBef>
          <a:spcPct val="20000"/>
        </a:spcBef>
        <a:spcAft>
          <a:spcPct val="0"/>
        </a:spcAft>
        <a:buClr>
          <a:srgbClr val="6699FF"/>
        </a:buClr>
        <a:buFont typeface="Wingdings 2" panose="05020102010507070707" pitchFamily="18" charset="2"/>
        <a:buChar char="Ø"/>
        <a:defRPr sz="2800" kern="1200">
          <a:solidFill>
            <a:srgbClr val="333399"/>
          </a:solidFill>
          <a:latin typeface="+mn-lt"/>
          <a:ea typeface="+mn-ea"/>
          <a:cs typeface="+mn-cs"/>
          <a:sym typeface="Tahoma" panose="020B0604030504040204" pitchFamily="34" charset="0"/>
        </a:defRPr>
      </a:lvl2pPr>
      <a:lvl3pPr marL="1293813" indent="-401638" algn="l" defTabSz="0" rtl="0" eaLnBrk="0" fontAlgn="base" latinLnBrk="1" hangingPunct="0">
        <a:spcBef>
          <a:spcPct val="20000"/>
        </a:spcBef>
        <a:spcAft>
          <a:spcPct val="0"/>
        </a:spcAft>
        <a:buClr>
          <a:srgbClr val="000099"/>
        </a:buClr>
        <a:buSzPct val="75000"/>
        <a:buFont typeface="Wingdings" panose="05000000000000000000" pitchFamily="2" charset="2"/>
        <a:buChar char="l"/>
        <a:defRPr sz="2400" kern="1200">
          <a:solidFill>
            <a:srgbClr val="333399"/>
          </a:solidFill>
          <a:latin typeface="+mn-lt"/>
          <a:ea typeface="+mn-ea"/>
          <a:cs typeface="+mn-cs"/>
          <a:sym typeface="Tahoma" panose="020B0604030504040204" pitchFamily="34" charset="0"/>
        </a:defRPr>
      </a:lvl3pPr>
      <a:lvl4pPr marL="1681163" indent="-385763" algn="l" defTabSz="0" rtl="0" eaLnBrk="0" fontAlgn="base" latinLnBrk="1" hangingPunct="0">
        <a:spcBef>
          <a:spcPct val="20000"/>
        </a:spcBef>
        <a:spcAft>
          <a:spcPct val="0"/>
        </a:spcAft>
        <a:buClr>
          <a:srgbClr val="000099"/>
        </a:buClr>
        <a:buSzPct val="70000"/>
        <a:buFont typeface="Wingdings" panose="05000000000000000000" pitchFamily="2" charset="2"/>
        <a:buChar char="u"/>
        <a:defRPr sz="2000" kern="1200">
          <a:solidFill>
            <a:srgbClr val="333399"/>
          </a:solidFill>
          <a:latin typeface="+mn-lt"/>
          <a:ea typeface="+mn-ea"/>
          <a:cs typeface="+mn-cs"/>
          <a:sym typeface="Tahoma" panose="020B0604030504040204" pitchFamily="34" charset="0"/>
        </a:defRPr>
      </a:lvl4pPr>
      <a:lvl5pPr marL="2070100" indent="-387350" algn="l" defTabSz="0" rtl="0" eaLnBrk="0" fontAlgn="base" latinLnBrk="1" hangingPunct="0">
        <a:spcBef>
          <a:spcPct val="20000"/>
        </a:spcBef>
        <a:spcAft>
          <a:spcPct val="0"/>
        </a:spcAft>
        <a:buClr>
          <a:srgbClr val="6699FF"/>
        </a:buClr>
        <a:buSzPct val="70000"/>
        <a:buFont typeface="Wingdings 2" panose="05020102010507070707" pitchFamily="18" charset="2"/>
        <a:buChar char="ò"/>
        <a:defRPr sz="2000" kern="1200">
          <a:solidFill>
            <a:srgbClr val="333399"/>
          </a:solidFill>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rgbClr val="FFFFFF"/>
            </a:gs>
            <a:gs pos="100000">
              <a:srgbClr val="FFFFFF"/>
            </a:gs>
          </a:gsLst>
          <a:lin ang="5400000" scaled="1"/>
        </a:gradFill>
        <a:effectLst/>
      </p:bgPr>
    </p:bg>
    <p:spTree>
      <p:nvGrpSpPr>
        <p:cNvPr id="1" name=""/>
        <p:cNvGrpSpPr/>
        <p:nvPr/>
      </p:nvGrpSpPr>
      <p:grpSpPr>
        <a:xfrm>
          <a:off x="0" y="0"/>
          <a:ext cx="0" cy="0"/>
          <a:chOff x="0" y="0"/>
          <a:chExt cx="0" cy="0"/>
        </a:xfrm>
      </p:grpSpPr>
      <p:pic>
        <p:nvPicPr>
          <p:cNvPr id="3074" name="Picture 2" descr="subbar"/>
          <p:cNvPicPr>
            <a:picLocks noChangeAspect="1" noChangeArrowheads="1"/>
          </p:cNvPicPr>
          <p:nvPr/>
        </p:nvPicPr>
        <p:blipFill>
          <a:blip r:embed="rId13">
            <a:lum bright="-36000"/>
            <a:extLst>
              <a:ext uri="{28A0092B-C50C-407E-A947-70E740481C1C}">
                <a14:useLocalDpi xmlns:a14="http://schemas.microsoft.com/office/drawing/2010/main" val="0"/>
              </a:ext>
            </a:extLst>
          </a:blip>
          <a:srcRect l="188" r="266"/>
          <a:stretch>
            <a:fillRect/>
          </a:stretch>
        </p:blipFill>
        <p:spPr bwMode="auto">
          <a:xfrm>
            <a:off x="0" y="0"/>
            <a:ext cx="9144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Line 3"/>
          <p:cNvSpPr>
            <a:spLocks noChangeShapeType="1"/>
          </p:cNvSpPr>
          <p:nvPr/>
        </p:nvSpPr>
        <p:spPr bwMode="auto">
          <a:xfrm>
            <a:off x="0" y="1066800"/>
            <a:ext cx="9144000" cy="1588"/>
          </a:xfrm>
          <a:prstGeom prst="line">
            <a:avLst/>
          </a:prstGeom>
          <a:noFill/>
          <a:ln w="28575">
            <a:solidFill>
              <a:srgbClr val="236485"/>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 name="Rectangle 7"/>
          <p:cNvSpPr>
            <a:spLocks noGrp="1" noChangeArrowheads="1"/>
          </p:cNvSpPr>
          <p:nvPr>
            <p:ph type="body" idx="1"/>
          </p:nvPr>
        </p:nvSpPr>
        <p:spPr bwMode="auto">
          <a:xfrm>
            <a:off x="457200" y="1268413"/>
            <a:ext cx="8229600"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sym typeface="Tahoma" panose="020B0604030504040204" pitchFamily="34" charset="0"/>
              </a:rPr>
              <a:t>单击此处编辑母版文本样式</a:t>
            </a:r>
          </a:p>
          <a:p>
            <a:pPr lvl="1"/>
            <a:r>
              <a:rPr lang="zh-CN" altLang="zh-CN">
                <a:sym typeface="Tahoma" panose="020B0604030504040204" pitchFamily="34" charset="0"/>
              </a:rPr>
              <a:t>第二级</a:t>
            </a:r>
          </a:p>
          <a:p>
            <a:pPr lvl="2"/>
            <a:r>
              <a:rPr lang="zh-CN" altLang="zh-CN">
                <a:sym typeface="Tahoma" panose="020B0604030504040204" pitchFamily="34" charset="0"/>
              </a:rPr>
              <a:t>第三级</a:t>
            </a:r>
          </a:p>
          <a:p>
            <a:pPr lvl="3"/>
            <a:r>
              <a:rPr lang="zh-CN" altLang="zh-CN">
                <a:sym typeface="Tahoma" panose="020B0604030504040204" pitchFamily="34" charset="0"/>
              </a:rPr>
              <a:t>第四级</a:t>
            </a:r>
          </a:p>
          <a:p>
            <a:pPr lvl="4"/>
            <a:r>
              <a:rPr lang="zh-CN" altLang="zh-CN">
                <a:sym typeface="Tahoma" panose="020B0604030504040204" pitchFamily="34" charset="0"/>
              </a:rPr>
              <a:t>第五级</a:t>
            </a:r>
          </a:p>
        </p:txBody>
      </p:sp>
      <p:sp>
        <p:nvSpPr>
          <p:cNvPr id="3077" name="Rectangle 9"/>
          <p:cNvSpPr>
            <a:spLocks noGrp="1" noChangeArrowheads="1"/>
          </p:cNvSpPr>
          <p:nvPr>
            <p:ph type="title" idx="4294967295"/>
          </p:nvPr>
        </p:nvSpPr>
        <p:spPr bwMode="auto">
          <a:xfrm>
            <a:off x="457200" y="-26988"/>
            <a:ext cx="8229600"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sym typeface="Tahoma" panose="020B0604030504040204" pitchFamily="34" charset="0"/>
              </a:rPr>
              <a:t>单击此处编辑母版标题样式</a:t>
            </a:r>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ransition>
    <p:pull dir="ru"/>
  </p:transition>
  <p:txStyles>
    <p:titleStyle>
      <a:lvl1pPr algn="ctr" rtl="0" eaLnBrk="0" fontAlgn="base" latinLnBrk="1" hangingPunct="0">
        <a:spcBef>
          <a:spcPct val="0"/>
        </a:spcBef>
        <a:spcAft>
          <a:spcPct val="0"/>
        </a:spcAft>
        <a:defRPr sz="4400" b="1" kern="1200">
          <a:solidFill>
            <a:schemeClr val="bg1"/>
          </a:solidFill>
          <a:latin typeface="+mj-lt"/>
          <a:ea typeface="+mj-ea"/>
          <a:cs typeface="+mj-cs"/>
          <a:sym typeface="Tahoma" panose="020B0604030504040204" pitchFamily="34" charset="0"/>
        </a:defRPr>
      </a:lvl1pPr>
      <a:lvl2pPr algn="ctr" rtl="0" eaLnBrk="0" fontAlgn="base" latinLnBrk="1" hangingPunct="0">
        <a:spcBef>
          <a:spcPct val="0"/>
        </a:spcBef>
        <a:spcAft>
          <a:spcPct val="0"/>
        </a:spcAft>
        <a:defRPr sz="4400" b="1">
          <a:solidFill>
            <a:schemeClr val="bg1"/>
          </a:solidFill>
          <a:latin typeface="黑体" panose="02010609060101010101" pitchFamily="49" charset="-122"/>
          <a:ea typeface="黑体" panose="02010609060101010101" pitchFamily="49" charset="-122"/>
          <a:sym typeface="Tahoma" panose="020B0604030504040204" pitchFamily="34" charset="0"/>
        </a:defRPr>
      </a:lvl2pPr>
      <a:lvl3pPr algn="ctr" rtl="0" eaLnBrk="0" fontAlgn="base" latinLnBrk="1" hangingPunct="0">
        <a:spcBef>
          <a:spcPct val="0"/>
        </a:spcBef>
        <a:spcAft>
          <a:spcPct val="0"/>
        </a:spcAft>
        <a:defRPr sz="4400" b="1">
          <a:solidFill>
            <a:schemeClr val="bg1"/>
          </a:solidFill>
          <a:latin typeface="黑体" panose="02010609060101010101" pitchFamily="49" charset="-122"/>
          <a:ea typeface="黑体" panose="02010609060101010101" pitchFamily="49" charset="-122"/>
          <a:sym typeface="Tahoma" panose="020B0604030504040204" pitchFamily="34" charset="0"/>
        </a:defRPr>
      </a:lvl3pPr>
      <a:lvl4pPr algn="ctr" rtl="0" eaLnBrk="0" fontAlgn="base" latinLnBrk="1" hangingPunct="0">
        <a:spcBef>
          <a:spcPct val="0"/>
        </a:spcBef>
        <a:spcAft>
          <a:spcPct val="0"/>
        </a:spcAft>
        <a:defRPr sz="4400" b="1">
          <a:solidFill>
            <a:schemeClr val="bg1"/>
          </a:solidFill>
          <a:latin typeface="黑体" panose="02010609060101010101" pitchFamily="49" charset="-122"/>
          <a:ea typeface="黑体" panose="02010609060101010101" pitchFamily="49" charset="-122"/>
          <a:sym typeface="Tahoma" panose="020B0604030504040204" pitchFamily="34" charset="0"/>
        </a:defRPr>
      </a:lvl4pPr>
      <a:lvl5pPr algn="ctr" rtl="0" eaLnBrk="0" fontAlgn="base" latinLnBrk="1" hangingPunct="0">
        <a:spcBef>
          <a:spcPct val="0"/>
        </a:spcBef>
        <a:spcAft>
          <a:spcPct val="0"/>
        </a:spcAft>
        <a:defRPr sz="4400" b="1">
          <a:solidFill>
            <a:schemeClr val="bg1"/>
          </a:solidFill>
          <a:latin typeface="黑体" panose="02010609060101010101" pitchFamily="49" charset="-122"/>
          <a:ea typeface="黑体" panose="02010609060101010101" pitchFamily="49" charset="-122"/>
          <a:sym typeface="Tahoma" panose="020B0604030504040204" pitchFamily="34" charset="0"/>
        </a:defRPr>
      </a:lvl5pPr>
      <a:lvl6pPr marL="457200" algn="ctr" rtl="0" eaLnBrk="0" fontAlgn="base" latinLnBrk="1" hangingPunct="0">
        <a:spcBef>
          <a:spcPct val="0"/>
        </a:spcBef>
        <a:spcAft>
          <a:spcPct val="0"/>
        </a:spcAft>
        <a:defRPr sz="4400" b="1">
          <a:solidFill>
            <a:schemeClr val="bg1"/>
          </a:solidFill>
          <a:latin typeface="黑体" panose="02010609060101010101" pitchFamily="49" charset="-122"/>
          <a:ea typeface="黑体" panose="02010609060101010101" pitchFamily="49" charset="-122"/>
          <a:sym typeface="Tahoma" panose="020B0604030504040204" pitchFamily="34" charset="0"/>
        </a:defRPr>
      </a:lvl6pPr>
      <a:lvl7pPr marL="914400" algn="ctr" rtl="0" eaLnBrk="0" fontAlgn="base" latinLnBrk="1" hangingPunct="0">
        <a:spcBef>
          <a:spcPct val="0"/>
        </a:spcBef>
        <a:spcAft>
          <a:spcPct val="0"/>
        </a:spcAft>
        <a:defRPr sz="4400" b="1">
          <a:solidFill>
            <a:schemeClr val="bg1"/>
          </a:solidFill>
          <a:latin typeface="黑体" panose="02010609060101010101" pitchFamily="49" charset="-122"/>
          <a:ea typeface="黑体" panose="02010609060101010101" pitchFamily="49" charset="-122"/>
          <a:sym typeface="Tahoma" panose="020B0604030504040204" pitchFamily="34" charset="0"/>
        </a:defRPr>
      </a:lvl7pPr>
      <a:lvl8pPr marL="1371600" algn="ctr" rtl="0" eaLnBrk="0" fontAlgn="base" latinLnBrk="1" hangingPunct="0">
        <a:spcBef>
          <a:spcPct val="0"/>
        </a:spcBef>
        <a:spcAft>
          <a:spcPct val="0"/>
        </a:spcAft>
        <a:defRPr sz="4400" b="1">
          <a:solidFill>
            <a:schemeClr val="bg1"/>
          </a:solidFill>
          <a:latin typeface="黑体" panose="02010609060101010101" pitchFamily="49" charset="-122"/>
          <a:ea typeface="黑体" panose="02010609060101010101" pitchFamily="49" charset="-122"/>
          <a:sym typeface="Tahoma" panose="020B0604030504040204" pitchFamily="34" charset="0"/>
        </a:defRPr>
      </a:lvl8pPr>
      <a:lvl9pPr marL="1828800" algn="ctr" rtl="0" eaLnBrk="0" fontAlgn="base" latinLnBrk="1" hangingPunct="0">
        <a:spcBef>
          <a:spcPct val="0"/>
        </a:spcBef>
        <a:spcAft>
          <a:spcPct val="0"/>
        </a:spcAft>
        <a:defRPr sz="4400" b="1">
          <a:solidFill>
            <a:schemeClr val="bg1"/>
          </a:solidFill>
          <a:latin typeface="黑体" panose="02010609060101010101" pitchFamily="49" charset="-122"/>
          <a:ea typeface="黑体" panose="02010609060101010101" pitchFamily="49" charset="-122"/>
          <a:sym typeface="Tahoma" panose="020B0604030504040204" pitchFamily="34" charset="0"/>
        </a:defRPr>
      </a:lvl9pPr>
    </p:titleStyle>
    <p:bodyStyle>
      <a:lvl1pPr marL="447675" indent="-447675" algn="l" defTabSz="0" rtl="0" eaLnBrk="0" fontAlgn="base" latinLnBrk="1" hangingPunct="0">
        <a:spcBef>
          <a:spcPct val="20000"/>
        </a:spcBef>
        <a:spcAft>
          <a:spcPct val="0"/>
        </a:spcAft>
        <a:buClr>
          <a:srgbClr val="000099"/>
        </a:buClr>
        <a:buFont typeface="Wingdings" panose="05000000000000000000" pitchFamily="2" charset="2"/>
        <a:buChar char="Ø"/>
        <a:defRPr sz="3200" kern="1200">
          <a:solidFill>
            <a:srgbClr val="333399"/>
          </a:solidFill>
          <a:latin typeface="+mn-lt"/>
          <a:ea typeface="+mn-ea"/>
          <a:cs typeface="+mn-cs"/>
          <a:sym typeface="Tahoma" panose="020B0604030504040204" pitchFamily="34" charset="0"/>
        </a:defRPr>
      </a:lvl1pPr>
      <a:lvl2pPr marL="889000" indent="-439738" algn="l" defTabSz="0" rtl="0" eaLnBrk="0" fontAlgn="base" latinLnBrk="1" hangingPunct="0">
        <a:spcBef>
          <a:spcPct val="20000"/>
        </a:spcBef>
        <a:spcAft>
          <a:spcPct val="0"/>
        </a:spcAft>
        <a:buClr>
          <a:srgbClr val="6699FF"/>
        </a:buClr>
        <a:buFont typeface="Wingdings 2" panose="05020102010507070707" pitchFamily="18" charset="2"/>
        <a:buChar char="Ø"/>
        <a:defRPr sz="2800" kern="1200">
          <a:solidFill>
            <a:srgbClr val="333399"/>
          </a:solidFill>
          <a:latin typeface="+mn-lt"/>
          <a:ea typeface="+mn-ea"/>
          <a:cs typeface="+mn-cs"/>
          <a:sym typeface="Tahoma" panose="020B0604030504040204" pitchFamily="34" charset="0"/>
        </a:defRPr>
      </a:lvl2pPr>
      <a:lvl3pPr marL="1293813" indent="-401638" algn="l" defTabSz="0" rtl="0" eaLnBrk="0" fontAlgn="base" latinLnBrk="1" hangingPunct="0">
        <a:spcBef>
          <a:spcPct val="20000"/>
        </a:spcBef>
        <a:spcAft>
          <a:spcPct val="0"/>
        </a:spcAft>
        <a:buClr>
          <a:srgbClr val="000099"/>
        </a:buClr>
        <a:buSzPct val="75000"/>
        <a:buFont typeface="Wingdings" panose="05000000000000000000" pitchFamily="2" charset="2"/>
        <a:buChar char="l"/>
        <a:defRPr sz="2400" kern="1200">
          <a:solidFill>
            <a:srgbClr val="333399"/>
          </a:solidFill>
          <a:latin typeface="+mn-lt"/>
          <a:ea typeface="+mn-ea"/>
          <a:cs typeface="+mn-cs"/>
          <a:sym typeface="Tahoma" panose="020B0604030504040204" pitchFamily="34" charset="0"/>
        </a:defRPr>
      </a:lvl3pPr>
      <a:lvl4pPr marL="1681163" indent="-385763" algn="l" defTabSz="0" rtl="0" eaLnBrk="0" fontAlgn="base" latinLnBrk="1" hangingPunct="0">
        <a:spcBef>
          <a:spcPct val="20000"/>
        </a:spcBef>
        <a:spcAft>
          <a:spcPct val="0"/>
        </a:spcAft>
        <a:buClr>
          <a:srgbClr val="000099"/>
        </a:buClr>
        <a:buSzPct val="70000"/>
        <a:buFont typeface="Wingdings" panose="05000000000000000000" pitchFamily="2" charset="2"/>
        <a:buChar char="u"/>
        <a:defRPr sz="2000" kern="1200">
          <a:solidFill>
            <a:srgbClr val="333399"/>
          </a:solidFill>
          <a:latin typeface="+mn-lt"/>
          <a:ea typeface="+mn-ea"/>
          <a:cs typeface="+mn-cs"/>
          <a:sym typeface="Tahoma" panose="020B0604030504040204" pitchFamily="34" charset="0"/>
        </a:defRPr>
      </a:lvl4pPr>
      <a:lvl5pPr marL="2070100" indent="-387350" algn="l" defTabSz="0" rtl="0" eaLnBrk="0" fontAlgn="base" latinLnBrk="1" hangingPunct="0">
        <a:spcBef>
          <a:spcPct val="20000"/>
        </a:spcBef>
        <a:spcAft>
          <a:spcPct val="0"/>
        </a:spcAft>
        <a:buClr>
          <a:srgbClr val="6699FF"/>
        </a:buClr>
        <a:buSzPct val="70000"/>
        <a:buFont typeface="Wingdings 2" panose="05020102010507070707" pitchFamily="18" charset="2"/>
        <a:buChar char="ò"/>
        <a:defRPr sz="2000" kern="1200">
          <a:solidFill>
            <a:srgbClr val="333399"/>
          </a:solidFill>
          <a:latin typeface="+mn-lt"/>
          <a:ea typeface="+mn-ea"/>
          <a:cs typeface="+mn-cs"/>
          <a:sym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emf"/><Relationship Id="rId2"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2.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slide" Target="slide5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32.png"/><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28.emf"/><Relationship Id="rId11" Type="http://schemas.openxmlformats.org/officeDocument/2006/relationships/image" Target="../media/image31.png"/><Relationship Id="rId5" Type="http://schemas.openxmlformats.org/officeDocument/2006/relationships/oleObject" Target="../embeddings/oleObject2.bin"/><Relationship Id="rId10" Type="http://schemas.openxmlformats.org/officeDocument/2006/relationships/image" Target="../media/image30.emf"/><Relationship Id="rId4" Type="http://schemas.openxmlformats.org/officeDocument/2006/relationships/image" Target="../media/image27.emf"/><Relationship Id="rId9" Type="http://schemas.openxmlformats.org/officeDocument/2006/relationships/oleObject" Target="../embeddings/oleObject4.bin"/></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28.emf"/><Relationship Id="rId11" Type="http://schemas.openxmlformats.org/officeDocument/2006/relationships/image" Target="../media/image36.jpeg"/><Relationship Id="rId5" Type="http://schemas.openxmlformats.org/officeDocument/2006/relationships/oleObject" Target="../embeddings/oleObject6.bin"/><Relationship Id="rId10" Type="http://schemas.openxmlformats.org/officeDocument/2006/relationships/image" Target="../media/image30.emf"/><Relationship Id="rId4" Type="http://schemas.openxmlformats.org/officeDocument/2006/relationships/image" Target="../media/image27.emf"/><Relationship Id="rId9" Type="http://schemas.openxmlformats.org/officeDocument/2006/relationships/oleObject" Target="../embeddings/oleObject8.bin"/></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28.emf"/><Relationship Id="rId5" Type="http://schemas.openxmlformats.org/officeDocument/2006/relationships/oleObject" Target="../embeddings/oleObject10.bin"/><Relationship Id="rId10" Type="http://schemas.openxmlformats.org/officeDocument/2006/relationships/image" Target="../media/image30.emf"/><Relationship Id="rId4" Type="http://schemas.openxmlformats.org/officeDocument/2006/relationships/image" Target="../media/image27.emf"/><Relationship Id="rId9" Type="http://schemas.openxmlformats.org/officeDocument/2006/relationships/oleObject" Target="../embeddings/oleObject12.bin"/></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0.em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emf"/><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6.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7.emf"/><Relationship Id="rId1" Type="http://schemas.openxmlformats.org/officeDocument/2006/relationships/slideLayout" Target="../slideLayouts/slideLayout1.xml"/><Relationship Id="rId4" Type="http://schemas.openxmlformats.org/officeDocument/2006/relationships/image" Target="../media/image58.jpeg"/></Relationships>
</file>

<file path=ppt/slides/_rels/slide6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60.jpeg"/></Relationships>
</file>

<file path=ppt/slides/_rels/slide6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4.emf"/><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1.xml"/><Relationship Id="rId5" Type="http://schemas.openxmlformats.org/officeDocument/2006/relationships/image" Target="../media/image69.jpeg"/><Relationship Id="rId4" Type="http://schemas.openxmlformats.org/officeDocument/2006/relationships/image" Target="../media/image17.png"/></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buFont typeface="Arial" panose="020B0604020202020204" pitchFamily="34" charset="0"/>
              <a:buNone/>
            </a:pPr>
            <a:r>
              <a:rPr lang="zh-CN" altLang="en-US" sz="4000" b="1">
                <a:solidFill>
                  <a:schemeClr val="bg1"/>
                </a:solidFill>
                <a:latin typeface="Times New Roman" panose="02020603050405020304" pitchFamily="18" charset="0"/>
                <a:ea typeface="微软雅黑" panose="020B0503020204020204" pitchFamily="34" charset="-122"/>
                <a:sym typeface="Tahoma" panose="020B0604030504040204" pitchFamily="34" charset="0"/>
              </a:rPr>
              <a:t>第</a:t>
            </a:r>
            <a:r>
              <a:rPr lang="en-US" altLang="zh-CN" sz="4000" b="1">
                <a:solidFill>
                  <a:schemeClr val="bg1"/>
                </a:solidFill>
                <a:latin typeface="Times New Roman" panose="02020603050405020304" pitchFamily="18" charset="0"/>
                <a:ea typeface="微软雅黑" panose="020B0503020204020204" pitchFamily="34" charset="-122"/>
                <a:sym typeface="Tahoma" panose="020B0604030504040204" pitchFamily="34" charset="0"/>
              </a:rPr>
              <a:t>15</a:t>
            </a:r>
            <a:r>
              <a:rPr lang="zh-CN" altLang="en-US" sz="4000" b="1">
                <a:solidFill>
                  <a:schemeClr val="bg1"/>
                </a:solidFill>
                <a:latin typeface="Times New Roman" panose="02020603050405020304" pitchFamily="18" charset="0"/>
                <a:ea typeface="微软雅黑" panose="020B0503020204020204" pitchFamily="34" charset="-122"/>
                <a:sym typeface="Tahoma" panose="020B0604030504040204" pitchFamily="34" charset="0"/>
              </a:rPr>
              <a:t>章  身份认证</a:t>
            </a:r>
            <a:endParaRPr lang="zh-CN" altLang="en-US"/>
          </a:p>
        </p:txBody>
      </p:sp>
      <p:grpSp>
        <p:nvGrpSpPr>
          <p:cNvPr id="6147" name="Group 11"/>
          <p:cNvGrpSpPr>
            <a:grpSpLocks/>
          </p:cNvGrpSpPr>
          <p:nvPr/>
        </p:nvGrpSpPr>
        <p:grpSpPr bwMode="auto">
          <a:xfrm>
            <a:off x="915988" y="2286000"/>
            <a:ext cx="7227887" cy="647700"/>
            <a:chOff x="0" y="0"/>
            <a:chExt cx="4309" cy="399"/>
          </a:xfrm>
        </p:grpSpPr>
        <p:sp>
          <p:nvSpPr>
            <p:cNvPr id="6190" name="AutoShape 12"/>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6191" name="Group 13"/>
            <p:cNvGrpSpPr>
              <a:grpSpLocks/>
            </p:cNvGrpSpPr>
            <p:nvPr/>
          </p:nvGrpSpPr>
          <p:grpSpPr bwMode="auto">
            <a:xfrm>
              <a:off x="0" y="0"/>
              <a:ext cx="614" cy="389"/>
              <a:chOff x="0" y="0"/>
              <a:chExt cx="987" cy="795"/>
            </a:xfrm>
          </p:grpSpPr>
          <p:sp>
            <p:nvSpPr>
              <p:cNvPr id="6194" name="Oval 14"/>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195" name="Oval 15"/>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196" name="Oval 16"/>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6192" name="Text Box 17"/>
            <p:cNvSpPr>
              <a:spLocks noChangeArrowheads="1"/>
            </p:cNvSpPr>
            <p:nvPr/>
          </p:nvSpPr>
          <p:spPr bwMode="auto">
            <a:xfrm>
              <a:off x="615" y="39"/>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rPr>
                <a:t>口令认证系统</a:t>
              </a:r>
              <a:endParaRPr lang="zh-CN" altLang="en-US"/>
            </a:p>
          </p:txBody>
        </p:sp>
        <p:sp>
          <p:nvSpPr>
            <p:cNvPr id="6193" name="Text Box 18"/>
            <p:cNvSpPr>
              <a:spLocks noChangeArrowheads="1"/>
            </p:cNvSpPr>
            <p:nvPr/>
          </p:nvSpPr>
          <p:spPr bwMode="auto">
            <a:xfrm>
              <a:off x="176" y="13"/>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二</a:t>
              </a:r>
              <a:endParaRPr lang="zh-CN" altLang="en-US"/>
            </a:p>
          </p:txBody>
        </p:sp>
      </p:grpSp>
      <p:grpSp>
        <p:nvGrpSpPr>
          <p:cNvPr id="6148" name="Group 19"/>
          <p:cNvGrpSpPr>
            <a:grpSpLocks/>
          </p:cNvGrpSpPr>
          <p:nvPr/>
        </p:nvGrpSpPr>
        <p:grpSpPr bwMode="auto">
          <a:xfrm>
            <a:off x="900113" y="3071813"/>
            <a:ext cx="7227887" cy="631825"/>
            <a:chOff x="0" y="0"/>
            <a:chExt cx="4309" cy="389"/>
          </a:xfrm>
        </p:grpSpPr>
        <p:sp>
          <p:nvSpPr>
            <p:cNvPr id="6184" name="AutoShape 20"/>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6185" name="Group 21"/>
            <p:cNvGrpSpPr>
              <a:grpSpLocks/>
            </p:cNvGrpSpPr>
            <p:nvPr/>
          </p:nvGrpSpPr>
          <p:grpSpPr bwMode="auto">
            <a:xfrm>
              <a:off x="0" y="0"/>
              <a:ext cx="614" cy="389"/>
              <a:chOff x="0" y="0"/>
              <a:chExt cx="987" cy="795"/>
            </a:xfrm>
          </p:grpSpPr>
          <p:sp>
            <p:nvSpPr>
              <p:cNvPr id="6187" name="Oval 22"/>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188" name="Oval 23"/>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189" name="Oval 24"/>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6186" name="Text Box 26"/>
            <p:cNvSpPr>
              <a:spLocks noChangeArrowheads="1"/>
            </p:cNvSpPr>
            <p:nvPr/>
          </p:nvSpPr>
          <p:spPr bwMode="auto">
            <a:xfrm>
              <a:off x="176" y="13"/>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三</a:t>
              </a:r>
              <a:endParaRPr lang="zh-CN" altLang="en-US"/>
            </a:p>
          </p:txBody>
        </p:sp>
      </p:grpSp>
      <p:grpSp>
        <p:nvGrpSpPr>
          <p:cNvPr id="6149" name="Group 27"/>
          <p:cNvGrpSpPr>
            <a:grpSpLocks/>
          </p:cNvGrpSpPr>
          <p:nvPr/>
        </p:nvGrpSpPr>
        <p:grpSpPr bwMode="auto">
          <a:xfrm>
            <a:off x="900113" y="3929063"/>
            <a:ext cx="7227887" cy="647700"/>
            <a:chOff x="0" y="0"/>
            <a:chExt cx="4309" cy="399"/>
          </a:xfrm>
        </p:grpSpPr>
        <p:sp>
          <p:nvSpPr>
            <p:cNvPr id="6177" name="AutoShape 28"/>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6178" name="Group 29"/>
            <p:cNvGrpSpPr>
              <a:grpSpLocks/>
            </p:cNvGrpSpPr>
            <p:nvPr/>
          </p:nvGrpSpPr>
          <p:grpSpPr bwMode="auto">
            <a:xfrm>
              <a:off x="0" y="0"/>
              <a:ext cx="614" cy="389"/>
              <a:chOff x="0" y="0"/>
              <a:chExt cx="987" cy="795"/>
            </a:xfrm>
          </p:grpSpPr>
          <p:sp>
            <p:nvSpPr>
              <p:cNvPr id="6181" name="Oval 30"/>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182" name="Oval 31"/>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183" name="Oval 32"/>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6179" name="Text Box 33"/>
            <p:cNvSpPr>
              <a:spLocks noChangeArrowheads="1"/>
            </p:cNvSpPr>
            <p:nvPr/>
          </p:nvSpPr>
          <p:spPr bwMode="auto">
            <a:xfrm>
              <a:off x="615" y="39"/>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200">
                  <a:solidFill>
                    <a:srgbClr val="000099"/>
                  </a:solidFill>
                  <a:latin typeface="Times New Roman" panose="02020603050405020304" pitchFamily="18" charset="0"/>
                  <a:ea typeface="微软雅黑" panose="020B0503020204020204" pitchFamily="34" charset="-122"/>
                  <a:sym typeface="Times New Roman" panose="02020603050405020304" pitchFamily="18" charset="0"/>
                </a:rPr>
                <a:t> </a:t>
              </a:r>
              <a:endParaRPr lang="zh-CN" altLang="en-US" sz="3200">
                <a:solidFill>
                  <a:srgbClr val="000099"/>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180" name="Text Box 34"/>
            <p:cNvSpPr>
              <a:spLocks noChangeArrowheads="1"/>
            </p:cNvSpPr>
            <p:nvPr/>
          </p:nvSpPr>
          <p:spPr bwMode="auto">
            <a:xfrm>
              <a:off x="176" y="13"/>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四</a:t>
              </a:r>
              <a:endParaRPr lang="zh-CN" altLang="en-US"/>
            </a:p>
          </p:txBody>
        </p:sp>
      </p:grpSp>
      <p:grpSp>
        <p:nvGrpSpPr>
          <p:cNvPr id="6150" name="Group 19"/>
          <p:cNvGrpSpPr>
            <a:grpSpLocks/>
          </p:cNvGrpSpPr>
          <p:nvPr/>
        </p:nvGrpSpPr>
        <p:grpSpPr bwMode="auto">
          <a:xfrm>
            <a:off x="928688" y="1571625"/>
            <a:ext cx="7162800" cy="604838"/>
            <a:chOff x="0" y="0"/>
            <a:chExt cx="4309" cy="410"/>
          </a:xfrm>
        </p:grpSpPr>
        <p:sp>
          <p:nvSpPr>
            <p:cNvPr id="6170" name="AutoShape 20"/>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6171" name="Group 21"/>
            <p:cNvGrpSpPr>
              <a:grpSpLocks/>
            </p:cNvGrpSpPr>
            <p:nvPr/>
          </p:nvGrpSpPr>
          <p:grpSpPr bwMode="auto">
            <a:xfrm>
              <a:off x="0" y="0"/>
              <a:ext cx="614" cy="389"/>
              <a:chOff x="0" y="0"/>
              <a:chExt cx="987" cy="795"/>
            </a:xfrm>
          </p:grpSpPr>
          <p:sp>
            <p:nvSpPr>
              <p:cNvPr id="6174" name="Oval 22"/>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175" name="Oval 23"/>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176" name="Oval 24"/>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6172" name="Text Box 25"/>
            <p:cNvSpPr>
              <a:spLocks noChangeArrowheads="1"/>
            </p:cNvSpPr>
            <p:nvPr/>
          </p:nvSpPr>
          <p:spPr bwMode="auto">
            <a:xfrm>
              <a:off x="602" y="0"/>
              <a:ext cx="3694"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rPr>
                <a:t>身份认证概述</a:t>
              </a:r>
              <a:endParaRPr lang="zh-CN" altLang="en-US"/>
            </a:p>
          </p:txBody>
        </p:sp>
        <p:sp>
          <p:nvSpPr>
            <p:cNvPr id="6173" name="Text Box 26"/>
            <p:cNvSpPr>
              <a:spLocks noChangeArrowheads="1"/>
            </p:cNvSpPr>
            <p:nvPr/>
          </p:nvSpPr>
          <p:spPr bwMode="auto">
            <a:xfrm>
              <a:off x="176" y="13"/>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一</a:t>
              </a:r>
              <a:endParaRPr lang="zh-CN" altLang="en-US"/>
            </a:p>
          </p:txBody>
        </p:sp>
      </p:grpSp>
      <p:grpSp>
        <p:nvGrpSpPr>
          <p:cNvPr id="6151" name="Group 27"/>
          <p:cNvGrpSpPr>
            <a:grpSpLocks/>
          </p:cNvGrpSpPr>
          <p:nvPr/>
        </p:nvGrpSpPr>
        <p:grpSpPr bwMode="auto">
          <a:xfrm>
            <a:off x="857250" y="4786313"/>
            <a:ext cx="7227888" cy="647700"/>
            <a:chOff x="0" y="0"/>
            <a:chExt cx="4309" cy="399"/>
          </a:xfrm>
        </p:grpSpPr>
        <p:sp>
          <p:nvSpPr>
            <p:cNvPr id="6163" name="AutoShape 28"/>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6164" name="Group 29"/>
            <p:cNvGrpSpPr>
              <a:grpSpLocks/>
            </p:cNvGrpSpPr>
            <p:nvPr/>
          </p:nvGrpSpPr>
          <p:grpSpPr bwMode="auto">
            <a:xfrm>
              <a:off x="0" y="0"/>
              <a:ext cx="614" cy="389"/>
              <a:chOff x="0" y="0"/>
              <a:chExt cx="987" cy="795"/>
            </a:xfrm>
          </p:grpSpPr>
          <p:sp>
            <p:nvSpPr>
              <p:cNvPr id="6167" name="Oval 30"/>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168" name="Oval 31"/>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169" name="Oval 32"/>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6165" name="Text Box 33"/>
            <p:cNvSpPr>
              <a:spLocks noChangeArrowheads="1"/>
            </p:cNvSpPr>
            <p:nvPr/>
          </p:nvSpPr>
          <p:spPr bwMode="auto">
            <a:xfrm>
              <a:off x="615" y="39"/>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32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166" name="Text Box 34"/>
            <p:cNvSpPr>
              <a:spLocks noChangeArrowheads="1"/>
            </p:cNvSpPr>
            <p:nvPr/>
          </p:nvSpPr>
          <p:spPr bwMode="auto">
            <a:xfrm>
              <a:off x="176" y="13"/>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五</a:t>
              </a:r>
              <a:endParaRPr lang="zh-CN" altLang="en-US"/>
            </a:p>
          </p:txBody>
        </p:sp>
      </p:grpSp>
      <p:sp>
        <p:nvSpPr>
          <p:cNvPr id="6152" name="Text Box 25"/>
          <p:cNvSpPr>
            <a:spLocks noChangeArrowheads="1"/>
          </p:cNvSpPr>
          <p:nvPr/>
        </p:nvSpPr>
        <p:spPr bwMode="auto">
          <a:xfrm>
            <a:off x="1857375" y="4857750"/>
            <a:ext cx="61960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sym typeface="Tahoma" panose="020B0604030504040204" pitchFamily="34" charset="0"/>
              </a:rPr>
              <a:t>智能卡技术及应用</a:t>
            </a:r>
            <a:endParaRPr lang="zh-CN" altLang="en-US"/>
          </a:p>
        </p:txBody>
      </p:sp>
      <p:sp>
        <p:nvSpPr>
          <p:cNvPr id="6153" name="Text Box 17"/>
          <p:cNvSpPr>
            <a:spLocks noChangeArrowheads="1"/>
          </p:cNvSpPr>
          <p:nvPr/>
        </p:nvSpPr>
        <p:spPr bwMode="auto">
          <a:xfrm>
            <a:off x="2000250" y="3143250"/>
            <a:ext cx="619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rPr>
              <a:t>个人生物特征的身份认证技术</a:t>
            </a:r>
            <a:endParaRPr lang="zh-CN" altLang="en-US"/>
          </a:p>
        </p:txBody>
      </p:sp>
      <p:sp>
        <p:nvSpPr>
          <p:cNvPr id="6154" name="Text Box 17"/>
          <p:cNvSpPr>
            <a:spLocks noChangeArrowheads="1"/>
          </p:cNvSpPr>
          <p:nvPr/>
        </p:nvSpPr>
        <p:spPr bwMode="auto">
          <a:xfrm>
            <a:off x="2000250" y="4000500"/>
            <a:ext cx="61960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sym typeface="Tahoma" panose="020B0604030504040204" pitchFamily="34" charset="0"/>
              </a:rPr>
              <a:t>基于证书的认证</a:t>
            </a:r>
            <a:endParaRPr lang="zh-CN" altLang="en-US"/>
          </a:p>
        </p:txBody>
      </p:sp>
      <p:grpSp>
        <p:nvGrpSpPr>
          <p:cNvPr id="6155" name="Group 19"/>
          <p:cNvGrpSpPr>
            <a:grpSpLocks/>
          </p:cNvGrpSpPr>
          <p:nvPr/>
        </p:nvGrpSpPr>
        <p:grpSpPr bwMode="auto">
          <a:xfrm>
            <a:off x="928688" y="1571625"/>
            <a:ext cx="7162800" cy="646113"/>
            <a:chOff x="0" y="0"/>
            <a:chExt cx="4309" cy="438"/>
          </a:xfrm>
        </p:grpSpPr>
        <p:sp>
          <p:nvSpPr>
            <p:cNvPr id="6156" name="AutoShape 20"/>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6157" name="Group 21"/>
            <p:cNvGrpSpPr>
              <a:grpSpLocks/>
            </p:cNvGrpSpPr>
            <p:nvPr/>
          </p:nvGrpSpPr>
          <p:grpSpPr bwMode="auto">
            <a:xfrm>
              <a:off x="0" y="0"/>
              <a:ext cx="614" cy="389"/>
              <a:chOff x="0" y="0"/>
              <a:chExt cx="987" cy="795"/>
            </a:xfrm>
          </p:grpSpPr>
          <p:sp>
            <p:nvSpPr>
              <p:cNvPr id="6160" name="Oval 22"/>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161" name="Oval 23"/>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162" name="Oval 24"/>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6158" name="Text Box 25"/>
            <p:cNvSpPr>
              <a:spLocks noChangeArrowheads="1"/>
            </p:cNvSpPr>
            <p:nvPr/>
          </p:nvSpPr>
          <p:spPr bwMode="auto">
            <a:xfrm>
              <a:off x="602" y="0"/>
              <a:ext cx="369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36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159" name="Text Box 26"/>
            <p:cNvSpPr>
              <a:spLocks noChangeArrowheads="1"/>
            </p:cNvSpPr>
            <p:nvPr/>
          </p:nvSpPr>
          <p:spPr bwMode="auto">
            <a:xfrm>
              <a:off x="176" y="13"/>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一</a:t>
              </a:r>
              <a:endParaRPr lang="zh-CN" altLang="en-US"/>
            </a:p>
          </p:txBody>
        </p:sp>
      </p:grpSp>
    </p:spTree>
  </p:cSld>
  <p:clrMapOvr>
    <a:masterClrMapping/>
  </p:clrMapOvr>
  <p:transition>
    <p:pull dir="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323850" y="1103313"/>
            <a:ext cx="8351838"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sz="2600" b="1">
                <a:solidFill>
                  <a:srgbClr val="000000"/>
                </a:solidFill>
                <a:latin typeface="Times New Roman" panose="02020603050405020304" pitchFamily="18" charset="0"/>
                <a:sym typeface="Times New Roman" panose="02020603050405020304" pitchFamily="18" charset="0"/>
              </a:rPr>
              <a:t>通常有四种方法验证主体身份。</a:t>
            </a:r>
          </a:p>
          <a:p>
            <a:pPr>
              <a:buFont typeface="Arial" panose="020B0604020202020204" pitchFamily="34" charset="0"/>
              <a:buNone/>
            </a:pPr>
            <a:r>
              <a:rPr lang="en-US" altLang="zh-CN" sz="2600" b="1">
                <a:solidFill>
                  <a:srgbClr val="990000"/>
                </a:solidFill>
                <a:latin typeface="Times New Roman" panose="02020603050405020304" pitchFamily="18" charset="0"/>
                <a:sym typeface="Times New Roman" panose="02020603050405020304" pitchFamily="18" charset="0"/>
              </a:rPr>
              <a:t>1.</a:t>
            </a:r>
            <a:r>
              <a:rPr lang="zh-CN" altLang="en-US" sz="2600" b="1">
                <a:solidFill>
                  <a:srgbClr val="990000"/>
                </a:solidFill>
                <a:latin typeface="Times New Roman" panose="02020603050405020304" pitchFamily="18" charset="0"/>
                <a:sym typeface="Times New Roman" panose="02020603050405020304" pitchFamily="18" charset="0"/>
              </a:rPr>
              <a:t>口令认证</a:t>
            </a:r>
            <a:r>
              <a:rPr lang="zh-CN" altLang="en-US" sz="2600" b="1">
                <a:solidFill>
                  <a:srgbClr val="000000"/>
                </a:solidFill>
                <a:latin typeface="Times New Roman" panose="02020603050405020304" pitchFamily="18" charset="0"/>
                <a:sym typeface="Times New Roman" panose="02020603050405020304" pitchFamily="18" charset="0"/>
              </a:rPr>
              <a:t>：用户所知道的（</a:t>
            </a:r>
            <a:r>
              <a:rPr lang="en-US" altLang="zh-CN" sz="2600" b="1">
                <a:solidFill>
                  <a:srgbClr val="000000"/>
                </a:solidFill>
                <a:latin typeface="Times New Roman" panose="02020603050405020304" pitchFamily="18" charset="0"/>
                <a:sym typeface="Times New Roman" panose="02020603050405020304" pitchFamily="18" charset="0"/>
              </a:rPr>
              <a:t>Something the user know</a:t>
            </a:r>
            <a:r>
              <a:rPr lang="zh-CN" altLang="en-US" sz="2600" b="1">
                <a:solidFill>
                  <a:srgbClr val="000000"/>
                </a:solidFill>
                <a:latin typeface="Times New Roman" panose="02020603050405020304" pitchFamily="18" charset="0"/>
                <a:sym typeface="Times New Roman" panose="02020603050405020304" pitchFamily="18" charset="0"/>
              </a:rPr>
              <a:t>）密码、口令等；</a:t>
            </a:r>
          </a:p>
          <a:p>
            <a:pPr>
              <a:buFont typeface="Arial" panose="020B0604020202020204" pitchFamily="34" charset="0"/>
              <a:buNone/>
            </a:pPr>
            <a:r>
              <a:rPr lang="zh-CN" altLang="en-US" sz="2600" b="1">
                <a:solidFill>
                  <a:srgbClr val="3333FF"/>
                </a:solidFill>
                <a:latin typeface="Times New Roman" panose="02020603050405020304" pitchFamily="18" charset="0"/>
                <a:sym typeface="Times New Roman" panose="02020603050405020304" pitchFamily="18" charset="0"/>
              </a:rPr>
              <a:t>   特点</a:t>
            </a:r>
            <a:r>
              <a:rPr lang="zh-CN" altLang="en-US" sz="2600" b="1">
                <a:solidFill>
                  <a:srgbClr val="000000"/>
                </a:solidFill>
                <a:latin typeface="Times New Roman" panose="02020603050405020304" pitchFamily="18" charset="0"/>
                <a:sym typeface="Times New Roman" panose="02020603050405020304" pitchFamily="18" charset="0"/>
              </a:rPr>
              <a:t>：系统开销小，最不安全。</a:t>
            </a:r>
          </a:p>
          <a:p>
            <a:pPr>
              <a:buFont typeface="Arial" panose="020B0604020202020204" pitchFamily="34" charset="0"/>
              <a:buNone/>
            </a:pPr>
            <a:r>
              <a:rPr lang="en-US" altLang="zh-CN" sz="2600" b="1">
                <a:solidFill>
                  <a:srgbClr val="990000"/>
                </a:solidFill>
                <a:latin typeface="Times New Roman" panose="02020603050405020304" pitchFamily="18" charset="0"/>
                <a:sym typeface="Times New Roman" panose="02020603050405020304" pitchFamily="18" charset="0"/>
              </a:rPr>
              <a:t>2.</a:t>
            </a:r>
            <a:r>
              <a:rPr lang="zh-CN" altLang="en-US" sz="2600" b="1">
                <a:solidFill>
                  <a:srgbClr val="990000"/>
                </a:solidFill>
                <a:latin typeface="Times New Roman" panose="02020603050405020304" pitchFamily="18" charset="0"/>
                <a:sym typeface="Times New Roman" panose="02020603050405020304" pitchFamily="18" charset="0"/>
              </a:rPr>
              <a:t>持证认证：</a:t>
            </a:r>
            <a:r>
              <a:rPr lang="zh-CN" altLang="en-US" sz="2600" b="1">
                <a:solidFill>
                  <a:srgbClr val="000000"/>
                </a:solidFill>
                <a:latin typeface="Times New Roman" panose="02020603050405020304" pitchFamily="18" charset="0"/>
                <a:sym typeface="Times New Roman" panose="02020603050405020304" pitchFamily="18" charset="0"/>
              </a:rPr>
              <a:t>用户所拥有的（</a:t>
            </a:r>
            <a:r>
              <a:rPr lang="en-US" altLang="zh-CN" sz="2600" b="1">
                <a:solidFill>
                  <a:srgbClr val="000000"/>
                </a:solidFill>
                <a:latin typeface="Times New Roman" panose="02020603050405020304" pitchFamily="18" charset="0"/>
                <a:sym typeface="Times New Roman" panose="02020603050405020304" pitchFamily="18" charset="0"/>
              </a:rPr>
              <a:t>Something the user possesses</a:t>
            </a:r>
            <a:r>
              <a:rPr lang="zh-CN" altLang="en-US" sz="2600" b="1">
                <a:solidFill>
                  <a:srgbClr val="000000"/>
                </a:solidFill>
                <a:latin typeface="Times New Roman" panose="02020603050405020304" pitchFamily="18" charset="0"/>
                <a:sym typeface="Times New Roman" panose="02020603050405020304" pitchFamily="18" charset="0"/>
              </a:rPr>
              <a:t>）证件、护照、密钥盘等；</a:t>
            </a:r>
          </a:p>
          <a:p>
            <a:pPr>
              <a:buFont typeface="Arial" panose="020B0604020202020204" pitchFamily="34" charset="0"/>
              <a:buNone/>
            </a:pPr>
            <a:r>
              <a:rPr lang="zh-CN" altLang="en-US" sz="2600" b="1">
                <a:solidFill>
                  <a:srgbClr val="000000"/>
                </a:solidFill>
                <a:latin typeface="Times New Roman" panose="02020603050405020304" pitchFamily="18" charset="0"/>
                <a:sym typeface="Times New Roman" panose="02020603050405020304" pitchFamily="18" charset="0"/>
              </a:rPr>
              <a:t>   </a:t>
            </a:r>
            <a:r>
              <a:rPr lang="zh-CN" altLang="en-US" sz="2600" b="1">
                <a:solidFill>
                  <a:srgbClr val="3333FF"/>
                </a:solidFill>
                <a:latin typeface="Times New Roman" panose="02020603050405020304" pitchFamily="18" charset="0"/>
                <a:sym typeface="Times New Roman" panose="02020603050405020304" pitchFamily="18" charset="0"/>
              </a:rPr>
              <a:t>特点</a:t>
            </a:r>
            <a:r>
              <a:rPr lang="zh-CN" altLang="en-US" sz="2600" b="1">
                <a:solidFill>
                  <a:srgbClr val="000000"/>
                </a:solidFill>
                <a:latin typeface="Times New Roman" panose="02020603050405020304" pitchFamily="18" charset="0"/>
                <a:sym typeface="Times New Roman" panose="02020603050405020304" pitchFamily="18" charset="0"/>
              </a:rPr>
              <a:t>：安全性较高，认证相对复杂。</a:t>
            </a:r>
          </a:p>
          <a:p>
            <a:pPr>
              <a:buFont typeface="Arial" panose="020B0604020202020204" pitchFamily="34" charset="0"/>
              <a:buNone/>
            </a:pPr>
            <a:r>
              <a:rPr lang="en-US" altLang="zh-CN" sz="2600" b="1">
                <a:solidFill>
                  <a:srgbClr val="990000"/>
                </a:solidFill>
                <a:latin typeface="Times New Roman" panose="02020603050405020304" pitchFamily="18" charset="0"/>
                <a:sym typeface="Times New Roman" panose="02020603050405020304" pitchFamily="18" charset="0"/>
              </a:rPr>
              <a:t>3. </a:t>
            </a:r>
            <a:r>
              <a:rPr lang="zh-CN" altLang="en-US" sz="2600" b="1">
                <a:solidFill>
                  <a:srgbClr val="990000"/>
                </a:solidFill>
                <a:latin typeface="Times New Roman" panose="02020603050405020304" pitchFamily="18" charset="0"/>
                <a:sym typeface="Times New Roman" panose="02020603050405020304" pitchFamily="18" charset="0"/>
              </a:rPr>
              <a:t>生物识别：</a:t>
            </a:r>
            <a:r>
              <a:rPr lang="zh-CN" altLang="en-US" sz="2600" b="1">
                <a:solidFill>
                  <a:srgbClr val="000000"/>
                </a:solidFill>
                <a:latin typeface="Times New Roman" panose="02020603050405020304" pitchFamily="18" charset="0"/>
                <a:sym typeface="Times New Roman" panose="02020603050405020304" pitchFamily="18" charset="0"/>
              </a:rPr>
              <a:t>用户的特征（</a:t>
            </a:r>
            <a:r>
              <a:rPr lang="en-US" altLang="zh-CN" sz="2600" b="1">
                <a:solidFill>
                  <a:srgbClr val="000000"/>
                </a:solidFill>
                <a:latin typeface="Times New Roman" panose="02020603050405020304" pitchFamily="18" charset="0"/>
                <a:sym typeface="Times New Roman" panose="02020603050405020304" pitchFamily="18" charset="0"/>
              </a:rPr>
              <a:t>Something the user is </a:t>
            </a:r>
            <a:r>
              <a:rPr lang="zh-CN" altLang="en-US" sz="2600" b="1">
                <a:solidFill>
                  <a:srgbClr val="000000"/>
                </a:solidFill>
                <a:latin typeface="Times New Roman" panose="02020603050405020304" pitchFamily="18" charset="0"/>
                <a:sym typeface="Times New Roman" panose="02020603050405020304" pitchFamily="18" charset="0"/>
              </a:rPr>
              <a:t>（</a:t>
            </a:r>
            <a:r>
              <a:rPr lang="en-US" altLang="zh-CN" sz="2600" b="1">
                <a:solidFill>
                  <a:srgbClr val="000000"/>
                </a:solidFill>
                <a:latin typeface="Times New Roman" panose="02020603050405020304" pitchFamily="18" charset="0"/>
                <a:sym typeface="Times New Roman" panose="02020603050405020304" pitchFamily="18" charset="0"/>
              </a:rPr>
              <a:t>or How he behaves)</a:t>
            </a:r>
            <a:r>
              <a:rPr lang="zh-CN" altLang="en-US" sz="2600" b="1">
                <a:solidFill>
                  <a:srgbClr val="000000"/>
                </a:solidFill>
                <a:latin typeface="Times New Roman" panose="02020603050405020304" pitchFamily="18" charset="0"/>
                <a:sym typeface="Times New Roman" panose="02020603050405020304" pitchFamily="18" charset="0"/>
              </a:rPr>
              <a:t>指纹、笔迹、声纹、虹膜、</a:t>
            </a:r>
            <a:r>
              <a:rPr lang="en-US" altLang="zh-CN" sz="2600" b="1">
                <a:solidFill>
                  <a:srgbClr val="000000"/>
                </a:solidFill>
                <a:latin typeface="Times New Roman" panose="02020603050405020304" pitchFamily="18" charset="0"/>
                <a:sym typeface="Times New Roman" panose="02020603050405020304" pitchFamily="18" charset="0"/>
              </a:rPr>
              <a:t>DNA</a:t>
            </a:r>
            <a:r>
              <a:rPr lang="zh-CN" altLang="en-US" sz="2600" b="1">
                <a:solidFill>
                  <a:srgbClr val="000000"/>
                </a:solidFill>
                <a:latin typeface="Times New Roman" panose="02020603050405020304" pitchFamily="18" charset="0"/>
                <a:sym typeface="Times New Roman" panose="02020603050405020304" pitchFamily="18" charset="0"/>
              </a:rPr>
              <a:t>等；</a:t>
            </a:r>
          </a:p>
          <a:p>
            <a:pPr>
              <a:buFont typeface="Arial" panose="020B0604020202020204" pitchFamily="34" charset="0"/>
              <a:buNone/>
            </a:pPr>
            <a:r>
              <a:rPr lang="zh-CN" altLang="en-US" sz="2600" b="1">
                <a:solidFill>
                  <a:srgbClr val="3333FF"/>
                </a:solidFill>
                <a:latin typeface="Times New Roman" panose="02020603050405020304" pitchFamily="18" charset="0"/>
                <a:sym typeface="Times New Roman" panose="02020603050405020304" pitchFamily="18" charset="0"/>
              </a:rPr>
              <a:t>   特点</a:t>
            </a:r>
            <a:r>
              <a:rPr lang="zh-CN" altLang="en-US" sz="2600" b="1">
                <a:solidFill>
                  <a:srgbClr val="000000"/>
                </a:solidFill>
                <a:latin typeface="Times New Roman" panose="02020603050405020304" pitchFamily="18" charset="0"/>
                <a:sym typeface="Times New Roman" panose="02020603050405020304" pitchFamily="18" charset="0"/>
              </a:rPr>
              <a:t>：安全性最高，但涉及更多的算法和实现技术</a:t>
            </a:r>
          </a:p>
          <a:p>
            <a:pPr>
              <a:buFont typeface="Arial" panose="020B0604020202020204" pitchFamily="34" charset="0"/>
              <a:buNone/>
            </a:pPr>
            <a:r>
              <a:rPr lang="en-US" altLang="zh-CN" sz="2600" b="1">
                <a:solidFill>
                  <a:srgbClr val="000000"/>
                </a:solidFill>
                <a:latin typeface="Times New Roman" panose="02020603050405020304" pitchFamily="18" charset="0"/>
                <a:sym typeface="Times New Roman" panose="02020603050405020304" pitchFamily="18" charset="0"/>
              </a:rPr>
              <a:t>4.</a:t>
            </a:r>
            <a:r>
              <a:rPr lang="zh-CN" altLang="en-US" sz="2600" b="1">
                <a:solidFill>
                  <a:srgbClr val="990000"/>
                </a:solidFill>
                <a:latin typeface="Times New Roman" panose="02020603050405020304" pitchFamily="18" charset="0"/>
                <a:sym typeface="Times New Roman" panose="02020603050405020304" pitchFamily="18" charset="0"/>
              </a:rPr>
              <a:t>多种方法交互使用进行身份识别</a:t>
            </a:r>
          </a:p>
          <a:p>
            <a:pPr>
              <a:spcBef>
                <a:spcPct val="50000"/>
              </a:spcBef>
              <a:buFont typeface="Arial" panose="020B0604020202020204" pitchFamily="34" charset="0"/>
              <a:buNone/>
            </a:pPr>
            <a:r>
              <a:rPr lang="zh-CN" altLang="en-US" sz="2600" b="1">
                <a:solidFill>
                  <a:srgbClr val="000000"/>
                </a:solidFill>
                <a:latin typeface="Times New Roman" panose="02020603050405020304" pitchFamily="18" charset="0"/>
                <a:sym typeface="Times New Roman" panose="02020603050405020304" pitchFamily="18" charset="0"/>
              </a:rPr>
              <a:t>单独用一种方法进行认证不充分</a:t>
            </a:r>
            <a:r>
              <a:rPr lang="zh-CN" altLang="en-US" sz="2800" b="1">
                <a:solidFill>
                  <a:schemeClr val="tx2"/>
                </a:solidFill>
                <a:latin typeface="Times New Roman" panose="02020603050405020304" pitchFamily="18" charset="0"/>
                <a:sym typeface="Times New Roman" panose="02020603050405020304" pitchFamily="18" charset="0"/>
              </a:rPr>
              <a:t> </a:t>
            </a:r>
            <a:endParaRPr lang="zh-CN" altLang="en-US"/>
          </a:p>
        </p:txBody>
      </p:sp>
      <p:sp>
        <p:nvSpPr>
          <p:cNvPr id="15363" name="Rectangle 3"/>
          <p:cNvSpPr>
            <a:spLocks noChangeArrowheads="1"/>
          </p:cNvSpPr>
          <p:nvPr/>
        </p:nvSpPr>
        <p:spPr bwMode="auto">
          <a:xfrm>
            <a:off x="466725" y="115888"/>
            <a:ext cx="37512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4000" b="1">
                <a:solidFill>
                  <a:schemeClr val="bg1"/>
                </a:solidFill>
                <a:sym typeface="Tahoma" panose="020B0604030504040204" pitchFamily="34" charset="0"/>
              </a:rPr>
              <a:t>身份认证的模式</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4338">
                                            <p:txEl>
                                              <p:pRg st="0" end="0"/>
                                            </p:txEl>
                                          </p:spTgt>
                                        </p:tgtEl>
                                        <p:attrNameLst>
                                          <p:attrName>style.visibility</p:attrName>
                                        </p:attrNameLst>
                                      </p:cBhvr>
                                      <p:to>
                                        <p:strVal val="visible"/>
                                      </p:to>
                                    </p:set>
                                    <p:animEffect>
                                      <p:cBhvr>
                                        <p:cTn id="7" dur="500"/>
                                        <p:tgtEl>
                                          <p:spTgt spid="14338">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4338">
                                            <p:txEl>
                                              <p:pRg st="1" end="1"/>
                                            </p:txEl>
                                          </p:spTgt>
                                        </p:tgtEl>
                                        <p:attrNameLst>
                                          <p:attrName>style.visibility</p:attrName>
                                        </p:attrNameLst>
                                      </p:cBhvr>
                                      <p:to>
                                        <p:strVal val="visible"/>
                                      </p:to>
                                    </p:set>
                                    <p:animEffect>
                                      <p:cBhvr>
                                        <p:cTn id="10" dur="500"/>
                                        <p:tgtEl>
                                          <p:spTgt spid="14338">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14338">
                                            <p:txEl>
                                              <p:pRg st="2" end="2"/>
                                            </p:txEl>
                                          </p:spTgt>
                                        </p:tgtEl>
                                        <p:attrNameLst>
                                          <p:attrName>style.visibility</p:attrName>
                                        </p:attrNameLst>
                                      </p:cBhvr>
                                      <p:to>
                                        <p:strVal val="visible"/>
                                      </p:to>
                                    </p:set>
                                    <p:animEffect>
                                      <p:cBhvr>
                                        <p:cTn id="13" dur="500"/>
                                        <p:tgtEl>
                                          <p:spTgt spid="14338">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14338">
                                            <p:txEl>
                                              <p:pRg st="3" end="3"/>
                                            </p:txEl>
                                          </p:spTgt>
                                        </p:tgtEl>
                                        <p:attrNameLst>
                                          <p:attrName>style.visibility</p:attrName>
                                        </p:attrNameLst>
                                      </p:cBhvr>
                                      <p:to>
                                        <p:strVal val="visible"/>
                                      </p:to>
                                    </p:set>
                                    <p:animEffect>
                                      <p:cBhvr>
                                        <p:cTn id="18" dur="500"/>
                                        <p:tgtEl>
                                          <p:spTgt spid="14338">
                                            <p:txEl>
                                              <p:pRg st="3" end="3"/>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14338">
                                            <p:txEl>
                                              <p:pRg st="4" end="4"/>
                                            </p:txEl>
                                          </p:spTgt>
                                        </p:tgtEl>
                                        <p:attrNameLst>
                                          <p:attrName>style.visibility</p:attrName>
                                        </p:attrNameLst>
                                      </p:cBhvr>
                                      <p:to>
                                        <p:strVal val="visible"/>
                                      </p:to>
                                    </p:set>
                                    <p:animEffect>
                                      <p:cBhvr>
                                        <p:cTn id="21" dur="500"/>
                                        <p:tgtEl>
                                          <p:spTgt spid="14338">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nodeType="clickEffect">
                                  <p:stCondLst>
                                    <p:cond delay="0"/>
                                  </p:stCondLst>
                                  <p:childTnLst>
                                    <p:set>
                                      <p:cBhvr>
                                        <p:cTn id="25" dur="1" fill="hold">
                                          <p:stCondLst>
                                            <p:cond delay="0"/>
                                          </p:stCondLst>
                                        </p:cTn>
                                        <p:tgtEl>
                                          <p:spTgt spid="14338">
                                            <p:txEl>
                                              <p:pRg st="5" end="5"/>
                                            </p:txEl>
                                          </p:spTgt>
                                        </p:tgtEl>
                                        <p:attrNameLst>
                                          <p:attrName>style.visibility</p:attrName>
                                        </p:attrNameLst>
                                      </p:cBhvr>
                                      <p:to>
                                        <p:strVal val="visible"/>
                                      </p:to>
                                    </p:set>
                                    <p:animEffect>
                                      <p:cBhvr>
                                        <p:cTn id="26" dur="500"/>
                                        <p:tgtEl>
                                          <p:spTgt spid="14338">
                                            <p:txEl>
                                              <p:pRg st="5" end="5"/>
                                            </p:txEl>
                                          </p:spTgt>
                                        </p:tgtEl>
                                      </p:cBhvr>
                                    </p:animEffect>
                                  </p:childTnLst>
                                </p:cTn>
                              </p:par>
                              <p:par>
                                <p:cTn id="27" presetID="4" presetClass="entr" presetSubtype="16" fill="hold" nodeType="withEffect">
                                  <p:stCondLst>
                                    <p:cond delay="0"/>
                                  </p:stCondLst>
                                  <p:childTnLst>
                                    <p:set>
                                      <p:cBhvr>
                                        <p:cTn id="28" dur="1" fill="hold">
                                          <p:stCondLst>
                                            <p:cond delay="0"/>
                                          </p:stCondLst>
                                        </p:cTn>
                                        <p:tgtEl>
                                          <p:spTgt spid="14338">
                                            <p:txEl>
                                              <p:pRg st="6" end="6"/>
                                            </p:txEl>
                                          </p:spTgt>
                                        </p:tgtEl>
                                        <p:attrNameLst>
                                          <p:attrName>style.visibility</p:attrName>
                                        </p:attrNameLst>
                                      </p:cBhvr>
                                      <p:to>
                                        <p:strVal val="visible"/>
                                      </p:to>
                                    </p:set>
                                    <p:animEffect>
                                      <p:cBhvr>
                                        <p:cTn id="29" dur="500"/>
                                        <p:tgtEl>
                                          <p:spTgt spid="14338">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 presetClass="entr" presetSubtype="16" fill="hold" nodeType="clickEffect">
                                  <p:stCondLst>
                                    <p:cond delay="0"/>
                                  </p:stCondLst>
                                  <p:childTnLst>
                                    <p:set>
                                      <p:cBhvr>
                                        <p:cTn id="33" dur="1" fill="hold">
                                          <p:stCondLst>
                                            <p:cond delay="0"/>
                                          </p:stCondLst>
                                        </p:cTn>
                                        <p:tgtEl>
                                          <p:spTgt spid="14338">
                                            <p:txEl>
                                              <p:pRg st="7" end="7"/>
                                            </p:txEl>
                                          </p:spTgt>
                                        </p:tgtEl>
                                        <p:attrNameLst>
                                          <p:attrName>style.visibility</p:attrName>
                                        </p:attrNameLst>
                                      </p:cBhvr>
                                      <p:to>
                                        <p:strVal val="visible"/>
                                      </p:to>
                                    </p:set>
                                    <p:animEffect>
                                      <p:cBhvr>
                                        <p:cTn id="34" dur="500"/>
                                        <p:tgtEl>
                                          <p:spTgt spid="14338">
                                            <p:txEl>
                                              <p:pRg st="7" end="7"/>
                                            </p:txEl>
                                          </p:spTgt>
                                        </p:tgtEl>
                                      </p:cBhvr>
                                    </p:animEffect>
                                  </p:childTnLst>
                                </p:cTn>
                              </p:par>
                              <p:par>
                                <p:cTn id="35" presetID="4" presetClass="entr" presetSubtype="16" fill="hold" nodeType="withEffect">
                                  <p:stCondLst>
                                    <p:cond delay="0"/>
                                  </p:stCondLst>
                                  <p:childTnLst>
                                    <p:set>
                                      <p:cBhvr>
                                        <p:cTn id="36" dur="1" fill="hold">
                                          <p:stCondLst>
                                            <p:cond delay="0"/>
                                          </p:stCondLst>
                                        </p:cTn>
                                        <p:tgtEl>
                                          <p:spTgt spid="14338">
                                            <p:txEl>
                                              <p:pRg st="8" end="8"/>
                                            </p:txEl>
                                          </p:spTgt>
                                        </p:tgtEl>
                                        <p:attrNameLst>
                                          <p:attrName>style.visibility</p:attrName>
                                        </p:attrNameLst>
                                      </p:cBhvr>
                                      <p:to>
                                        <p:strVal val="visible"/>
                                      </p:to>
                                    </p:set>
                                    <p:animEffect>
                                      <p:cBhvr>
                                        <p:cTn id="37" dur="500"/>
                                        <p:tgtEl>
                                          <p:spTgt spid="1433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457200" y="1195388"/>
            <a:ext cx="8382000" cy="552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a:spcBef>
                <a:spcPct val="50000"/>
              </a:spcBef>
              <a:buFont typeface="Arial" panose="020B0604020202020204" pitchFamily="34" charset="0"/>
              <a:buNone/>
            </a:pPr>
            <a:r>
              <a:rPr lang="zh-CN" altLang="en-US" sz="2600">
                <a:solidFill>
                  <a:srgbClr val="003399"/>
                </a:solidFill>
                <a:latin typeface="Times New Roman" panose="02020603050405020304" pitchFamily="18" charset="0"/>
                <a:sym typeface="Times New Roman" panose="02020603050405020304" pitchFamily="18" charset="0"/>
              </a:rPr>
              <a:t>身份认证系统架构包含三项主要组成元件：</a:t>
            </a:r>
            <a:r>
              <a:rPr lang="zh-CN" altLang="en-US" sz="2800">
                <a:solidFill>
                  <a:srgbClr val="000000"/>
                </a:solidFill>
                <a:latin typeface="Times New Roman" panose="02020603050405020304" pitchFamily="18" charset="0"/>
                <a:sym typeface="Times New Roman" panose="02020603050405020304" pitchFamily="18" charset="0"/>
              </a:rPr>
              <a:t> </a:t>
            </a:r>
          </a:p>
          <a:p>
            <a:pPr algn="just">
              <a:spcBef>
                <a:spcPct val="50000"/>
              </a:spcBef>
              <a:buFont typeface="Arial" panose="020B0604020202020204" pitchFamily="34" charset="0"/>
              <a:buChar char="•"/>
            </a:pPr>
            <a:r>
              <a:rPr lang="zh-CN" altLang="en-US" sz="2800" b="1">
                <a:solidFill>
                  <a:srgbClr val="FF0000"/>
                </a:solidFill>
                <a:latin typeface="Times New Roman" panose="02020603050405020304" pitchFamily="18" charset="0"/>
                <a:sym typeface="Times New Roman" panose="02020603050405020304" pitchFamily="18" charset="0"/>
              </a:rPr>
              <a:t>认证服务器</a:t>
            </a:r>
            <a:r>
              <a:rPr lang="zh-CN" altLang="en-US" sz="2800">
                <a:solidFill>
                  <a:srgbClr val="000000"/>
                </a:solidFill>
                <a:latin typeface="Times New Roman" panose="02020603050405020304" pitchFamily="18" charset="0"/>
                <a:sym typeface="Times New Roman" panose="02020603050405020304" pitchFamily="18" charset="0"/>
              </a:rPr>
              <a:t>(</a:t>
            </a:r>
            <a:r>
              <a:rPr lang="en-US" altLang="zh-CN" sz="2800">
                <a:solidFill>
                  <a:srgbClr val="000000"/>
                </a:solidFill>
                <a:latin typeface="Times New Roman" panose="02020603050405020304" pitchFamily="18" charset="0"/>
                <a:sym typeface="Times New Roman" panose="02020603050405020304" pitchFamily="18" charset="0"/>
              </a:rPr>
              <a:t>Authentication Server)</a:t>
            </a:r>
            <a:r>
              <a:rPr lang="en-US" altLang="zh-CN" sz="2800" b="1">
                <a:solidFill>
                  <a:srgbClr val="FF0000"/>
                </a:solidFill>
                <a:latin typeface="Times New Roman" panose="02020603050405020304" pitchFamily="18" charset="0"/>
                <a:sym typeface="Times New Roman" panose="02020603050405020304" pitchFamily="18" charset="0"/>
              </a:rPr>
              <a:t> </a:t>
            </a:r>
            <a:endParaRPr lang="zh-CN" altLang="en-US" sz="2800" b="1">
              <a:solidFill>
                <a:srgbClr val="FF0000"/>
              </a:solidFill>
              <a:latin typeface="Times New Roman" panose="02020603050405020304" pitchFamily="18" charset="0"/>
              <a:sym typeface="Times New Roman" panose="02020603050405020304" pitchFamily="18" charset="0"/>
            </a:endParaRPr>
          </a:p>
          <a:p>
            <a:pPr algn="just">
              <a:spcBef>
                <a:spcPct val="50000"/>
              </a:spcBef>
              <a:buFont typeface="Arial" panose="020B0604020202020204" pitchFamily="34" charset="0"/>
              <a:buNone/>
            </a:pPr>
            <a:r>
              <a:rPr lang="zh-CN" altLang="en-US" sz="2600">
                <a:solidFill>
                  <a:srgbClr val="003399"/>
                </a:solidFill>
                <a:latin typeface="Times New Roman" panose="02020603050405020304" pitchFamily="18" charset="0"/>
                <a:sym typeface="Times New Roman" panose="02020603050405020304" pitchFamily="18" charset="0"/>
              </a:rPr>
              <a:t>负责进行使用者身份认证的工作，服务器上存放使用者的私有密钥、认证方式及其他使用者认证的信息。</a:t>
            </a:r>
            <a:r>
              <a:rPr lang="zh-CN" altLang="en-US" sz="2800">
                <a:solidFill>
                  <a:srgbClr val="000000"/>
                </a:solidFill>
                <a:latin typeface="Times New Roman" panose="02020603050405020304" pitchFamily="18" charset="0"/>
                <a:sym typeface="Times New Roman" panose="02020603050405020304" pitchFamily="18" charset="0"/>
              </a:rPr>
              <a:t> </a:t>
            </a:r>
          </a:p>
          <a:p>
            <a:pPr algn="just">
              <a:spcBef>
                <a:spcPct val="50000"/>
              </a:spcBef>
              <a:buFont typeface="Arial" panose="020B0604020202020204" pitchFamily="34" charset="0"/>
              <a:buChar char="•"/>
            </a:pPr>
            <a:r>
              <a:rPr lang="zh-CN" altLang="en-US" sz="2800" b="1">
                <a:solidFill>
                  <a:srgbClr val="FF0000"/>
                </a:solidFill>
                <a:latin typeface="Times New Roman" panose="02020603050405020304" pitchFamily="18" charset="0"/>
                <a:sym typeface="Times New Roman" panose="02020603050405020304" pitchFamily="18" charset="0"/>
              </a:rPr>
              <a:t> 认证系统用户端软件</a:t>
            </a:r>
            <a:r>
              <a:rPr lang="zh-CN" altLang="en-US" sz="2800">
                <a:solidFill>
                  <a:srgbClr val="000000"/>
                </a:solidFill>
                <a:latin typeface="Times New Roman" panose="02020603050405020304" pitchFamily="18" charset="0"/>
                <a:sym typeface="Times New Roman" panose="02020603050405020304" pitchFamily="18" charset="0"/>
              </a:rPr>
              <a:t>(</a:t>
            </a:r>
            <a:r>
              <a:rPr lang="en-US" altLang="zh-CN" sz="2800">
                <a:solidFill>
                  <a:srgbClr val="000000"/>
                </a:solidFill>
                <a:latin typeface="Times New Roman" panose="02020603050405020304" pitchFamily="18" charset="0"/>
                <a:sym typeface="Times New Roman" panose="02020603050405020304" pitchFamily="18" charset="0"/>
              </a:rPr>
              <a:t>Authentication Client Software)</a:t>
            </a:r>
            <a:r>
              <a:rPr lang="en-US" altLang="zh-CN" sz="2800">
                <a:solidFill>
                  <a:srgbClr val="FF0000"/>
                </a:solidFill>
                <a:latin typeface="Times New Roman" panose="02020603050405020304" pitchFamily="18" charset="0"/>
                <a:sym typeface="Times New Roman" panose="02020603050405020304" pitchFamily="18" charset="0"/>
              </a:rPr>
              <a:t> </a:t>
            </a:r>
            <a:endParaRPr lang="zh-CN" altLang="en-US" sz="2800">
              <a:solidFill>
                <a:srgbClr val="FF0000"/>
              </a:solidFill>
              <a:latin typeface="Times New Roman" panose="02020603050405020304" pitchFamily="18" charset="0"/>
              <a:sym typeface="Times New Roman" panose="02020603050405020304" pitchFamily="18" charset="0"/>
            </a:endParaRPr>
          </a:p>
          <a:p>
            <a:pPr algn="just">
              <a:spcBef>
                <a:spcPct val="50000"/>
              </a:spcBef>
              <a:buFont typeface="Arial" panose="020B0604020202020204" pitchFamily="34" charset="0"/>
              <a:buNone/>
            </a:pPr>
            <a:r>
              <a:rPr lang="zh-CN" altLang="en-US" sz="2600">
                <a:solidFill>
                  <a:srgbClr val="003399"/>
                </a:solidFill>
                <a:latin typeface="Times New Roman" panose="02020603050405020304" pitchFamily="18" charset="0"/>
                <a:sym typeface="Times New Roman" panose="02020603050405020304" pitchFamily="18" charset="0"/>
              </a:rPr>
              <a:t>认证系统用户端通常都是需要进行登陆(</a:t>
            </a:r>
            <a:r>
              <a:rPr lang="en-US" altLang="zh-CN" sz="2600">
                <a:solidFill>
                  <a:srgbClr val="003399"/>
                </a:solidFill>
                <a:latin typeface="Times New Roman" panose="02020603050405020304" pitchFamily="18" charset="0"/>
                <a:sym typeface="Times New Roman" panose="02020603050405020304" pitchFamily="18" charset="0"/>
              </a:rPr>
              <a:t>login)</a:t>
            </a:r>
            <a:r>
              <a:rPr lang="zh-CN" altLang="en-US" sz="2600">
                <a:solidFill>
                  <a:srgbClr val="003399"/>
                </a:solidFill>
                <a:latin typeface="Times New Roman" panose="02020603050405020304" pitchFamily="18" charset="0"/>
                <a:sym typeface="Times New Roman" panose="02020603050405020304" pitchFamily="18" charset="0"/>
              </a:rPr>
              <a:t>的设备或系统，在这些设备及系统中必须具备可以与认证服务器协同运作的认证协定。</a:t>
            </a:r>
            <a:r>
              <a:rPr lang="zh-CN" altLang="en-US" sz="2800">
                <a:solidFill>
                  <a:srgbClr val="000000"/>
                </a:solidFill>
                <a:latin typeface="Times New Roman" panose="02020603050405020304" pitchFamily="18" charset="0"/>
                <a:sym typeface="Times New Roman" panose="02020603050405020304" pitchFamily="18" charset="0"/>
              </a:rPr>
              <a:t> </a:t>
            </a:r>
          </a:p>
          <a:p>
            <a:pPr algn="just">
              <a:spcBef>
                <a:spcPct val="50000"/>
              </a:spcBef>
              <a:buFont typeface="Arial" panose="020B0604020202020204" pitchFamily="34" charset="0"/>
              <a:buChar char="•"/>
            </a:pPr>
            <a:r>
              <a:rPr lang="zh-CN" altLang="en-US" sz="2800" b="1">
                <a:solidFill>
                  <a:srgbClr val="FF0000"/>
                </a:solidFill>
                <a:latin typeface="Times New Roman" panose="02020603050405020304" pitchFamily="18" charset="0"/>
                <a:sym typeface="Times New Roman" panose="02020603050405020304" pitchFamily="18" charset="0"/>
              </a:rPr>
              <a:t> 认证设备</a:t>
            </a:r>
            <a:r>
              <a:rPr lang="zh-CN" altLang="en-US" sz="2800">
                <a:solidFill>
                  <a:srgbClr val="000000"/>
                </a:solidFill>
                <a:latin typeface="Times New Roman" panose="02020603050405020304" pitchFamily="18" charset="0"/>
                <a:sym typeface="Times New Roman" panose="02020603050405020304" pitchFamily="18" charset="0"/>
              </a:rPr>
              <a:t>(</a:t>
            </a:r>
            <a:r>
              <a:rPr lang="en-US" altLang="zh-CN" sz="2800">
                <a:solidFill>
                  <a:srgbClr val="000000"/>
                </a:solidFill>
                <a:latin typeface="Times New Roman" panose="02020603050405020304" pitchFamily="18" charset="0"/>
                <a:sym typeface="Times New Roman" panose="02020603050405020304" pitchFamily="18" charset="0"/>
              </a:rPr>
              <a:t>Authenticator) </a:t>
            </a:r>
            <a:endParaRPr lang="zh-CN" altLang="en-US" sz="2800">
              <a:solidFill>
                <a:srgbClr val="000000"/>
              </a:solidFill>
              <a:latin typeface="Times New Roman" panose="02020603050405020304" pitchFamily="18" charset="0"/>
              <a:sym typeface="Times New Roman" panose="02020603050405020304" pitchFamily="18" charset="0"/>
            </a:endParaRPr>
          </a:p>
          <a:p>
            <a:pPr algn="just">
              <a:spcBef>
                <a:spcPct val="50000"/>
              </a:spcBef>
              <a:buFont typeface="Arial" panose="020B0604020202020204" pitchFamily="34" charset="0"/>
              <a:buNone/>
            </a:pPr>
            <a:r>
              <a:rPr lang="zh-CN" altLang="en-US" sz="2600">
                <a:solidFill>
                  <a:srgbClr val="003399"/>
                </a:solidFill>
                <a:latin typeface="Times New Roman" panose="02020603050405020304" pitchFamily="18" charset="0"/>
                <a:sym typeface="Times New Roman" panose="02020603050405020304" pitchFamily="18" charset="0"/>
              </a:rPr>
              <a:t>认证设备是使用者用来产生或计算密码的软硬件设备</a:t>
            </a:r>
            <a:r>
              <a:rPr lang="zh-CN" altLang="en-US" sz="2800">
                <a:solidFill>
                  <a:srgbClr val="000000"/>
                </a:solidFill>
                <a:latin typeface="Times New Roman" panose="02020603050405020304" pitchFamily="18" charset="0"/>
                <a:sym typeface="Times New Roman" panose="02020603050405020304" pitchFamily="18" charset="0"/>
              </a:rPr>
              <a:t>。</a:t>
            </a:r>
            <a:r>
              <a:rPr lang="zh-CN" altLang="en-US">
                <a:solidFill>
                  <a:srgbClr val="000000"/>
                </a:solidFill>
                <a:latin typeface="Times New Roman" panose="02020603050405020304" pitchFamily="18" charset="0"/>
                <a:sym typeface="Times New Roman" panose="02020603050405020304" pitchFamily="18" charset="0"/>
              </a:rPr>
              <a:t> </a:t>
            </a:r>
            <a:endParaRPr lang="zh-CN" altLang="en-US"/>
          </a:p>
        </p:txBody>
      </p:sp>
      <p:sp>
        <p:nvSpPr>
          <p:cNvPr id="16387" name="Rectangle 3"/>
          <p:cNvSpPr>
            <a:spLocks noChangeArrowheads="1"/>
          </p:cNvSpPr>
          <p:nvPr/>
        </p:nvSpPr>
        <p:spPr bwMode="auto">
          <a:xfrm>
            <a:off x="609600" y="187325"/>
            <a:ext cx="71326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4000" b="1">
                <a:solidFill>
                  <a:schemeClr val="bg1"/>
                </a:solidFill>
                <a:latin typeface="Times New Roman" panose="02020603050405020304" pitchFamily="18" charset="0"/>
                <a:sym typeface="Times New Roman" panose="02020603050405020304" pitchFamily="18" charset="0"/>
              </a:rPr>
              <a:t>15.1.2 </a:t>
            </a:r>
            <a:r>
              <a:rPr lang="zh-CN" altLang="en-US" sz="4000" b="1">
                <a:solidFill>
                  <a:schemeClr val="bg1"/>
                </a:solidFill>
                <a:latin typeface="Times New Roman" panose="02020603050405020304" pitchFamily="18" charset="0"/>
                <a:sym typeface="Times New Roman" panose="02020603050405020304" pitchFamily="18" charset="0"/>
              </a:rPr>
              <a:t>身份认证系统的组成</a:t>
            </a:r>
            <a:endParaRPr lang="zh-CN" altLang="en-US"/>
          </a:p>
        </p:txBody>
      </p:sp>
    </p:spTree>
  </p:cSld>
  <p:clrMapOvr>
    <a:masterClrMapping/>
  </p:clrMapOvr>
  <p:transition>
    <p:pull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0" y="0"/>
            <a:ext cx="9144000" cy="1143000"/>
          </a:xfrm>
        </p:spPr>
        <p:txBody>
          <a:bodyPr/>
          <a:lstStyle/>
          <a:p>
            <a:r>
              <a:rPr lang="en-US" altLang="zh-CN" sz="4000">
                <a:latin typeface="Times New Roman" panose="02020603050405020304" pitchFamily="18" charset="0"/>
                <a:ea typeface="微软雅黑" panose="020B0503020204020204" pitchFamily="34" charset="-122"/>
                <a:sym typeface="微软雅黑" panose="020B0503020204020204" pitchFamily="34" charset="-122"/>
              </a:rPr>
              <a:t>15.1.3 </a:t>
            </a:r>
            <a:r>
              <a:rPr lang="zh-CN" altLang="en-US" sz="4000">
                <a:latin typeface="Times New Roman" panose="02020603050405020304" pitchFamily="18" charset="0"/>
                <a:ea typeface="微软雅黑" panose="020B0503020204020204" pitchFamily="34" charset="-122"/>
                <a:sym typeface="微软雅黑" panose="020B0503020204020204" pitchFamily="34" charset="-122"/>
              </a:rPr>
              <a:t>身份认证的基本分类</a:t>
            </a:r>
            <a:endParaRPr lang="zh-CN" altLang="en-US"/>
          </a:p>
        </p:txBody>
      </p:sp>
      <p:grpSp>
        <p:nvGrpSpPr>
          <p:cNvPr id="16387" name="组合 15"/>
          <p:cNvGrpSpPr>
            <a:grpSpLocks/>
          </p:cNvGrpSpPr>
          <p:nvPr/>
        </p:nvGrpSpPr>
        <p:grpSpPr bwMode="auto">
          <a:xfrm>
            <a:off x="0" y="1000125"/>
            <a:ext cx="9144000" cy="5857875"/>
            <a:chOff x="0" y="0"/>
            <a:chExt cx="9144000" cy="5857893"/>
          </a:xfrm>
        </p:grpSpPr>
        <p:sp>
          <p:nvSpPr>
            <p:cNvPr id="17412" name="AutoShape 6" descr="apple-035"/>
            <p:cNvSpPr>
              <a:spLocks noChangeArrowheads="1"/>
            </p:cNvSpPr>
            <p:nvPr/>
          </p:nvSpPr>
          <p:spPr bwMode="auto">
            <a:xfrm>
              <a:off x="2643188" y="2855922"/>
              <a:ext cx="3357562" cy="1144591"/>
            </a:xfrm>
            <a:prstGeom prst="roundRect">
              <a:avLst>
                <a:gd name="adj" fmla="val 16667"/>
              </a:avLst>
            </a:prstGeom>
            <a:blipFill dpi="0" rotWithShape="1">
              <a:blip r:embed="rId2"/>
              <a:srcRect/>
              <a:stretch>
                <a:fillRect/>
              </a:stretch>
            </a:blipFill>
            <a:ln w="952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spcBef>
                  <a:spcPct val="30000"/>
                </a:spcBef>
                <a:buFont typeface="Arial" panose="020B0604020202020204" pitchFamily="34" charset="0"/>
                <a:buNone/>
              </a:pPr>
              <a:r>
                <a:rPr lang="zh-CN" altLang="en-US" sz="26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600"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sz="2600"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身份识别</a:t>
              </a:r>
              <a:endParaRPr lang="en-US" altLang="zh-CN" sz="2600"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a:p>
              <a:pPr algn="ctr" latinLnBrk="1">
                <a:spcBef>
                  <a:spcPct val="30000"/>
                </a:spcBef>
                <a:buFont typeface="Arial" panose="020B0604020202020204" pitchFamily="34" charset="0"/>
                <a:buNone/>
              </a:pPr>
              <a:r>
                <a:rPr lang="zh-CN" altLang="en-US" sz="26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6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Identity recognition</a:t>
              </a:r>
              <a:r>
                <a:rPr lang="zh-CN" altLang="en-US" sz="26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a:t>
              </a:r>
              <a:endParaRPr lang="zh-CN" altLang="en-US"/>
            </a:p>
          </p:txBody>
        </p:sp>
        <p:sp>
          <p:nvSpPr>
            <p:cNvPr id="17413" name="AutoShape 6" descr="apple-035"/>
            <p:cNvSpPr>
              <a:spLocks noChangeArrowheads="1"/>
            </p:cNvSpPr>
            <p:nvPr/>
          </p:nvSpPr>
          <p:spPr bwMode="auto">
            <a:xfrm>
              <a:off x="2643188" y="1571630"/>
              <a:ext cx="3357562" cy="1143004"/>
            </a:xfrm>
            <a:prstGeom prst="roundRect">
              <a:avLst>
                <a:gd name="adj" fmla="val 16667"/>
              </a:avLst>
            </a:prstGeom>
            <a:blipFill dpi="0" rotWithShape="1">
              <a:blip r:embed="rId2"/>
              <a:srcRect/>
              <a:stretch>
                <a:fillRect/>
              </a:stretch>
            </a:blipFill>
            <a:ln w="952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spcBef>
                  <a:spcPct val="30000"/>
                </a:spcBef>
                <a:buFont typeface="Arial" panose="020B0604020202020204" pitchFamily="34" charset="0"/>
                <a:buNone/>
              </a:pPr>
              <a:r>
                <a:rPr lang="zh-CN" altLang="en-US" sz="2600"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 </a:t>
              </a:r>
              <a:r>
                <a:rPr lang="en-US" altLang="zh-CN" sz="2600"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1.</a:t>
              </a:r>
              <a:r>
                <a:rPr lang="zh-CN" altLang="en-US" sz="2600"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身份验证</a:t>
              </a:r>
              <a:endParaRPr lang="en-US" altLang="zh-CN" sz="2600"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endParaRPr>
            </a:p>
            <a:p>
              <a:pPr algn="ctr" latinLnBrk="1">
                <a:spcBef>
                  <a:spcPct val="30000"/>
                </a:spcBef>
                <a:buFont typeface="Arial" panose="020B0604020202020204" pitchFamily="34" charset="0"/>
                <a:buNone/>
              </a:pPr>
              <a:r>
                <a:rPr lang="zh-CN" altLang="en-US" sz="26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6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Identity verification</a:t>
              </a:r>
              <a:r>
                <a:rPr lang="zh-CN" altLang="en-US" sz="2600">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 </a:t>
              </a:r>
              <a:endParaRPr lang="zh-CN" altLang="en-US"/>
            </a:p>
          </p:txBody>
        </p:sp>
        <p:grpSp>
          <p:nvGrpSpPr>
            <p:cNvPr id="17414" name="组合 34"/>
            <p:cNvGrpSpPr>
              <a:grpSpLocks noChangeAspect="1"/>
            </p:cNvGrpSpPr>
            <p:nvPr/>
          </p:nvGrpSpPr>
          <p:grpSpPr bwMode="auto">
            <a:xfrm>
              <a:off x="0" y="0"/>
              <a:ext cx="9144000" cy="5857893"/>
              <a:chOff x="0" y="0"/>
              <a:chExt cx="9144000" cy="5857893"/>
            </a:xfrm>
          </p:grpSpPr>
          <p:pic>
            <p:nvPicPr>
              <p:cNvPr id="17421" name="图片 30" descr="Biometrics-Hand-Scanning-300x187.jpg"/>
              <p:cNvPicPr>
                <a:picLocks noChangeAspect="1" noChangeArrowheads="1"/>
              </p:cNvPicPr>
              <p:nvPr/>
            </p:nvPicPr>
            <p:blipFill>
              <a:blip r:embed="rId3">
                <a:extLst>
                  <a:ext uri="{28A0092B-C50C-407E-A947-70E740481C1C}">
                    <a14:useLocalDpi xmlns:a14="http://schemas.microsoft.com/office/drawing/2010/main" val="0"/>
                  </a:ext>
                </a:extLst>
              </a:blip>
              <a:srcRect r="2501" b="2855"/>
              <a:stretch>
                <a:fillRect/>
              </a:stretch>
            </p:blipFill>
            <p:spPr bwMode="auto">
              <a:xfrm>
                <a:off x="6444000" y="3000397"/>
                <a:ext cx="2700000" cy="2857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图片 31" descr="fingerpri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00396"/>
                <a:ext cx="2291082" cy="2857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3" name="图片 32" descr="Integrate-risk-management-in-identity-verificati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4000" y="142876"/>
                <a:ext cx="2700000" cy="2857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图片 33" descr="untitled.p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2439530" cy="3000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415" name="Group 24"/>
            <p:cNvGrpSpPr>
              <a:grpSpLocks/>
            </p:cNvGrpSpPr>
            <p:nvPr/>
          </p:nvGrpSpPr>
          <p:grpSpPr bwMode="auto">
            <a:xfrm>
              <a:off x="3214678" y="71438"/>
              <a:ext cx="2283460" cy="1369059"/>
              <a:chOff x="0" y="0"/>
              <a:chExt cx="3595" cy="2155"/>
            </a:xfrm>
          </p:grpSpPr>
          <p:pic>
            <p:nvPicPr>
              <p:cNvPr id="17419" name="Picture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3595" cy="2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0" name="Text Box 26"/>
              <p:cNvSpPr>
                <a:spLocks noChangeArrowheads="1"/>
              </p:cNvSpPr>
              <p:nvPr/>
            </p:nvSpPr>
            <p:spPr bwMode="auto">
              <a:xfrm>
                <a:off x="562" y="450"/>
                <a:ext cx="2690" cy="1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你是否是你所声称的你？</a:t>
                </a:r>
                <a:endParaRPr lang="zh-CN" altLang="en-US"/>
              </a:p>
            </p:txBody>
          </p:sp>
        </p:grpSp>
        <p:grpSp>
          <p:nvGrpSpPr>
            <p:cNvPr id="17416" name="Group 21"/>
            <p:cNvGrpSpPr>
              <a:grpSpLocks/>
            </p:cNvGrpSpPr>
            <p:nvPr/>
          </p:nvGrpSpPr>
          <p:grpSpPr bwMode="auto">
            <a:xfrm>
              <a:off x="3071802" y="4157680"/>
              <a:ext cx="2281873" cy="1369060"/>
              <a:chOff x="0" y="0"/>
              <a:chExt cx="3593" cy="2155"/>
            </a:xfrm>
          </p:grpSpPr>
          <p:pic>
            <p:nvPicPr>
              <p:cNvPr id="17417" name="Picture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3593" cy="2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8" name="Text Box 23"/>
              <p:cNvSpPr>
                <a:spLocks noChangeArrowheads="1"/>
              </p:cNvSpPr>
              <p:nvPr/>
            </p:nvSpPr>
            <p:spPr bwMode="auto">
              <a:xfrm>
                <a:off x="680" y="450"/>
                <a:ext cx="2420" cy="1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我是否知道你是谁？</a:t>
                </a:r>
                <a:endParaRPr lang="zh-CN" altLang="en-US"/>
              </a:p>
            </p:txBody>
          </p:sp>
        </p:gr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32" fill="hold" nodeType="afterEffect">
                                  <p:stCondLst>
                                    <p:cond delay="0"/>
                                  </p:stCondLst>
                                  <p:childTnLst>
                                    <p:set>
                                      <p:cBhvr>
                                        <p:cTn id="6" dur="1" fill="hold">
                                          <p:stCondLst>
                                            <p:cond delay="0"/>
                                          </p:stCondLst>
                                        </p:cTn>
                                        <p:tgtEl>
                                          <p:spTgt spid="16387"/>
                                        </p:tgtEl>
                                        <p:attrNameLst>
                                          <p:attrName>style.visibility</p:attrName>
                                        </p:attrNameLst>
                                      </p:cBhvr>
                                      <p:to>
                                        <p:strVal val="visible"/>
                                      </p:to>
                                    </p:set>
                                    <p:animEffect>
                                      <p:cBhvr>
                                        <p:cTn id="7" dur="10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buFont typeface="Arial" panose="020B0604020202020204" pitchFamily="34" charset="0"/>
              <a:buNone/>
            </a:pPr>
            <a:r>
              <a:rPr lang="zh-CN" altLang="en-US" sz="4000" b="1">
                <a:solidFill>
                  <a:schemeClr val="bg1"/>
                </a:solidFill>
                <a:latin typeface="Times New Roman" panose="02020603050405020304" pitchFamily="18" charset="0"/>
                <a:ea typeface="微软雅黑" panose="020B0503020204020204" pitchFamily="34" charset="-122"/>
                <a:sym typeface="Tahoma" panose="020B0604030504040204" pitchFamily="34" charset="0"/>
              </a:rPr>
              <a:t>第</a:t>
            </a:r>
            <a:r>
              <a:rPr lang="en-US" altLang="zh-CN" sz="4000" b="1">
                <a:solidFill>
                  <a:schemeClr val="bg1"/>
                </a:solidFill>
                <a:latin typeface="Times New Roman" panose="02020603050405020304" pitchFamily="18" charset="0"/>
                <a:ea typeface="微软雅黑" panose="020B0503020204020204" pitchFamily="34" charset="-122"/>
                <a:sym typeface="Tahoma" panose="020B0604030504040204" pitchFamily="34" charset="0"/>
              </a:rPr>
              <a:t>15</a:t>
            </a:r>
            <a:r>
              <a:rPr lang="zh-CN" altLang="en-US" sz="4000" b="1">
                <a:solidFill>
                  <a:schemeClr val="bg1"/>
                </a:solidFill>
                <a:latin typeface="Times New Roman" panose="02020603050405020304" pitchFamily="18" charset="0"/>
                <a:ea typeface="微软雅黑" panose="020B0503020204020204" pitchFamily="34" charset="-122"/>
                <a:sym typeface="Tahoma" panose="020B0604030504040204" pitchFamily="34" charset="0"/>
              </a:rPr>
              <a:t>章  身份认证</a:t>
            </a:r>
            <a:endParaRPr lang="zh-CN" altLang="en-US"/>
          </a:p>
        </p:txBody>
      </p:sp>
      <p:grpSp>
        <p:nvGrpSpPr>
          <p:cNvPr id="18435" name="Group 11"/>
          <p:cNvGrpSpPr>
            <a:grpSpLocks/>
          </p:cNvGrpSpPr>
          <p:nvPr/>
        </p:nvGrpSpPr>
        <p:grpSpPr bwMode="auto">
          <a:xfrm>
            <a:off x="915988" y="2286000"/>
            <a:ext cx="7227887" cy="647700"/>
            <a:chOff x="0" y="0"/>
            <a:chExt cx="4309" cy="399"/>
          </a:xfrm>
        </p:grpSpPr>
        <p:sp>
          <p:nvSpPr>
            <p:cNvPr id="18480" name="AutoShape 12"/>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18481" name="Group 13"/>
            <p:cNvGrpSpPr>
              <a:grpSpLocks/>
            </p:cNvGrpSpPr>
            <p:nvPr/>
          </p:nvGrpSpPr>
          <p:grpSpPr bwMode="auto">
            <a:xfrm>
              <a:off x="0" y="0"/>
              <a:ext cx="614" cy="389"/>
              <a:chOff x="0" y="0"/>
              <a:chExt cx="987" cy="795"/>
            </a:xfrm>
          </p:grpSpPr>
          <p:sp>
            <p:nvSpPr>
              <p:cNvPr id="18484" name="Oval 14"/>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18485" name="Oval 15"/>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18486" name="Oval 16"/>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18482" name="Text Box 17"/>
            <p:cNvSpPr>
              <a:spLocks noChangeArrowheads="1"/>
            </p:cNvSpPr>
            <p:nvPr/>
          </p:nvSpPr>
          <p:spPr bwMode="auto">
            <a:xfrm>
              <a:off x="615" y="39"/>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rPr>
                <a:t>口令认证系统</a:t>
              </a:r>
              <a:endParaRPr lang="zh-CN" altLang="en-US"/>
            </a:p>
          </p:txBody>
        </p:sp>
        <p:sp>
          <p:nvSpPr>
            <p:cNvPr id="18483" name="Text Box 18"/>
            <p:cNvSpPr>
              <a:spLocks noChangeArrowheads="1"/>
            </p:cNvSpPr>
            <p:nvPr/>
          </p:nvSpPr>
          <p:spPr bwMode="auto">
            <a:xfrm>
              <a:off x="176" y="13"/>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二</a:t>
              </a:r>
              <a:endParaRPr lang="zh-CN" altLang="en-US"/>
            </a:p>
          </p:txBody>
        </p:sp>
      </p:grpSp>
      <p:grpSp>
        <p:nvGrpSpPr>
          <p:cNvPr id="18436" name="Group 19"/>
          <p:cNvGrpSpPr>
            <a:grpSpLocks/>
          </p:cNvGrpSpPr>
          <p:nvPr/>
        </p:nvGrpSpPr>
        <p:grpSpPr bwMode="auto">
          <a:xfrm>
            <a:off x="900113" y="3071813"/>
            <a:ext cx="7227887" cy="631825"/>
            <a:chOff x="0" y="0"/>
            <a:chExt cx="4309" cy="389"/>
          </a:xfrm>
        </p:grpSpPr>
        <p:sp>
          <p:nvSpPr>
            <p:cNvPr id="18474" name="AutoShape 20"/>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18475" name="Group 21"/>
            <p:cNvGrpSpPr>
              <a:grpSpLocks/>
            </p:cNvGrpSpPr>
            <p:nvPr/>
          </p:nvGrpSpPr>
          <p:grpSpPr bwMode="auto">
            <a:xfrm>
              <a:off x="0" y="0"/>
              <a:ext cx="614" cy="389"/>
              <a:chOff x="0" y="0"/>
              <a:chExt cx="987" cy="795"/>
            </a:xfrm>
          </p:grpSpPr>
          <p:sp>
            <p:nvSpPr>
              <p:cNvPr id="18477" name="Oval 22"/>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18478" name="Oval 23"/>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18479" name="Oval 24"/>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18476" name="Text Box 26"/>
            <p:cNvSpPr>
              <a:spLocks noChangeArrowheads="1"/>
            </p:cNvSpPr>
            <p:nvPr/>
          </p:nvSpPr>
          <p:spPr bwMode="auto">
            <a:xfrm>
              <a:off x="176" y="13"/>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三</a:t>
              </a:r>
              <a:endParaRPr lang="zh-CN" altLang="en-US"/>
            </a:p>
          </p:txBody>
        </p:sp>
      </p:grpSp>
      <p:grpSp>
        <p:nvGrpSpPr>
          <p:cNvPr id="18437" name="Group 27"/>
          <p:cNvGrpSpPr>
            <a:grpSpLocks/>
          </p:cNvGrpSpPr>
          <p:nvPr/>
        </p:nvGrpSpPr>
        <p:grpSpPr bwMode="auto">
          <a:xfrm>
            <a:off x="900113" y="3929063"/>
            <a:ext cx="7227887" cy="647700"/>
            <a:chOff x="0" y="0"/>
            <a:chExt cx="4309" cy="399"/>
          </a:xfrm>
        </p:grpSpPr>
        <p:sp>
          <p:nvSpPr>
            <p:cNvPr id="18467" name="AutoShape 28"/>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18468" name="Group 29"/>
            <p:cNvGrpSpPr>
              <a:grpSpLocks/>
            </p:cNvGrpSpPr>
            <p:nvPr/>
          </p:nvGrpSpPr>
          <p:grpSpPr bwMode="auto">
            <a:xfrm>
              <a:off x="0" y="0"/>
              <a:ext cx="614" cy="389"/>
              <a:chOff x="0" y="0"/>
              <a:chExt cx="987" cy="795"/>
            </a:xfrm>
          </p:grpSpPr>
          <p:sp>
            <p:nvSpPr>
              <p:cNvPr id="18471" name="Oval 30"/>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18472" name="Oval 31"/>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18473" name="Oval 32"/>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18469" name="Text Box 33"/>
            <p:cNvSpPr>
              <a:spLocks noChangeArrowheads="1"/>
            </p:cNvSpPr>
            <p:nvPr/>
          </p:nvSpPr>
          <p:spPr bwMode="auto">
            <a:xfrm>
              <a:off x="615" y="39"/>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200">
                  <a:solidFill>
                    <a:srgbClr val="000099"/>
                  </a:solidFill>
                  <a:latin typeface="Times New Roman" panose="02020603050405020304" pitchFamily="18" charset="0"/>
                  <a:ea typeface="微软雅黑" panose="020B0503020204020204" pitchFamily="34" charset="-122"/>
                  <a:sym typeface="Times New Roman" panose="02020603050405020304" pitchFamily="18" charset="0"/>
                </a:rPr>
                <a:t> </a:t>
              </a:r>
              <a:endParaRPr lang="zh-CN" altLang="en-US" sz="3200">
                <a:solidFill>
                  <a:srgbClr val="000099"/>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18470" name="Text Box 34"/>
            <p:cNvSpPr>
              <a:spLocks noChangeArrowheads="1"/>
            </p:cNvSpPr>
            <p:nvPr/>
          </p:nvSpPr>
          <p:spPr bwMode="auto">
            <a:xfrm>
              <a:off x="176" y="13"/>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四</a:t>
              </a:r>
              <a:endParaRPr lang="zh-CN" altLang="en-US"/>
            </a:p>
          </p:txBody>
        </p:sp>
      </p:grpSp>
      <p:grpSp>
        <p:nvGrpSpPr>
          <p:cNvPr id="18438" name="Group 19"/>
          <p:cNvGrpSpPr>
            <a:grpSpLocks/>
          </p:cNvGrpSpPr>
          <p:nvPr/>
        </p:nvGrpSpPr>
        <p:grpSpPr bwMode="auto">
          <a:xfrm>
            <a:off x="928688" y="1571625"/>
            <a:ext cx="7162800" cy="604838"/>
            <a:chOff x="0" y="0"/>
            <a:chExt cx="4309" cy="410"/>
          </a:xfrm>
        </p:grpSpPr>
        <p:sp>
          <p:nvSpPr>
            <p:cNvPr id="18460" name="AutoShape 20"/>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18461" name="Group 21"/>
            <p:cNvGrpSpPr>
              <a:grpSpLocks/>
            </p:cNvGrpSpPr>
            <p:nvPr/>
          </p:nvGrpSpPr>
          <p:grpSpPr bwMode="auto">
            <a:xfrm>
              <a:off x="0" y="0"/>
              <a:ext cx="614" cy="389"/>
              <a:chOff x="0" y="0"/>
              <a:chExt cx="987" cy="795"/>
            </a:xfrm>
          </p:grpSpPr>
          <p:sp>
            <p:nvSpPr>
              <p:cNvPr id="18464" name="Oval 22"/>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18465" name="Oval 23"/>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18466" name="Oval 24"/>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18462" name="Text Box 25"/>
            <p:cNvSpPr>
              <a:spLocks noChangeArrowheads="1"/>
            </p:cNvSpPr>
            <p:nvPr/>
          </p:nvSpPr>
          <p:spPr bwMode="auto">
            <a:xfrm>
              <a:off x="602" y="0"/>
              <a:ext cx="3694"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rPr>
                <a:t>身份认证概述</a:t>
              </a:r>
              <a:endParaRPr lang="zh-CN" altLang="en-US"/>
            </a:p>
          </p:txBody>
        </p:sp>
        <p:sp>
          <p:nvSpPr>
            <p:cNvPr id="18463" name="Text Box 26"/>
            <p:cNvSpPr>
              <a:spLocks noChangeArrowheads="1"/>
            </p:cNvSpPr>
            <p:nvPr/>
          </p:nvSpPr>
          <p:spPr bwMode="auto">
            <a:xfrm>
              <a:off x="176" y="13"/>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一</a:t>
              </a:r>
              <a:endParaRPr lang="zh-CN" altLang="en-US"/>
            </a:p>
          </p:txBody>
        </p:sp>
      </p:grpSp>
      <p:grpSp>
        <p:nvGrpSpPr>
          <p:cNvPr id="18439" name="Group 27"/>
          <p:cNvGrpSpPr>
            <a:grpSpLocks/>
          </p:cNvGrpSpPr>
          <p:nvPr/>
        </p:nvGrpSpPr>
        <p:grpSpPr bwMode="auto">
          <a:xfrm>
            <a:off x="857250" y="4786313"/>
            <a:ext cx="7227888" cy="647700"/>
            <a:chOff x="0" y="0"/>
            <a:chExt cx="4309" cy="399"/>
          </a:xfrm>
        </p:grpSpPr>
        <p:sp>
          <p:nvSpPr>
            <p:cNvPr id="18453" name="AutoShape 28"/>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18454" name="Group 29"/>
            <p:cNvGrpSpPr>
              <a:grpSpLocks/>
            </p:cNvGrpSpPr>
            <p:nvPr/>
          </p:nvGrpSpPr>
          <p:grpSpPr bwMode="auto">
            <a:xfrm>
              <a:off x="0" y="0"/>
              <a:ext cx="614" cy="389"/>
              <a:chOff x="0" y="0"/>
              <a:chExt cx="987" cy="795"/>
            </a:xfrm>
          </p:grpSpPr>
          <p:sp>
            <p:nvSpPr>
              <p:cNvPr id="18457" name="Oval 30"/>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18458" name="Oval 31"/>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18459" name="Oval 32"/>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18455" name="Text Box 33"/>
            <p:cNvSpPr>
              <a:spLocks noChangeArrowheads="1"/>
            </p:cNvSpPr>
            <p:nvPr/>
          </p:nvSpPr>
          <p:spPr bwMode="auto">
            <a:xfrm>
              <a:off x="615" y="39"/>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32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18456" name="Text Box 34"/>
            <p:cNvSpPr>
              <a:spLocks noChangeArrowheads="1"/>
            </p:cNvSpPr>
            <p:nvPr/>
          </p:nvSpPr>
          <p:spPr bwMode="auto">
            <a:xfrm>
              <a:off x="176" y="13"/>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五</a:t>
              </a:r>
              <a:endParaRPr lang="zh-CN" altLang="en-US"/>
            </a:p>
          </p:txBody>
        </p:sp>
      </p:grpSp>
      <p:sp>
        <p:nvSpPr>
          <p:cNvPr id="18440" name="Text Box 25"/>
          <p:cNvSpPr>
            <a:spLocks noChangeArrowheads="1"/>
          </p:cNvSpPr>
          <p:nvPr/>
        </p:nvSpPr>
        <p:spPr bwMode="auto">
          <a:xfrm>
            <a:off x="1857375" y="4857750"/>
            <a:ext cx="61960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sym typeface="Tahoma" panose="020B0604030504040204" pitchFamily="34" charset="0"/>
              </a:rPr>
              <a:t>智能卡技术及应用</a:t>
            </a:r>
            <a:endParaRPr lang="zh-CN" altLang="en-US"/>
          </a:p>
        </p:txBody>
      </p:sp>
      <p:sp>
        <p:nvSpPr>
          <p:cNvPr id="18441" name="Text Box 17"/>
          <p:cNvSpPr>
            <a:spLocks noChangeArrowheads="1"/>
          </p:cNvSpPr>
          <p:nvPr/>
        </p:nvSpPr>
        <p:spPr bwMode="auto">
          <a:xfrm>
            <a:off x="2000250" y="3143250"/>
            <a:ext cx="619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rPr>
              <a:t>个人生物特征的身份认证技术</a:t>
            </a:r>
            <a:endParaRPr lang="zh-CN" altLang="en-US"/>
          </a:p>
        </p:txBody>
      </p:sp>
      <p:sp>
        <p:nvSpPr>
          <p:cNvPr id="18442" name="Text Box 17"/>
          <p:cNvSpPr>
            <a:spLocks noChangeArrowheads="1"/>
          </p:cNvSpPr>
          <p:nvPr/>
        </p:nvSpPr>
        <p:spPr bwMode="auto">
          <a:xfrm>
            <a:off x="2000250" y="4000500"/>
            <a:ext cx="61960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sym typeface="Tahoma" panose="020B0604030504040204" pitchFamily="34" charset="0"/>
              </a:rPr>
              <a:t>基于证书的认证</a:t>
            </a:r>
            <a:endParaRPr lang="zh-CN" altLang="en-US"/>
          </a:p>
        </p:txBody>
      </p:sp>
      <p:grpSp>
        <p:nvGrpSpPr>
          <p:cNvPr id="18443" name="Group 19"/>
          <p:cNvGrpSpPr>
            <a:grpSpLocks/>
          </p:cNvGrpSpPr>
          <p:nvPr/>
        </p:nvGrpSpPr>
        <p:grpSpPr bwMode="auto">
          <a:xfrm>
            <a:off x="928688" y="1571625"/>
            <a:ext cx="7162800" cy="646113"/>
            <a:chOff x="0" y="0"/>
            <a:chExt cx="4309" cy="438"/>
          </a:xfrm>
        </p:grpSpPr>
        <p:sp>
          <p:nvSpPr>
            <p:cNvPr id="18446" name="AutoShape 20"/>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18447" name="Group 21"/>
            <p:cNvGrpSpPr>
              <a:grpSpLocks/>
            </p:cNvGrpSpPr>
            <p:nvPr/>
          </p:nvGrpSpPr>
          <p:grpSpPr bwMode="auto">
            <a:xfrm>
              <a:off x="0" y="0"/>
              <a:ext cx="614" cy="389"/>
              <a:chOff x="0" y="0"/>
              <a:chExt cx="987" cy="795"/>
            </a:xfrm>
          </p:grpSpPr>
          <p:sp>
            <p:nvSpPr>
              <p:cNvPr id="18450" name="Oval 22"/>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18451" name="Oval 23"/>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18452" name="Oval 24"/>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18448" name="Text Box 25"/>
            <p:cNvSpPr>
              <a:spLocks noChangeArrowheads="1"/>
            </p:cNvSpPr>
            <p:nvPr/>
          </p:nvSpPr>
          <p:spPr bwMode="auto">
            <a:xfrm>
              <a:off x="602" y="0"/>
              <a:ext cx="369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36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18449" name="Text Box 26"/>
            <p:cNvSpPr>
              <a:spLocks noChangeArrowheads="1"/>
            </p:cNvSpPr>
            <p:nvPr/>
          </p:nvSpPr>
          <p:spPr bwMode="auto">
            <a:xfrm>
              <a:off x="176" y="13"/>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一</a:t>
              </a:r>
              <a:endParaRPr lang="zh-CN" altLang="en-US"/>
            </a:p>
          </p:txBody>
        </p:sp>
      </p:grpSp>
      <p:sp>
        <p:nvSpPr>
          <p:cNvPr id="18444" name="Rectangle 43"/>
          <p:cNvSpPr>
            <a:spLocks noChangeArrowheads="1"/>
          </p:cNvSpPr>
          <p:nvPr/>
        </p:nvSpPr>
        <p:spPr bwMode="auto">
          <a:xfrm>
            <a:off x="458788" y="1500188"/>
            <a:ext cx="8435975" cy="704850"/>
          </a:xfrm>
          <a:prstGeom prst="rect">
            <a:avLst/>
          </a:prstGeom>
          <a:solidFill>
            <a:srgbClr val="FFFFF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b="1">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18445" name="Rectangle 43"/>
          <p:cNvSpPr>
            <a:spLocks noChangeArrowheads="1"/>
          </p:cNvSpPr>
          <p:nvPr/>
        </p:nvSpPr>
        <p:spPr bwMode="auto">
          <a:xfrm>
            <a:off x="322263" y="2997200"/>
            <a:ext cx="8435975" cy="2459038"/>
          </a:xfrm>
          <a:prstGeom prst="rect">
            <a:avLst/>
          </a:prstGeom>
          <a:solidFill>
            <a:srgbClr val="FFFFF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b="1">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Tree>
  </p:cSld>
  <p:clrMapOvr>
    <a:masterClrMapping/>
  </p:clrMapOvr>
  <p:transition>
    <p:pull dir="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250825" y="549275"/>
            <a:ext cx="8424863"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endParaRPr lang="zh-CN" altLang="en-US" sz="2800" b="1" dirty="0">
              <a:solidFill>
                <a:srgbClr val="3333FF"/>
              </a:solidFill>
              <a:latin typeface="Times New Roman" panose="02020603050405020304" pitchFamily="18" charset="0"/>
              <a:sym typeface="Times New Roman" panose="02020603050405020304" pitchFamily="18" charset="0"/>
            </a:endParaRPr>
          </a:p>
          <a:p>
            <a:pPr>
              <a:spcBef>
                <a:spcPct val="50000"/>
              </a:spcBef>
              <a:buFont typeface="Arial" panose="020B0604020202020204" pitchFamily="34" charset="0"/>
              <a:buNone/>
            </a:pPr>
            <a:r>
              <a:rPr lang="zh-CN" altLang="en-US" sz="2800" b="1" dirty="0">
                <a:solidFill>
                  <a:srgbClr val="000000"/>
                </a:solidFill>
                <a:latin typeface="Times New Roman" panose="02020603050405020304" pitchFamily="18" charset="0"/>
                <a:sym typeface="Times New Roman" panose="02020603050405020304" pitchFamily="18" charset="0"/>
              </a:rPr>
              <a:t>用户名</a:t>
            </a:r>
            <a:r>
              <a:rPr lang="en-US" altLang="zh-CN" sz="2800" b="1" dirty="0">
                <a:solidFill>
                  <a:srgbClr val="000000"/>
                </a:solidFill>
                <a:latin typeface="Times New Roman" panose="02020603050405020304" pitchFamily="18" charset="0"/>
                <a:sym typeface="Times New Roman" panose="02020603050405020304" pitchFamily="18" charset="0"/>
              </a:rPr>
              <a:t>/</a:t>
            </a:r>
            <a:r>
              <a:rPr lang="zh-CN" altLang="en-US" sz="2800" b="1" dirty="0">
                <a:solidFill>
                  <a:srgbClr val="000000"/>
                </a:solidFill>
                <a:latin typeface="Times New Roman" panose="02020603050405020304" pitchFamily="18" charset="0"/>
                <a:sym typeface="Times New Roman" panose="02020603050405020304" pitchFamily="18" charset="0"/>
              </a:rPr>
              <a:t>口令认证技术：最简单、最普遍的身份识别技术，如：各类系统的登录等。</a:t>
            </a:r>
          </a:p>
          <a:p>
            <a:pPr>
              <a:spcBef>
                <a:spcPct val="50000"/>
              </a:spcBef>
              <a:buFont typeface="Arial" panose="020B0604020202020204" pitchFamily="34" charset="0"/>
              <a:buNone/>
            </a:pPr>
            <a:r>
              <a:rPr lang="zh-CN" altLang="en-US" sz="2800" b="1" dirty="0">
                <a:solidFill>
                  <a:srgbClr val="000000"/>
                </a:solidFill>
                <a:latin typeface="Times New Roman" panose="02020603050405020304" pitchFamily="18" charset="0"/>
                <a:sym typeface="Times New Roman" panose="02020603050405020304" pitchFamily="18" charset="0"/>
              </a:rPr>
              <a:t>口令具有共享秘密的属性，是相互约定的代码，只有</a:t>
            </a:r>
            <a:r>
              <a:rPr lang="zh-CN" altLang="en-US" sz="2800" b="1" dirty="0">
                <a:solidFill>
                  <a:srgbClr val="FF3300"/>
                </a:solidFill>
                <a:latin typeface="Times New Roman" panose="02020603050405020304" pitchFamily="18" charset="0"/>
                <a:sym typeface="Times New Roman" panose="02020603050405020304" pitchFamily="18" charset="0"/>
              </a:rPr>
              <a:t>用户</a:t>
            </a:r>
            <a:r>
              <a:rPr lang="zh-CN" altLang="en-US" sz="2800" b="1" dirty="0">
                <a:solidFill>
                  <a:srgbClr val="000000"/>
                </a:solidFill>
                <a:latin typeface="Times New Roman" panose="02020603050405020304" pitchFamily="18" charset="0"/>
                <a:sym typeface="Times New Roman" panose="02020603050405020304" pitchFamily="18" charset="0"/>
              </a:rPr>
              <a:t>和</a:t>
            </a:r>
            <a:r>
              <a:rPr lang="zh-CN" altLang="en-US" sz="2800" b="1" dirty="0">
                <a:solidFill>
                  <a:srgbClr val="FF3300"/>
                </a:solidFill>
                <a:latin typeface="Times New Roman" panose="02020603050405020304" pitchFamily="18" charset="0"/>
                <a:sym typeface="Times New Roman" panose="02020603050405020304" pitchFamily="18" charset="0"/>
              </a:rPr>
              <a:t>系统</a:t>
            </a:r>
            <a:r>
              <a:rPr lang="zh-CN" altLang="en-US" sz="2800" b="1" dirty="0">
                <a:solidFill>
                  <a:srgbClr val="000000"/>
                </a:solidFill>
                <a:latin typeface="Times New Roman" panose="02020603050405020304" pitchFamily="18" charset="0"/>
                <a:sym typeface="Times New Roman" panose="02020603050405020304" pitchFamily="18" charset="0"/>
              </a:rPr>
              <a:t>知道。例如，用户把他的用户名和口令送服务器，服务器操作系统鉴别该用户。</a:t>
            </a:r>
          </a:p>
          <a:p>
            <a:pPr>
              <a:spcBef>
                <a:spcPct val="50000"/>
              </a:spcBef>
              <a:buFont typeface="Arial" panose="020B0604020202020204" pitchFamily="34" charset="0"/>
              <a:buNone/>
            </a:pPr>
            <a:r>
              <a:rPr lang="zh-CN" altLang="en-US" sz="2800" b="1" dirty="0">
                <a:solidFill>
                  <a:srgbClr val="000000"/>
                </a:solidFill>
                <a:latin typeface="Times New Roman" panose="02020603050405020304" pitchFamily="18" charset="0"/>
                <a:sym typeface="Times New Roman" panose="02020603050405020304" pitchFamily="18" charset="0"/>
              </a:rPr>
              <a:t>口令有多种，如一次性口令</a:t>
            </a:r>
            <a:r>
              <a:rPr lang="zh-CN" altLang="en-US" sz="1800" b="1" dirty="0">
                <a:solidFill>
                  <a:srgbClr val="000000"/>
                </a:solidFill>
                <a:sym typeface="Tahoma" panose="020B0604030504040204" pitchFamily="34" charset="0"/>
              </a:rPr>
              <a:t>（</a:t>
            </a:r>
            <a:r>
              <a:rPr lang="en-US" altLang="zh-CN" sz="1800" b="1" dirty="0">
                <a:solidFill>
                  <a:srgbClr val="000000"/>
                </a:solidFill>
                <a:sym typeface="Tahoma" panose="020B0604030504040204" pitchFamily="34" charset="0"/>
              </a:rPr>
              <a:t>One Time </a:t>
            </a:r>
            <a:r>
              <a:rPr lang="en-US" altLang="zh-CN" sz="1800" b="1" dirty="0" err="1">
                <a:solidFill>
                  <a:srgbClr val="000000"/>
                </a:solidFill>
                <a:sym typeface="Tahoma" panose="020B0604030504040204" pitchFamily="34" charset="0"/>
              </a:rPr>
              <a:t>Passord</a:t>
            </a:r>
            <a:r>
              <a:rPr lang="en-US" altLang="zh-CN" sz="1800" b="1" dirty="0">
                <a:solidFill>
                  <a:srgbClr val="000000"/>
                </a:solidFill>
                <a:sym typeface="Tahoma" panose="020B0604030504040204" pitchFamily="34" charset="0"/>
              </a:rPr>
              <a:t>  OTP </a:t>
            </a:r>
            <a:r>
              <a:rPr lang="zh-CN" altLang="en-US" sz="1800" b="1" dirty="0">
                <a:solidFill>
                  <a:srgbClr val="000000"/>
                </a:solidFill>
                <a:sym typeface="Tahoma" panose="020B0604030504040204" pitchFamily="34" charset="0"/>
              </a:rPr>
              <a:t>）</a:t>
            </a:r>
            <a:r>
              <a:rPr lang="zh-CN" altLang="en-US" sz="1800" dirty="0">
                <a:solidFill>
                  <a:srgbClr val="000000"/>
                </a:solidFill>
                <a:sym typeface="Tahoma" panose="020B0604030504040204" pitchFamily="34" charset="0"/>
              </a:rPr>
              <a:t> </a:t>
            </a:r>
            <a:r>
              <a:rPr lang="zh-CN" altLang="en-US" sz="2800" b="1" dirty="0">
                <a:solidFill>
                  <a:srgbClr val="000000"/>
                </a:solidFill>
                <a:latin typeface="Times New Roman" panose="02020603050405020304" pitchFamily="18" charset="0"/>
                <a:sym typeface="Times New Roman" panose="02020603050405020304" pitchFamily="18" charset="0"/>
              </a:rPr>
              <a:t>；还有基于时间的口令</a:t>
            </a:r>
            <a:endParaRPr lang="zh-CN" altLang="en-US" dirty="0"/>
          </a:p>
        </p:txBody>
      </p:sp>
      <p:sp>
        <p:nvSpPr>
          <p:cNvPr id="19459" name="Rectangle 3"/>
          <p:cNvSpPr>
            <a:spLocks noChangeArrowheads="1"/>
          </p:cNvSpPr>
          <p:nvPr/>
        </p:nvSpPr>
        <p:spPr bwMode="auto">
          <a:xfrm>
            <a:off x="322263" y="131763"/>
            <a:ext cx="36353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4000" b="1">
                <a:solidFill>
                  <a:schemeClr val="bg1"/>
                </a:solidFill>
                <a:sym typeface="Tahoma" panose="020B0604030504040204" pitchFamily="34" charset="0"/>
              </a:rPr>
              <a:t>15.2   </a:t>
            </a:r>
            <a:r>
              <a:rPr lang="zh-CN" altLang="en-US" sz="4000" b="1">
                <a:solidFill>
                  <a:schemeClr val="bg1"/>
                </a:solidFill>
                <a:sym typeface="Tahoma" panose="020B0604030504040204" pitchFamily="34" charset="0"/>
              </a:rPr>
              <a:t>口令认证</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18434">
                                            <p:txEl>
                                              <p:pRg st="1" end="1"/>
                                            </p:txEl>
                                          </p:spTgt>
                                        </p:tgtEl>
                                        <p:attrNameLst>
                                          <p:attrName>style.visibility</p:attrName>
                                        </p:attrNameLst>
                                      </p:cBhvr>
                                      <p:to>
                                        <p:strVal val="visible"/>
                                      </p:to>
                                    </p:set>
                                    <p:anim calcmode="lin" valueType="num">
                                      <p:cBhvr>
                                        <p:cTn id="7" dur="500" fill="hold"/>
                                        <p:tgtEl>
                                          <p:spTgt spid="18434">
                                            <p:txEl>
                                              <p:pRg st="1" end="1"/>
                                            </p:txEl>
                                          </p:spTgt>
                                        </p:tgtEl>
                                        <p:attrNameLst>
                                          <p:attrName>ppt_w</p:attrName>
                                        </p:attrNameLst>
                                      </p:cBhvr>
                                      <p:tavLst>
                                        <p:tav tm="0">
                                          <p:val>
                                            <p:strVal val="#ppt_w*0.05"/>
                                          </p:val>
                                        </p:tav>
                                        <p:tav tm="100000">
                                          <p:val>
                                            <p:strVal val="#ppt_w"/>
                                          </p:val>
                                        </p:tav>
                                      </p:tavLst>
                                    </p:anim>
                                    <p:anim calcmode="lin" valueType="num">
                                      <p:cBhvr>
                                        <p:cTn id="8" dur="500" fill="hold"/>
                                        <p:tgtEl>
                                          <p:spTgt spid="18434">
                                            <p:txEl>
                                              <p:pRg st="1" end="1"/>
                                            </p:txEl>
                                          </p:spTgt>
                                        </p:tgtEl>
                                        <p:attrNameLst>
                                          <p:attrName>ppt_h</p:attrName>
                                        </p:attrNameLst>
                                      </p:cBhvr>
                                      <p:tavLst>
                                        <p:tav tm="0">
                                          <p:val>
                                            <p:strVal val="#ppt_h"/>
                                          </p:val>
                                        </p:tav>
                                        <p:tav tm="100000">
                                          <p:val>
                                            <p:strVal val="#ppt_h"/>
                                          </p:val>
                                        </p:tav>
                                      </p:tavLst>
                                    </p:anim>
                                    <p:anim calcmode="lin" valueType="num">
                                      <p:cBhvr>
                                        <p:cTn id="9" dur="500" fill="hold"/>
                                        <p:tgtEl>
                                          <p:spTgt spid="18434">
                                            <p:txEl>
                                              <p:pRg st="1" end="1"/>
                                            </p:txEl>
                                          </p:spTgt>
                                        </p:tgtEl>
                                        <p:attrNameLst>
                                          <p:attrName>ppt_x</p:attrName>
                                        </p:attrNameLst>
                                      </p:cBhvr>
                                      <p:tavLst>
                                        <p:tav tm="0">
                                          <p:val>
                                            <p:strVal val="#ppt_x-.2"/>
                                          </p:val>
                                        </p:tav>
                                        <p:tav tm="100000">
                                          <p:val>
                                            <p:strVal val="#ppt_x"/>
                                          </p:val>
                                        </p:tav>
                                      </p:tavLst>
                                    </p:anim>
                                    <p:anim calcmode="lin" valueType="num">
                                      <p:cBhvr>
                                        <p:cTn id="10" dur="500" fill="hold"/>
                                        <p:tgtEl>
                                          <p:spTgt spid="18434">
                                            <p:txEl>
                                              <p:pRg st="1" end="1"/>
                                            </p:txEl>
                                          </p:spTgt>
                                        </p:tgtEl>
                                        <p:attrNameLst>
                                          <p:attrName>ppt_y</p:attrName>
                                        </p:attrNameLst>
                                      </p:cBhvr>
                                      <p:tavLst>
                                        <p:tav tm="0">
                                          <p:val>
                                            <p:strVal val="#ppt_y"/>
                                          </p:val>
                                        </p:tav>
                                        <p:tav tm="100000">
                                          <p:val>
                                            <p:strVal val="#ppt_y"/>
                                          </p:val>
                                        </p:tav>
                                      </p:tavLst>
                                    </p:anim>
                                    <p:animEffect>
                                      <p:cBhvr>
                                        <p:cTn id="11" dur="500"/>
                                        <p:tgtEl>
                                          <p:spTgt spid="18434">
                                            <p:txEl>
                                              <p:pRg st="1" end="1"/>
                                            </p:txEl>
                                          </p:spTgt>
                                        </p:tgtEl>
                                      </p:cBhvr>
                                    </p:animEffect>
                                  </p:childTnLst>
                                </p:cTn>
                              </p:par>
                              <p:par>
                                <p:cTn id="12" presetID="54" presetClass="entr" presetSubtype="0" accel="100000" fill="hold" nodeType="withEffect">
                                  <p:stCondLst>
                                    <p:cond delay="0"/>
                                  </p:stCondLst>
                                  <p:childTnLst>
                                    <p:set>
                                      <p:cBhvr>
                                        <p:cTn id="13" dur="1" fill="hold">
                                          <p:stCondLst>
                                            <p:cond delay="0"/>
                                          </p:stCondLst>
                                        </p:cTn>
                                        <p:tgtEl>
                                          <p:spTgt spid="18434">
                                            <p:txEl>
                                              <p:pRg st="2" end="2"/>
                                            </p:txEl>
                                          </p:spTgt>
                                        </p:tgtEl>
                                        <p:attrNameLst>
                                          <p:attrName>style.visibility</p:attrName>
                                        </p:attrNameLst>
                                      </p:cBhvr>
                                      <p:to>
                                        <p:strVal val="visible"/>
                                      </p:to>
                                    </p:set>
                                    <p:anim calcmode="lin" valueType="num">
                                      <p:cBhvr>
                                        <p:cTn id="14" dur="500" fill="hold"/>
                                        <p:tgtEl>
                                          <p:spTgt spid="18434">
                                            <p:txEl>
                                              <p:pRg st="2" end="2"/>
                                            </p:txEl>
                                          </p:spTgt>
                                        </p:tgtEl>
                                        <p:attrNameLst>
                                          <p:attrName>ppt_w</p:attrName>
                                        </p:attrNameLst>
                                      </p:cBhvr>
                                      <p:tavLst>
                                        <p:tav tm="0">
                                          <p:val>
                                            <p:strVal val="#ppt_w*0.05"/>
                                          </p:val>
                                        </p:tav>
                                        <p:tav tm="100000">
                                          <p:val>
                                            <p:strVal val="#ppt_w"/>
                                          </p:val>
                                        </p:tav>
                                      </p:tavLst>
                                    </p:anim>
                                    <p:anim calcmode="lin" valueType="num">
                                      <p:cBhvr>
                                        <p:cTn id="15" dur="500" fill="hold"/>
                                        <p:tgtEl>
                                          <p:spTgt spid="18434">
                                            <p:txEl>
                                              <p:pRg st="2" end="2"/>
                                            </p:txEl>
                                          </p:spTgt>
                                        </p:tgtEl>
                                        <p:attrNameLst>
                                          <p:attrName>ppt_h</p:attrName>
                                        </p:attrNameLst>
                                      </p:cBhvr>
                                      <p:tavLst>
                                        <p:tav tm="0">
                                          <p:val>
                                            <p:strVal val="#ppt_h"/>
                                          </p:val>
                                        </p:tav>
                                        <p:tav tm="100000">
                                          <p:val>
                                            <p:strVal val="#ppt_h"/>
                                          </p:val>
                                        </p:tav>
                                      </p:tavLst>
                                    </p:anim>
                                    <p:anim calcmode="lin" valueType="num">
                                      <p:cBhvr>
                                        <p:cTn id="16" dur="500" fill="hold"/>
                                        <p:tgtEl>
                                          <p:spTgt spid="18434">
                                            <p:txEl>
                                              <p:pRg st="2" end="2"/>
                                            </p:txEl>
                                          </p:spTgt>
                                        </p:tgtEl>
                                        <p:attrNameLst>
                                          <p:attrName>ppt_x</p:attrName>
                                        </p:attrNameLst>
                                      </p:cBhvr>
                                      <p:tavLst>
                                        <p:tav tm="0">
                                          <p:val>
                                            <p:strVal val="#ppt_x-.2"/>
                                          </p:val>
                                        </p:tav>
                                        <p:tav tm="100000">
                                          <p:val>
                                            <p:strVal val="#ppt_x"/>
                                          </p:val>
                                        </p:tav>
                                      </p:tavLst>
                                    </p:anim>
                                    <p:anim calcmode="lin" valueType="num">
                                      <p:cBhvr>
                                        <p:cTn id="17" dur="500" fill="hold"/>
                                        <p:tgtEl>
                                          <p:spTgt spid="18434">
                                            <p:txEl>
                                              <p:pRg st="2" end="2"/>
                                            </p:txEl>
                                          </p:spTgt>
                                        </p:tgtEl>
                                        <p:attrNameLst>
                                          <p:attrName>ppt_y</p:attrName>
                                        </p:attrNameLst>
                                      </p:cBhvr>
                                      <p:tavLst>
                                        <p:tav tm="0">
                                          <p:val>
                                            <p:strVal val="#ppt_y"/>
                                          </p:val>
                                        </p:tav>
                                        <p:tav tm="100000">
                                          <p:val>
                                            <p:strVal val="#ppt_y"/>
                                          </p:val>
                                        </p:tav>
                                      </p:tavLst>
                                    </p:anim>
                                    <p:animEffect>
                                      <p:cBhvr>
                                        <p:cTn id="18" dur="500"/>
                                        <p:tgtEl>
                                          <p:spTgt spid="18434">
                                            <p:txEl>
                                              <p:pRg st="2" end="2"/>
                                            </p:txEl>
                                          </p:spTgt>
                                        </p:tgtEl>
                                      </p:cBhvr>
                                    </p:animEffect>
                                  </p:childTnLst>
                                </p:cTn>
                              </p:par>
                              <p:par>
                                <p:cTn id="19" presetID="20" presetClass="entr" presetSubtype="0" fill="hold" nodeType="withEffect">
                                  <p:stCondLst>
                                    <p:cond delay="0"/>
                                  </p:stCondLst>
                                  <p:childTnLst>
                                    <p:set>
                                      <p:cBhvr>
                                        <p:cTn id="20" dur="1" fill="hold">
                                          <p:stCondLst>
                                            <p:cond delay="0"/>
                                          </p:stCondLst>
                                        </p:cTn>
                                        <p:tgtEl>
                                          <p:spTgt spid="18434">
                                            <p:txEl>
                                              <p:pRg st="3" end="3"/>
                                            </p:txEl>
                                          </p:spTgt>
                                        </p:tgtEl>
                                        <p:attrNameLst>
                                          <p:attrName>style.visibility</p:attrName>
                                        </p:attrNameLst>
                                      </p:cBhvr>
                                      <p:to>
                                        <p:strVal val="visible"/>
                                      </p:to>
                                    </p:set>
                                    <p:animEffect>
                                      <p:cBhvr>
                                        <p:cTn id="21" dur="2000"/>
                                        <p:tgtEl>
                                          <p:spTgt spid="1843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0" y="0"/>
            <a:ext cx="9144000" cy="1143000"/>
          </a:xfrm>
        </p:spPr>
        <p:txBody>
          <a:bodyPr/>
          <a:lstStyle/>
          <a:p>
            <a:pPr eaLnBrk="1" hangingPunct="1"/>
            <a:r>
              <a:rPr lang="en-US" altLang="zh-CN" sz="4000">
                <a:latin typeface="Times New Roman" panose="02020603050405020304" pitchFamily="18" charset="0"/>
                <a:ea typeface="微软雅黑" panose="020B0503020204020204" pitchFamily="34" charset="-122"/>
                <a:sym typeface="微软雅黑" panose="020B0503020204020204" pitchFamily="34" charset="-122"/>
              </a:rPr>
              <a:t>15.2 </a:t>
            </a:r>
            <a:r>
              <a:rPr lang="zh-CN" altLang="en-US" sz="4000">
                <a:latin typeface="Times New Roman" panose="02020603050405020304" pitchFamily="18" charset="0"/>
                <a:ea typeface="微软雅黑" panose="020B0503020204020204" pitchFamily="34" charset="-122"/>
                <a:sym typeface="微软雅黑" panose="020B0503020204020204" pitchFamily="34" charset="-122"/>
              </a:rPr>
              <a:t>口令认证（续）</a:t>
            </a:r>
          </a:p>
        </p:txBody>
      </p:sp>
      <p:sp>
        <p:nvSpPr>
          <p:cNvPr id="20483" name="Rectangle 3"/>
          <p:cNvSpPr>
            <a:spLocks noGrp="1" noChangeArrowheads="1"/>
          </p:cNvSpPr>
          <p:nvPr>
            <p:ph type="body" idx="4294967295"/>
          </p:nvPr>
        </p:nvSpPr>
        <p:spPr>
          <a:xfrm>
            <a:off x="-285750" y="1760538"/>
            <a:ext cx="7572375" cy="4525962"/>
          </a:xfrm>
        </p:spPr>
        <p:txBody>
          <a:bodyPr/>
          <a:lstStyle/>
          <a:p>
            <a:pPr eaLnBrk="1" hangingPunct="1">
              <a:buClr>
                <a:schemeClr val="folHlink"/>
              </a:buClr>
              <a:buSzPct val="85000"/>
              <a:buFont typeface="Wingdings" panose="05000000000000000000" pitchFamily="2" charset="2"/>
              <a:buNone/>
            </a:pPr>
            <a:endParaRPr lang="zh-CN" altLang="zh-CN" sz="28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endParaRPr>
          </a:p>
          <a:p>
            <a:pPr lvl="1" eaLnBrk="1" hangingPunct="1">
              <a:lnSpc>
                <a:spcPct val="120000"/>
              </a:lnSpc>
              <a:spcBef>
                <a:spcPct val="0"/>
              </a:spcBef>
              <a:buClr>
                <a:schemeClr val="accent1"/>
              </a:buClr>
              <a:buSzPct val="85000"/>
              <a:buFont typeface="Wingdings 2" panose="05020102010507070707" pitchFamily="18" charset="2"/>
              <a:buBlip>
                <a:blip r:embed="rId2"/>
              </a:buBlip>
            </a:pPr>
            <a:r>
              <a:rPr lang="zh-CN"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通常采用邮寄方式。</a:t>
            </a:r>
          </a:p>
          <a:p>
            <a:pPr lvl="1" eaLnBrk="1" hangingPunct="1">
              <a:lnSpc>
                <a:spcPct val="120000"/>
              </a:lnSpc>
              <a:spcBef>
                <a:spcPct val="0"/>
              </a:spcBef>
              <a:buClr>
                <a:schemeClr val="accent1"/>
              </a:buClr>
              <a:buSzPct val="85000"/>
              <a:buFont typeface="Wingdings 2" panose="05020102010507070707" pitchFamily="18" charset="2"/>
              <a:buBlip>
                <a:blip r:embed="rId2"/>
              </a:buBlip>
            </a:pPr>
            <a:r>
              <a:rPr lang="zh-CN"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银行系统通常采用夹层信封，由计算机将护字符印在中间纸层上，只有拆封才能读出。</a:t>
            </a:r>
          </a:p>
          <a:p>
            <a:pPr lvl="1" eaLnBrk="1" hangingPunct="1">
              <a:lnSpc>
                <a:spcPct val="120000"/>
              </a:lnSpc>
              <a:spcBef>
                <a:spcPct val="0"/>
              </a:spcBef>
              <a:buClr>
                <a:schemeClr val="accent1"/>
              </a:buClr>
              <a:buSzPct val="85000"/>
              <a:buFont typeface="Wingdings 2" panose="05020102010507070707" pitchFamily="18" charset="2"/>
              <a:buBlip>
                <a:blip r:embed="rId2"/>
              </a:buBlip>
            </a:pPr>
            <a:r>
              <a:rPr lang="zh-CN"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在使用口令时，我们还应注意防止别人骗取口令。</a:t>
            </a:r>
          </a:p>
          <a:p>
            <a:pPr lvl="1" eaLnBrk="1" hangingPunct="1">
              <a:lnSpc>
                <a:spcPct val="120000"/>
              </a:lnSpc>
              <a:spcBef>
                <a:spcPct val="0"/>
              </a:spcBef>
              <a:buClr>
                <a:schemeClr val="accent1"/>
              </a:buClr>
              <a:buSzPct val="85000"/>
              <a:buFont typeface="Wingdings 2" panose="05020102010507070707" pitchFamily="18" charset="2"/>
              <a:buBlip>
                <a:blip r:embed="rId2"/>
              </a:buBlip>
            </a:pPr>
            <a:r>
              <a:rPr lang="zh-CN"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为了安全，系统常常限定尝试输入口令的次数。</a:t>
            </a:r>
          </a:p>
        </p:txBody>
      </p:sp>
      <p:pic>
        <p:nvPicPr>
          <p:cNvPr id="19460" name="Picture 5"/>
          <p:cNvPicPr>
            <a:picLocks noChangeAspect="1" noChangeArrowheads="1"/>
          </p:cNvPicPr>
          <p:nvPr/>
        </p:nvPicPr>
        <p:blipFill>
          <a:blip r:embed="rId3">
            <a:clrChange>
              <a:clrFrom>
                <a:srgbClr val="F8F9FD"/>
              </a:clrFrom>
              <a:clrTo>
                <a:srgbClr val="F8F9FD">
                  <a:alpha val="0"/>
                </a:srgbClr>
              </a:clrTo>
            </a:clrChange>
            <a:extLst>
              <a:ext uri="{28A0092B-C50C-407E-A947-70E740481C1C}">
                <a14:useLocalDpi xmlns:a14="http://schemas.microsoft.com/office/drawing/2010/main" val="0"/>
              </a:ext>
            </a:extLst>
          </a:blip>
          <a:srcRect l="3130" t="2681" r="3960" b="1862"/>
          <a:stretch>
            <a:fillRect/>
          </a:stretch>
        </p:blipFill>
        <p:spPr bwMode="auto">
          <a:xfrm>
            <a:off x="7077075" y="1128713"/>
            <a:ext cx="2281238"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0" y="4429125"/>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AutoShape 5"/>
          <p:cNvSpPr>
            <a:spLocks noChangeArrowheads="1"/>
          </p:cNvSpPr>
          <p:nvPr/>
        </p:nvSpPr>
        <p:spPr bwMode="auto">
          <a:xfrm>
            <a:off x="214313" y="1428750"/>
            <a:ext cx="5429250" cy="571500"/>
          </a:xfrm>
          <a:prstGeom prst="roundRect">
            <a:avLst>
              <a:gd name="adj" fmla="val 16667"/>
            </a:avLst>
          </a:prstGeom>
          <a:gradFill rotWithShape="1">
            <a:gsLst>
              <a:gs pos="0">
                <a:srgbClr val="00416F"/>
              </a:gs>
              <a:gs pos="50000">
                <a:srgbClr val="005DA0"/>
              </a:gs>
              <a:gs pos="100000">
                <a:srgbClr val="0070C0"/>
              </a:gs>
            </a:gsLst>
            <a:lin ang="5400000" scaled="1"/>
          </a:gradFill>
          <a:ln w="25400">
            <a:solidFill>
              <a:srgbClr val="FFFF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口令分发系统的安全性也不容忽视</a:t>
            </a:r>
            <a:endParaRPr lang="zh-CN" altLang="en-US"/>
          </a:p>
        </p:txBody>
      </p:sp>
      <p:grpSp>
        <p:nvGrpSpPr>
          <p:cNvPr id="20487" name="组合 9"/>
          <p:cNvGrpSpPr>
            <a:grpSpLocks/>
          </p:cNvGrpSpPr>
          <p:nvPr/>
        </p:nvGrpSpPr>
        <p:grpSpPr bwMode="auto">
          <a:xfrm>
            <a:off x="214313" y="5715000"/>
            <a:ext cx="6429375" cy="642938"/>
            <a:chOff x="0" y="0"/>
            <a:chExt cx="4425584" cy="1770384"/>
          </a:xfrm>
        </p:grpSpPr>
        <p:sp>
          <p:nvSpPr>
            <p:cNvPr id="20488" name="AutoShape 7"/>
            <p:cNvSpPr>
              <a:spLocks noChangeArrowheads="1"/>
            </p:cNvSpPr>
            <p:nvPr/>
          </p:nvSpPr>
          <p:spPr bwMode="auto">
            <a:xfrm>
              <a:off x="0" y="0"/>
              <a:ext cx="4425584" cy="1770384"/>
            </a:xfrm>
            <a:prstGeom prst="roundRect">
              <a:avLst>
                <a:gd name="adj" fmla="val 13741"/>
              </a:avLst>
            </a:prstGeom>
            <a:solidFill>
              <a:schemeClr val="bg1"/>
            </a:solidFill>
            <a:ln w="31750">
              <a:solidFill>
                <a:srgbClr val="FF6600"/>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80000"/>
                </a:lnSpc>
                <a:spcBef>
                  <a:spcPct val="20000"/>
                </a:spcBef>
                <a:buFont typeface="Arial" panose="020B0604020202020204" pitchFamily="34" charset="0"/>
                <a:buBlip>
                  <a:blip r:embed="rId2"/>
                </a:buBlip>
              </a:pPr>
              <a:endParaRPr lang="zh-CN" altLang="zh-CN" sz="2600">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20489" name="TextBox 11"/>
            <p:cNvSpPr>
              <a:spLocks noChangeArrowheads="1"/>
            </p:cNvSpPr>
            <p:nvPr/>
          </p:nvSpPr>
          <p:spPr bwMode="auto">
            <a:xfrm>
              <a:off x="104903" y="152997"/>
              <a:ext cx="4215779" cy="1355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None/>
              </a:pPr>
              <a:r>
                <a:rPr lang="zh-CN" altLang="en-US" sz="26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还有一个方法是</a:t>
              </a:r>
              <a:r>
                <a:rPr lang="zh-CN" altLang="en-US" sz="260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询问法</a:t>
              </a:r>
              <a:r>
                <a:rPr lang="zh-CN" altLang="en-US" sz="26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a:t>
              </a:r>
              <a:r>
                <a:rPr lang="en-US" altLang="zh-CN" sz="26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Questionaries</a:t>
              </a:r>
              <a:r>
                <a:rPr lang="zh-CN" altLang="en-US" sz="26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a:t>
              </a:r>
              <a:endParaRPr lang="zh-CN" altLang="en-US"/>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p:cTn id="7" dur="500" fill="hold"/>
                                        <p:tgtEl>
                                          <p:spTgt spid="19460"/>
                                        </p:tgtEl>
                                        <p:attrNameLst>
                                          <p:attrName>ppt_w</p:attrName>
                                        </p:attrNameLst>
                                      </p:cBhvr>
                                      <p:tavLst>
                                        <p:tav tm="0">
                                          <p:val>
                                            <p:fltVal val="0"/>
                                          </p:val>
                                        </p:tav>
                                        <p:tav tm="100000">
                                          <p:val>
                                            <p:strVal val="#ppt_w"/>
                                          </p:val>
                                        </p:tav>
                                      </p:tavLst>
                                    </p:anim>
                                    <p:anim calcmode="lin" valueType="num">
                                      <p:cBhvr>
                                        <p:cTn id="8" dur="500" fill="hold"/>
                                        <p:tgtEl>
                                          <p:spTgt spid="19460"/>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9461"/>
                                        </p:tgtEl>
                                        <p:attrNameLst>
                                          <p:attrName>style.visibility</p:attrName>
                                        </p:attrNameLst>
                                      </p:cBhvr>
                                      <p:to>
                                        <p:strVal val="visible"/>
                                      </p:to>
                                    </p:set>
                                    <p:anim calcmode="lin" valueType="num">
                                      <p:cBhvr>
                                        <p:cTn id="11" dur="500" fill="hold"/>
                                        <p:tgtEl>
                                          <p:spTgt spid="19461"/>
                                        </p:tgtEl>
                                        <p:attrNameLst>
                                          <p:attrName>ppt_w</p:attrName>
                                        </p:attrNameLst>
                                      </p:cBhvr>
                                      <p:tavLst>
                                        <p:tav tm="0">
                                          <p:val>
                                            <p:fltVal val="0"/>
                                          </p:val>
                                        </p:tav>
                                        <p:tav tm="100000">
                                          <p:val>
                                            <p:strVal val="#ppt_w"/>
                                          </p:val>
                                        </p:tav>
                                      </p:tavLst>
                                    </p:anim>
                                    <p:anim calcmode="lin" valueType="num">
                                      <p:cBhvr>
                                        <p:cTn id="12" dur="500" fill="hold"/>
                                        <p:tgtEl>
                                          <p:spTgt spid="1946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468313" y="1196975"/>
            <a:ext cx="8135937"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sz="2800" b="1">
                <a:solidFill>
                  <a:srgbClr val="000000"/>
                </a:solidFill>
                <a:latin typeface="Times New Roman" panose="02020603050405020304" pitchFamily="18" charset="0"/>
                <a:sym typeface="Times New Roman" panose="02020603050405020304" pitchFamily="18" charset="0"/>
              </a:rPr>
              <a:t>UNIX</a:t>
            </a:r>
            <a:r>
              <a:rPr lang="zh-CN" altLang="en-US" sz="2800" b="1">
                <a:solidFill>
                  <a:srgbClr val="000000"/>
                </a:solidFill>
                <a:latin typeface="Times New Roman" panose="02020603050405020304" pitchFamily="18" charset="0"/>
                <a:sym typeface="Times New Roman" panose="02020603050405020304" pitchFamily="18" charset="0"/>
              </a:rPr>
              <a:t>系统口令密码都是用</a:t>
            </a:r>
            <a:r>
              <a:rPr lang="en-US" altLang="zh-CN" sz="2800" b="1">
                <a:solidFill>
                  <a:srgbClr val="000000"/>
                </a:solidFill>
                <a:latin typeface="Times New Roman" panose="02020603050405020304" pitchFamily="18" charset="0"/>
                <a:sym typeface="Times New Roman" panose="02020603050405020304" pitchFamily="18" charset="0"/>
              </a:rPr>
              <a:t>8</a:t>
            </a:r>
            <a:r>
              <a:rPr lang="zh-CN" altLang="en-US" sz="2800" b="1">
                <a:solidFill>
                  <a:srgbClr val="000000"/>
                </a:solidFill>
                <a:latin typeface="Times New Roman" panose="02020603050405020304" pitchFamily="18" charset="0"/>
                <a:sym typeface="Times New Roman" panose="02020603050405020304" pitchFamily="18" charset="0"/>
              </a:rPr>
              <a:t>位</a:t>
            </a:r>
            <a:r>
              <a:rPr lang="en-US" altLang="zh-CN" sz="2800" b="1">
                <a:solidFill>
                  <a:srgbClr val="000000"/>
                </a:solidFill>
                <a:latin typeface="Times New Roman" panose="02020603050405020304" pitchFamily="18" charset="0"/>
                <a:sym typeface="Times New Roman" panose="02020603050405020304" pitchFamily="18" charset="0"/>
              </a:rPr>
              <a:t>(</a:t>
            </a:r>
            <a:r>
              <a:rPr lang="zh-CN" altLang="en-US" sz="2800" b="1">
                <a:solidFill>
                  <a:srgbClr val="000000"/>
                </a:solidFill>
                <a:latin typeface="Times New Roman" panose="02020603050405020304" pitchFamily="18" charset="0"/>
                <a:sym typeface="Times New Roman" panose="02020603050405020304" pitchFamily="18" charset="0"/>
              </a:rPr>
              <a:t>新的是</a:t>
            </a:r>
            <a:r>
              <a:rPr lang="en-US" altLang="zh-CN" sz="2800" b="1">
                <a:solidFill>
                  <a:srgbClr val="000000"/>
                </a:solidFill>
                <a:latin typeface="Times New Roman" panose="02020603050405020304" pitchFamily="18" charset="0"/>
                <a:sym typeface="Times New Roman" panose="02020603050405020304" pitchFamily="18" charset="0"/>
              </a:rPr>
              <a:t>13</a:t>
            </a:r>
            <a:r>
              <a:rPr lang="zh-CN" altLang="en-US" sz="2800" b="1">
                <a:solidFill>
                  <a:srgbClr val="000000"/>
                </a:solidFill>
                <a:latin typeface="Times New Roman" panose="02020603050405020304" pitchFamily="18" charset="0"/>
                <a:sym typeface="Times New Roman" panose="02020603050405020304" pitchFamily="18" charset="0"/>
              </a:rPr>
              <a:t>位</a:t>
            </a:r>
            <a:r>
              <a:rPr lang="en-US" altLang="zh-CN" sz="2800" b="1">
                <a:solidFill>
                  <a:srgbClr val="000000"/>
                </a:solidFill>
                <a:latin typeface="Times New Roman" panose="02020603050405020304" pitchFamily="18" charset="0"/>
                <a:sym typeface="Times New Roman" panose="02020603050405020304" pitchFamily="18" charset="0"/>
              </a:rPr>
              <a:t>)DES</a:t>
            </a:r>
            <a:r>
              <a:rPr lang="zh-CN" altLang="en-US" sz="2800" b="1">
                <a:solidFill>
                  <a:srgbClr val="000000"/>
                </a:solidFill>
                <a:latin typeface="Times New Roman" panose="02020603050405020304" pitchFamily="18" charset="0"/>
                <a:sym typeface="Times New Roman" panose="02020603050405020304" pitchFamily="18" charset="0"/>
              </a:rPr>
              <a:t>算法进行加密的，即有效密码只有前</a:t>
            </a:r>
            <a:r>
              <a:rPr lang="en-US" altLang="zh-CN" sz="2800" b="1">
                <a:solidFill>
                  <a:srgbClr val="000000"/>
                </a:solidFill>
                <a:latin typeface="Times New Roman" panose="02020603050405020304" pitchFamily="18" charset="0"/>
                <a:sym typeface="Times New Roman" panose="02020603050405020304" pitchFamily="18" charset="0"/>
              </a:rPr>
              <a:t>8</a:t>
            </a:r>
            <a:r>
              <a:rPr lang="zh-CN" altLang="en-US" sz="2800" b="1">
                <a:solidFill>
                  <a:srgbClr val="000000"/>
                </a:solidFill>
                <a:latin typeface="Times New Roman" panose="02020603050405020304" pitchFamily="18" charset="0"/>
                <a:sym typeface="Times New Roman" panose="02020603050405020304" pitchFamily="18" charset="0"/>
              </a:rPr>
              <a:t>位，所以一味靠密码的长度是不可以的。</a:t>
            </a:r>
          </a:p>
          <a:p>
            <a:pPr>
              <a:lnSpc>
                <a:spcPct val="90000"/>
              </a:lnSpc>
              <a:spcBef>
                <a:spcPct val="50000"/>
              </a:spcBef>
              <a:buFont typeface="Arial" panose="020B0604020202020204" pitchFamily="34" charset="0"/>
              <a:buNone/>
            </a:pPr>
            <a:r>
              <a:rPr lang="zh-CN" altLang="en-US" sz="2800" b="1">
                <a:solidFill>
                  <a:srgbClr val="990000"/>
                </a:solidFill>
                <a:latin typeface="Times New Roman" panose="02020603050405020304" pitchFamily="18" charset="0"/>
                <a:sym typeface="Times New Roman" panose="02020603050405020304" pitchFamily="18" charset="0"/>
              </a:rPr>
              <a:t>安全的口令要求</a:t>
            </a:r>
            <a:r>
              <a:rPr lang="zh-CN" altLang="en-US" b="1">
                <a:solidFill>
                  <a:srgbClr val="990000"/>
                </a:solidFill>
                <a:latin typeface="Times New Roman" panose="02020603050405020304" pitchFamily="18" charset="0"/>
                <a:sym typeface="Times New Roman" panose="02020603050405020304" pitchFamily="18" charset="0"/>
              </a:rPr>
              <a:t>：</a:t>
            </a:r>
            <a:r>
              <a:rPr lang="zh-CN" altLang="en-US" b="1">
                <a:solidFill>
                  <a:srgbClr val="000000"/>
                </a:solidFill>
                <a:latin typeface="Times New Roman" panose="02020603050405020304" pitchFamily="18" charset="0"/>
                <a:sym typeface="Times New Roman" panose="02020603050405020304" pitchFamily="18" charset="0"/>
              </a:rPr>
              <a:t> </a:t>
            </a:r>
            <a:endParaRPr lang="zh-CN" altLang="en-US" sz="2800" b="1">
              <a:solidFill>
                <a:srgbClr val="000000"/>
              </a:solidFill>
              <a:latin typeface="Times New Roman" panose="02020603050405020304" pitchFamily="18" charset="0"/>
              <a:sym typeface="Times New Roman" panose="02020603050405020304" pitchFamily="18" charset="0"/>
            </a:endParaRPr>
          </a:p>
          <a:p>
            <a:pPr>
              <a:lnSpc>
                <a:spcPct val="90000"/>
              </a:lnSpc>
              <a:spcBef>
                <a:spcPct val="50000"/>
              </a:spcBef>
              <a:buFont typeface="Arial" panose="020B0604020202020204" pitchFamily="34" charset="0"/>
              <a:buNone/>
            </a:pPr>
            <a:r>
              <a:rPr lang="en-US" altLang="zh-CN" sz="2800" b="1">
                <a:solidFill>
                  <a:srgbClr val="000000"/>
                </a:solidFill>
                <a:latin typeface="Times New Roman" panose="02020603050405020304" pitchFamily="18" charset="0"/>
                <a:sym typeface="Times New Roman" panose="02020603050405020304" pitchFamily="18" charset="0"/>
              </a:rPr>
              <a:t>1) </a:t>
            </a:r>
            <a:r>
              <a:rPr lang="zh-CN" altLang="en-US" sz="2800" b="1">
                <a:solidFill>
                  <a:srgbClr val="000000"/>
                </a:solidFill>
                <a:latin typeface="Times New Roman" panose="02020603050405020304" pitchFamily="18" charset="0"/>
                <a:sym typeface="Times New Roman" panose="02020603050405020304" pitchFamily="18" charset="0"/>
              </a:rPr>
              <a:t>位数</a:t>
            </a:r>
            <a:r>
              <a:rPr lang="en-US" altLang="zh-CN" sz="2800" b="1">
                <a:solidFill>
                  <a:srgbClr val="000000"/>
                </a:solidFill>
                <a:latin typeface="Times New Roman" panose="02020603050405020304" pitchFamily="18" charset="0"/>
                <a:sym typeface="Times New Roman" panose="02020603050405020304" pitchFamily="18" charset="0"/>
              </a:rPr>
              <a:t>&gt;6</a:t>
            </a:r>
            <a:r>
              <a:rPr lang="zh-CN" altLang="en-US" sz="2800" b="1">
                <a:solidFill>
                  <a:srgbClr val="000000"/>
                </a:solidFill>
                <a:latin typeface="Times New Roman" panose="02020603050405020304" pitchFamily="18" charset="0"/>
                <a:sym typeface="Times New Roman" panose="02020603050405020304" pitchFamily="18" charset="0"/>
              </a:rPr>
              <a:t>位。 </a:t>
            </a:r>
          </a:p>
          <a:p>
            <a:pPr>
              <a:lnSpc>
                <a:spcPct val="90000"/>
              </a:lnSpc>
              <a:spcBef>
                <a:spcPct val="50000"/>
              </a:spcBef>
              <a:buFont typeface="Arial" panose="020B0604020202020204" pitchFamily="34" charset="0"/>
              <a:buNone/>
            </a:pPr>
            <a:r>
              <a:rPr lang="en-US" altLang="zh-CN" sz="2800" b="1">
                <a:solidFill>
                  <a:srgbClr val="000000"/>
                </a:solidFill>
                <a:latin typeface="Times New Roman" panose="02020603050405020304" pitchFamily="18" charset="0"/>
                <a:sym typeface="Times New Roman" panose="02020603050405020304" pitchFamily="18" charset="0"/>
              </a:rPr>
              <a:t>2) </a:t>
            </a:r>
            <a:r>
              <a:rPr lang="zh-CN" altLang="en-US" sz="2800" b="1">
                <a:solidFill>
                  <a:srgbClr val="000000"/>
                </a:solidFill>
                <a:latin typeface="Times New Roman" panose="02020603050405020304" pitchFamily="18" charset="0"/>
                <a:sym typeface="Times New Roman" panose="02020603050405020304" pitchFamily="18" charset="0"/>
              </a:rPr>
              <a:t>大小写字母混合。</a:t>
            </a:r>
          </a:p>
          <a:p>
            <a:pPr>
              <a:lnSpc>
                <a:spcPct val="90000"/>
              </a:lnSpc>
              <a:spcBef>
                <a:spcPct val="50000"/>
              </a:spcBef>
              <a:buFont typeface="Arial" panose="020B0604020202020204" pitchFamily="34" charset="0"/>
              <a:buNone/>
            </a:pPr>
            <a:r>
              <a:rPr lang="en-US" altLang="zh-CN" sz="2800" b="1">
                <a:solidFill>
                  <a:srgbClr val="000000"/>
                </a:solidFill>
                <a:latin typeface="Times New Roman" panose="02020603050405020304" pitchFamily="18" charset="0"/>
                <a:sym typeface="Times New Roman" panose="02020603050405020304" pitchFamily="18" charset="0"/>
              </a:rPr>
              <a:t>3)</a:t>
            </a:r>
            <a:r>
              <a:rPr lang="zh-CN" altLang="en-US" sz="2800" b="1">
                <a:solidFill>
                  <a:srgbClr val="000000"/>
                </a:solidFill>
                <a:latin typeface="Times New Roman" panose="02020603050405020304" pitchFamily="18" charset="0"/>
                <a:sym typeface="Times New Roman" panose="02020603050405020304" pitchFamily="18" charset="0"/>
              </a:rPr>
              <a:t>字母与数字混合。 </a:t>
            </a:r>
          </a:p>
          <a:p>
            <a:pPr>
              <a:lnSpc>
                <a:spcPct val="90000"/>
              </a:lnSpc>
              <a:spcBef>
                <a:spcPct val="50000"/>
              </a:spcBef>
              <a:buFont typeface="Arial" panose="020B0604020202020204" pitchFamily="34" charset="0"/>
              <a:buNone/>
            </a:pPr>
            <a:r>
              <a:rPr lang="en-US" altLang="zh-CN" sz="2800" b="1">
                <a:solidFill>
                  <a:srgbClr val="000000"/>
                </a:solidFill>
                <a:latin typeface="Times New Roman" panose="02020603050405020304" pitchFamily="18" charset="0"/>
                <a:sym typeface="Times New Roman" panose="02020603050405020304" pitchFamily="18" charset="0"/>
              </a:rPr>
              <a:t>4) </a:t>
            </a:r>
            <a:r>
              <a:rPr lang="zh-CN" altLang="en-US" sz="2800" b="1">
                <a:solidFill>
                  <a:srgbClr val="000000"/>
                </a:solidFill>
                <a:latin typeface="Times New Roman" panose="02020603050405020304" pitchFamily="18" charset="0"/>
                <a:sym typeface="Times New Roman" panose="02020603050405020304" pitchFamily="18" charset="0"/>
              </a:rPr>
              <a:t>口令有字母、数字以外的符号</a:t>
            </a:r>
            <a:r>
              <a:rPr lang="zh-CN" altLang="en-US" b="1">
                <a:solidFill>
                  <a:srgbClr val="000000"/>
                </a:solidFill>
                <a:latin typeface="Times New Roman" panose="02020603050405020304" pitchFamily="18" charset="0"/>
                <a:sym typeface="Times New Roman" panose="02020603050405020304" pitchFamily="18" charset="0"/>
              </a:rPr>
              <a:t>。</a:t>
            </a:r>
            <a:endParaRPr lang="zh-CN" altLang="en-US"/>
          </a:p>
        </p:txBody>
      </p:sp>
      <p:sp>
        <p:nvSpPr>
          <p:cNvPr id="21507" name="Rectangle 4"/>
          <p:cNvSpPr>
            <a:spLocks noChangeArrowheads="1"/>
          </p:cNvSpPr>
          <p:nvPr/>
        </p:nvSpPr>
        <p:spPr bwMode="auto">
          <a:xfrm>
            <a:off x="322263" y="131763"/>
            <a:ext cx="66071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4000" b="1">
                <a:solidFill>
                  <a:schemeClr val="bg1"/>
                </a:solidFill>
                <a:sym typeface="Tahoma" panose="020B0604030504040204" pitchFamily="34" charset="0"/>
              </a:rPr>
              <a:t>15.2.1</a:t>
            </a:r>
            <a:r>
              <a:rPr lang="zh-CN" altLang="en-US" sz="4000" b="1">
                <a:solidFill>
                  <a:schemeClr val="bg1"/>
                </a:solidFill>
                <a:sym typeface="Tahoma" panose="020B0604030504040204" pitchFamily="34" charset="0"/>
              </a:rPr>
              <a:t>   安全与不安全的口令</a:t>
            </a:r>
            <a:endParaRPr lang="en-US" altLang="zh-CN" sz="4000" b="1">
              <a:solidFill>
                <a:schemeClr val="bg1"/>
              </a:solidFill>
              <a:sym typeface="Tahoma" panose="020B0604030504040204"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withEffect">
                                  <p:stCondLst>
                                    <p:cond delay="0"/>
                                  </p:stCondLst>
                                  <p:childTnLst>
                                    <p:set>
                                      <p:cBhvr>
                                        <p:cTn id="6" dur="1" fill="hold">
                                          <p:stCondLst>
                                            <p:cond delay="0"/>
                                          </p:stCondLst>
                                        </p:cTn>
                                        <p:tgtEl>
                                          <p:spTgt spid="20482">
                                            <p:txEl>
                                              <p:pRg st="0" end="0"/>
                                            </p:txEl>
                                          </p:spTgt>
                                        </p:tgtEl>
                                        <p:attrNameLst>
                                          <p:attrName>style.visibility</p:attrName>
                                        </p:attrNameLst>
                                      </p:cBhvr>
                                      <p:to>
                                        <p:strVal val="visible"/>
                                      </p:to>
                                    </p:set>
                                    <p:anim calcmode="lin" valueType="num">
                                      <p:cBhvr>
                                        <p:cTn id="7" dur="1000" fill="hold"/>
                                        <p:tgtEl>
                                          <p:spTgt spid="20482">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20482">
                                            <p:txEl>
                                              <p:pRg st="0" end="0"/>
                                            </p:txEl>
                                          </p:spTgt>
                                        </p:tgtEl>
                                        <p:attrNameLst>
                                          <p:attrName>ppt_y</p:attrName>
                                        </p:attrNameLst>
                                      </p:cBhvr>
                                      <p:tavLst>
                                        <p:tav tm="0">
                                          <p:val>
                                            <p:strVal val="#ppt_y"/>
                                          </p:val>
                                        </p:tav>
                                        <p:tav tm="100000">
                                          <p:val>
                                            <p:strVal val="#ppt_y"/>
                                          </p:val>
                                        </p:tav>
                                      </p:tavLst>
                                    </p:anim>
                                    <p:animEffect prLst="gradientSize: 0.1">
                                      <p:cBhvr>
                                        <p:cTn id="9" dur="1000"/>
                                        <p:tgtEl>
                                          <p:spTgt spid="20482">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9" presetClass="entr" presetSubtype="0" fill="hold" nodeType="clickEffect">
                                  <p:stCondLst>
                                    <p:cond delay="0"/>
                                  </p:stCondLst>
                                  <p:childTnLst>
                                    <p:set>
                                      <p:cBhvr>
                                        <p:cTn id="13" dur="1" fill="hold">
                                          <p:stCondLst>
                                            <p:cond delay="0"/>
                                          </p:stCondLst>
                                        </p:cTn>
                                        <p:tgtEl>
                                          <p:spTgt spid="20482">
                                            <p:txEl>
                                              <p:pRg st="1" end="1"/>
                                            </p:txEl>
                                          </p:spTgt>
                                        </p:tgtEl>
                                        <p:attrNameLst>
                                          <p:attrName>style.visibility</p:attrName>
                                        </p:attrNameLst>
                                      </p:cBhvr>
                                      <p:to>
                                        <p:strVal val="visible"/>
                                      </p:to>
                                    </p:set>
                                    <p:anim calcmode="lin" valueType="num">
                                      <p:cBhvr>
                                        <p:cTn id="14" dur="1000" fill="hold"/>
                                        <p:tgtEl>
                                          <p:spTgt spid="20482">
                                            <p:txEl>
                                              <p:pRg st="1" end="1"/>
                                            </p:txEl>
                                          </p:spTgt>
                                        </p:tgtEl>
                                        <p:attrNameLst>
                                          <p:attrName>ppt_x</p:attrName>
                                        </p:attrNameLst>
                                      </p:cBhvr>
                                      <p:tavLst>
                                        <p:tav tm="0">
                                          <p:val>
                                            <p:strVal val="#ppt_x-.2"/>
                                          </p:val>
                                        </p:tav>
                                        <p:tav tm="100000">
                                          <p:val>
                                            <p:strVal val="#ppt_x"/>
                                          </p:val>
                                        </p:tav>
                                      </p:tavLst>
                                    </p:anim>
                                    <p:anim calcmode="lin" valueType="num">
                                      <p:cBhvr>
                                        <p:cTn id="15" dur="1000" fill="hold"/>
                                        <p:tgtEl>
                                          <p:spTgt spid="20482">
                                            <p:txEl>
                                              <p:pRg st="1" end="1"/>
                                            </p:txEl>
                                          </p:spTgt>
                                        </p:tgtEl>
                                        <p:attrNameLst>
                                          <p:attrName>ppt_y</p:attrName>
                                        </p:attrNameLst>
                                      </p:cBhvr>
                                      <p:tavLst>
                                        <p:tav tm="0">
                                          <p:val>
                                            <p:strVal val="#ppt_y"/>
                                          </p:val>
                                        </p:tav>
                                        <p:tav tm="100000">
                                          <p:val>
                                            <p:strVal val="#ppt_y"/>
                                          </p:val>
                                        </p:tav>
                                      </p:tavLst>
                                    </p:anim>
                                    <p:animEffect prLst="gradientSize: 0.1">
                                      <p:cBhvr>
                                        <p:cTn id="16" dur="1000"/>
                                        <p:tgtEl>
                                          <p:spTgt spid="20482">
                                            <p:txEl>
                                              <p:pRg st="1" end="1"/>
                                            </p:txEl>
                                          </p:spTgt>
                                        </p:tgtEl>
                                      </p:cBhvr>
                                    </p:animEffect>
                                  </p:childTnLst>
                                </p:cTn>
                              </p:par>
                              <p:par>
                                <p:cTn id="17" presetID="29" presetClass="entr" presetSubtype="0" fill="hold" nodeType="withEffect">
                                  <p:stCondLst>
                                    <p:cond delay="0"/>
                                  </p:stCondLst>
                                  <p:childTnLst>
                                    <p:set>
                                      <p:cBhvr>
                                        <p:cTn id="18" dur="1" fill="hold">
                                          <p:stCondLst>
                                            <p:cond delay="0"/>
                                          </p:stCondLst>
                                        </p:cTn>
                                        <p:tgtEl>
                                          <p:spTgt spid="20482">
                                            <p:txEl>
                                              <p:pRg st="2" end="2"/>
                                            </p:txEl>
                                          </p:spTgt>
                                        </p:tgtEl>
                                        <p:attrNameLst>
                                          <p:attrName>style.visibility</p:attrName>
                                        </p:attrNameLst>
                                      </p:cBhvr>
                                      <p:to>
                                        <p:strVal val="visible"/>
                                      </p:to>
                                    </p:set>
                                    <p:anim calcmode="lin" valueType="num">
                                      <p:cBhvr>
                                        <p:cTn id="19" dur="1000" fill="hold"/>
                                        <p:tgtEl>
                                          <p:spTgt spid="20482">
                                            <p:txEl>
                                              <p:pRg st="2" end="2"/>
                                            </p:txEl>
                                          </p:spTgt>
                                        </p:tgtEl>
                                        <p:attrNameLst>
                                          <p:attrName>ppt_x</p:attrName>
                                        </p:attrNameLst>
                                      </p:cBhvr>
                                      <p:tavLst>
                                        <p:tav tm="0">
                                          <p:val>
                                            <p:strVal val="#ppt_x-.2"/>
                                          </p:val>
                                        </p:tav>
                                        <p:tav tm="100000">
                                          <p:val>
                                            <p:strVal val="#ppt_x"/>
                                          </p:val>
                                        </p:tav>
                                      </p:tavLst>
                                    </p:anim>
                                    <p:anim calcmode="lin" valueType="num">
                                      <p:cBhvr>
                                        <p:cTn id="20" dur="1000" fill="hold"/>
                                        <p:tgtEl>
                                          <p:spTgt spid="20482">
                                            <p:txEl>
                                              <p:pRg st="2" end="2"/>
                                            </p:txEl>
                                          </p:spTgt>
                                        </p:tgtEl>
                                        <p:attrNameLst>
                                          <p:attrName>ppt_y</p:attrName>
                                        </p:attrNameLst>
                                      </p:cBhvr>
                                      <p:tavLst>
                                        <p:tav tm="0">
                                          <p:val>
                                            <p:strVal val="#ppt_y"/>
                                          </p:val>
                                        </p:tav>
                                        <p:tav tm="100000">
                                          <p:val>
                                            <p:strVal val="#ppt_y"/>
                                          </p:val>
                                        </p:tav>
                                      </p:tavLst>
                                    </p:anim>
                                    <p:animEffect prLst="gradientSize: 0.1">
                                      <p:cBhvr>
                                        <p:cTn id="21" dur="1000"/>
                                        <p:tgtEl>
                                          <p:spTgt spid="20482">
                                            <p:txEl>
                                              <p:pRg st="2" end="2"/>
                                            </p:txEl>
                                          </p:spTgt>
                                        </p:tgtEl>
                                      </p:cBhvr>
                                    </p:animEffect>
                                  </p:childTnLst>
                                </p:cTn>
                              </p:par>
                              <p:par>
                                <p:cTn id="22" presetID="29" presetClass="entr" presetSubtype="0" fill="hold" nodeType="withEffect">
                                  <p:stCondLst>
                                    <p:cond delay="0"/>
                                  </p:stCondLst>
                                  <p:childTnLst>
                                    <p:set>
                                      <p:cBhvr>
                                        <p:cTn id="23" dur="1" fill="hold">
                                          <p:stCondLst>
                                            <p:cond delay="0"/>
                                          </p:stCondLst>
                                        </p:cTn>
                                        <p:tgtEl>
                                          <p:spTgt spid="20482">
                                            <p:txEl>
                                              <p:pRg st="3" end="3"/>
                                            </p:txEl>
                                          </p:spTgt>
                                        </p:tgtEl>
                                        <p:attrNameLst>
                                          <p:attrName>style.visibility</p:attrName>
                                        </p:attrNameLst>
                                      </p:cBhvr>
                                      <p:to>
                                        <p:strVal val="visible"/>
                                      </p:to>
                                    </p:set>
                                    <p:anim calcmode="lin" valueType="num">
                                      <p:cBhvr>
                                        <p:cTn id="24" dur="1000" fill="hold"/>
                                        <p:tgtEl>
                                          <p:spTgt spid="20482">
                                            <p:txEl>
                                              <p:pRg st="3" end="3"/>
                                            </p:txEl>
                                          </p:spTgt>
                                        </p:tgtEl>
                                        <p:attrNameLst>
                                          <p:attrName>ppt_x</p:attrName>
                                        </p:attrNameLst>
                                      </p:cBhvr>
                                      <p:tavLst>
                                        <p:tav tm="0">
                                          <p:val>
                                            <p:strVal val="#ppt_x-.2"/>
                                          </p:val>
                                        </p:tav>
                                        <p:tav tm="100000">
                                          <p:val>
                                            <p:strVal val="#ppt_x"/>
                                          </p:val>
                                        </p:tav>
                                      </p:tavLst>
                                    </p:anim>
                                    <p:anim calcmode="lin" valueType="num">
                                      <p:cBhvr>
                                        <p:cTn id="25" dur="1000" fill="hold"/>
                                        <p:tgtEl>
                                          <p:spTgt spid="20482">
                                            <p:txEl>
                                              <p:pRg st="3" end="3"/>
                                            </p:txEl>
                                          </p:spTgt>
                                        </p:tgtEl>
                                        <p:attrNameLst>
                                          <p:attrName>ppt_y</p:attrName>
                                        </p:attrNameLst>
                                      </p:cBhvr>
                                      <p:tavLst>
                                        <p:tav tm="0">
                                          <p:val>
                                            <p:strVal val="#ppt_y"/>
                                          </p:val>
                                        </p:tav>
                                        <p:tav tm="100000">
                                          <p:val>
                                            <p:strVal val="#ppt_y"/>
                                          </p:val>
                                        </p:tav>
                                      </p:tavLst>
                                    </p:anim>
                                    <p:animEffect prLst="gradientSize: 0.1">
                                      <p:cBhvr>
                                        <p:cTn id="26" dur="1000"/>
                                        <p:tgtEl>
                                          <p:spTgt spid="20482">
                                            <p:txEl>
                                              <p:pRg st="3" end="3"/>
                                            </p:txEl>
                                          </p:spTgt>
                                        </p:tgtEl>
                                      </p:cBhvr>
                                    </p:animEffect>
                                  </p:childTnLst>
                                </p:cTn>
                              </p:par>
                              <p:par>
                                <p:cTn id="27" presetID="29" presetClass="entr" presetSubtype="0" fill="hold" nodeType="withEffect">
                                  <p:stCondLst>
                                    <p:cond delay="0"/>
                                  </p:stCondLst>
                                  <p:childTnLst>
                                    <p:set>
                                      <p:cBhvr>
                                        <p:cTn id="28" dur="1" fill="hold">
                                          <p:stCondLst>
                                            <p:cond delay="0"/>
                                          </p:stCondLst>
                                        </p:cTn>
                                        <p:tgtEl>
                                          <p:spTgt spid="20482">
                                            <p:txEl>
                                              <p:pRg st="4" end="4"/>
                                            </p:txEl>
                                          </p:spTgt>
                                        </p:tgtEl>
                                        <p:attrNameLst>
                                          <p:attrName>style.visibility</p:attrName>
                                        </p:attrNameLst>
                                      </p:cBhvr>
                                      <p:to>
                                        <p:strVal val="visible"/>
                                      </p:to>
                                    </p:set>
                                    <p:anim calcmode="lin" valueType="num">
                                      <p:cBhvr>
                                        <p:cTn id="29" dur="1000" fill="hold"/>
                                        <p:tgtEl>
                                          <p:spTgt spid="20482">
                                            <p:txEl>
                                              <p:pRg st="4" end="4"/>
                                            </p:txEl>
                                          </p:spTgt>
                                        </p:tgtEl>
                                        <p:attrNameLst>
                                          <p:attrName>ppt_x</p:attrName>
                                        </p:attrNameLst>
                                      </p:cBhvr>
                                      <p:tavLst>
                                        <p:tav tm="0">
                                          <p:val>
                                            <p:strVal val="#ppt_x-.2"/>
                                          </p:val>
                                        </p:tav>
                                        <p:tav tm="100000">
                                          <p:val>
                                            <p:strVal val="#ppt_x"/>
                                          </p:val>
                                        </p:tav>
                                      </p:tavLst>
                                    </p:anim>
                                    <p:anim calcmode="lin" valueType="num">
                                      <p:cBhvr>
                                        <p:cTn id="30" dur="1000" fill="hold"/>
                                        <p:tgtEl>
                                          <p:spTgt spid="20482">
                                            <p:txEl>
                                              <p:pRg st="4" end="4"/>
                                            </p:txEl>
                                          </p:spTgt>
                                        </p:tgtEl>
                                        <p:attrNameLst>
                                          <p:attrName>ppt_y</p:attrName>
                                        </p:attrNameLst>
                                      </p:cBhvr>
                                      <p:tavLst>
                                        <p:tav tm="0">
                                          <p:val>
                                            <p:strVal val="#ppt_y"/>
                                          </p:val>
                                        </p:tav>
                                        <p:tav tm="100000">
                                          <p:val>
                                            <p:strVal val="#ppt_y"/>
                                          </p:val>
                                        </p:tav>
                                      </p:tavLst>
                                    </p:anim>
                                    <p:animEffect prLst="gradientSize: 0.1">
                                      <p:cBhvr>
                                        <p:cTn id="31" dur="1000"/>
                                        <p:tgtEl>
                                          <p:spTgt spid="20482">
                                            <p:txEl>
                                              <p:pRg st="4" end="4"/>
                                            </p:txEl>
                                          </p:spTgt>
                                        </p:tgtEl>
                                      </p:cBhvr>
                                    </p:animEffect>
                                  </p:childTnLst>
                                </p:cTn>
                              </p:par>
                              <p:par>
                                <p:cTn id="32" presetID="29" presetClass="entr" presetSubtype="0" fill="hold" nodeType="withEffect">
                                  <p:stCondLst>
                                    <p:cond delay="0"/>
                                  </p:stCondLst>
                                  <p:childTnLst>
                                    <p:set>
                                      <p:cBhvr>
                                        <p:cTn id="33" dur="1" fill="hold">
                                          <p:stCondLst>
                                            <p:cond delay="0"/>
                                          </p:stCondLst>
                                        </p:cTn>
                                        <p:tgtEl>
                                          <p:spTgt spid="20482">
                                            <p:txEl>
                                              <p:pRg st="5" end="5"/>
                                            </p:txEl>
                                          </p:spTgt>
                                        </p:tgtEl>
                                        <p:attrNameLst>
                                          <p:attrName>style.visibility</p:attrName>
                                        </p:attrNameLst>
                                      </p:cBhvr>
                                      <p:to>
                                        <p:strVal val="visible"/>
                                      </p:to>
                                    </p:set>
                                    <p:anim calcmode="lin" valueType="num">
                                      <p:cBhvr>
                                        <p:cTn id="34" dur="1000" fill="hold"/>
                                        <p:tgtEl>
                                          <p:spTgt spid="20482">
                                            <p:txEl>
                                              <p:pRg st="5" end="5"/>
                                            </p:txEl>
                                          </p:spTgt>
                                        </p:tgtEl>
                                        <p:attrNameLst>
                                          <p:attrName>ppt_x</p:attrName>
                                        </p:attrNameLst>
                                      </p:cBhvr>
                                      <p:tavLst>
                                        <p:tav tm="0">
                                          <p:val>
                                            <p:strVal val="#ppt_x-.2"/>
                                          </p:val>
                                        </p:tav>
                                        <p:tav tm="100000">
                                          <p:val>
                                            <p:strVal val="#ppt_x"/>
                                          </p:val>
                                        </p:tav>
                                      </p:tavLst>
                                    </p:anim>
                                    <p:anim calcmode="lin" valueType="num">
                                      <p:cBhvr>
                                        <p:cTn id="35" dur="1000" fill="hold"/>
                                        <p:tgtEl>
                                          <p:spTgt spid="20482">
                                            <p:txEl>
                                              <p:pRg st="5" end="5"/>
                                            </p:txEl>
                                          </p:spTgt>
                                        </p:tgtEl>
                                        <p:attrNameLst>
                                          <p:attrName>ppt_y</p:attrName>
                                        </p:attrNameLst>
                                      </p:cBhvr>
                                      <p:tavLst>
                                        <p:tav tm="0">
                                          <p:val>
                                            <p:strVal val="#ppt_y"/>
                                          </p:val>
                                        </p:tav>
                                        <p:tav tm="100000">
                                          <p:val>
                                            <p:strVal val="#ppt_y"/>
                                          </p:val>
                                        </p:tav>
                                      </p:tavLst>
                                    </p:anim>
                                    <p:animEffect prLst="gradientSize: 0.1">
                                      <p:cBhvr>
                                        <p:cTn id="36" dur="1000"/>
                                        <p:tgtEl>
                                          <p:spTgt spid="2048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177800" y="1123950"/>
            <a:ext cx="8569325"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b="1" dirty="0">
                <a:solidFill>
                  <a:srgbClr val="000000"/>
                </a:solidFill>
                <a:latin typeface="Times New Roman" panose="02020603050405020304" pitchFamily="18" charset="0"/>
                <a:sym typeface="Times New Roman" panose="02020603050405020304" pitchFamily="18" charset="0"/>
              </a:rPr>
              <a:t>不安全的口令则有如下几种情况：</a:t>
            </a:r>
            <a:r>
              <a:rPr lang="zh-CN" altLang="en-US" b="1" dirty="0">
                <a:solidFill>
                  <a:schemeClr val="bg1"/>
                </a:solidFill>
                <a:latin typeface="Times New Roman" panose="02020603050405020304" pitchFamily="18" charset="0"/>
                <a:sym typeface="Times New Roman" panose="02020603050405020304" pitchFamily="18" charset="0"/>
              </a:rPr>
              <a:t> </a:t>
            </a:r>
          </a:p>
          <a:p>
            <a:pPr>
              <a:spcBef>
                <a:spcPct val="50000"/>
              </a:spcBef>
              <a:buFont typeface="Arial" panose="020B0604020202020204" pitchFamily="34" charset="0"/>
              <a:buNone/>
            </a:pPr>
            <a:r>
              <a:rPr lang="en-US" altLang="zh-CN" b="1" dirty="0">
                <a:solidFill>
                  <a:srgbClr val="000000"/>
                </a:solidFill>
                <a:latin typeface="Times New Roman" panose="02020603050405020304" pitchFamily="18" charset="0"/>
                <a:sym typeface="Times New Roman" panose="02020603050405020304" pitchFamily="18" charset="0"/>
              </a:rPr>
              <a:t>(1)</a:t>
            </a:r>
            <a:r>
              <a:rPr lang="zh-CN" altLang="en-US" b="1" dirty="0">
                <a:solidFill>
                  <a:srgbClr val="000000"/>
                </a:solidFill>
                <a:latin typeface="Times New Roman" panose="02020603050405020304" pitchFamily="18" charset="0"/>
                <a:sym typeface="Times New Roman" panose="02020603050405020304" pitchFamily="18" charset="0"/>
              </a:rPr>
              <a:t>使用用户名（帐号）作为口令。</a:t>
            </a:r>
          </a:p>
          <a:p>
            <a:pPr>
              <a:spcBef>
                <a:spcPct val="50000"/>
              </a:spcBef>
              <a:buFont typeface="Arial" panose="020B0604020202020204" pitchFamily="34" charset="0"/>
              <a:buNone/>
            </a:pPr>
            <a:r>
              <a:rPr lang="en-US" altLang="zh-CN" b="1" dirty="0">
                <a:solidFill>
                  <a:srgbClr val="000000"/>
                </a:solidFill>
                <a:latin typeface="Times New Roman" panose="02020603050405020304" pitchFamily="18" charset="0"/>
                <a:sym typeface="Times New Roman" panose="02020603050405020304" pitchFamily="18" charset="0"/>
              </a:rPr>
              <a:t>(2)</a:t>
            </a:r>
            <a:r>
              <a:rPr lang="zh-CN" altLang="en-US" b="1" dirty="0">
                <a:solidFill>
                  <a:srgbClr val="000000"/>
                </a:solidFill>
                <a:latin typeface="Times New Roman" panose="02020603050405020304" pitchFamily="18" charset="0"/>
                <a:sym typeface="Times New Roman" panose="02020603050405020304" pitchFamily="18" charset="0"/>
              </a:rPr>
              <a:t>使用用户名（帐号）的变换形式作为口令。 </a:t>
            </a:r>
          </a:p>
          <a:p>
            <a:pPr>
              <a:spcBef>
                <a:spcPct val="50000"/>
              </a:spcBef>
              <a:buFont typeface="Arial" panose="020B0604020202020204" pitchFamily="34" charset="0"/>
              <a:buNone/>
            </a:pPr>
            <a:r>
              <a:rPr lang="en-US" altLang="zh-CN" b="1" dirty="0">
                <a:solidFill>
                  <a:srgbClr val="000000"/>
                </a:solidFill>
                <a:latin typeface="Times New Roman" panose="02020603050405020304" pitchFamily="18" charset="0"/>
                <a:sym typeface="Times New Roman" panose="02020603050405020304" pitchFamily="18" charset="0"/>
              </a:rPr>
              <a:t>(3)</a:t>
            </a:r>
            <a:r>
              <a:rPr lang="zh-CN" altLang="en-US" b="1" dirty="0">
                <a:solidFill>
                  <a:srgbClr val="000000"/>
                </a:solidFill>
                <a:latin typeface="Times New Roman" panose="02020603050405020304" pitchFamily="18" charset="0"/>
                <a:sym typeface="Times New Roman" panose="02020603050405020304" pitchFamily="18" charset="0"/>
              </a:rPr>
              <a:t>使用自己或者亲友的生日作为口令。这种口令很脆弱，因为这样往往可以得到一个</a:t>
            </a:r>
            <a:r>
              <a:rPr lang="en-US" altLang="zh-CN" b="1" dirty="0">
                <a:solidFill>
                  <a:srgbClr val="000000"/>
                </a:solidFill>
                <a:latin typeface="Times New Roman" panose="02020603050405020304" pitchFamily="18" charset="0"/>
                <a:sym typeface="Times New Roman" panose="02020603050405020304" pitchFamily="18" charset="0"/>
              </a:rPr>
              <a:t>6</a:t>
            </a:r>
            <a:r>
              <a:rPr lang="zh-CN" altLang="en-US" b="1" dirty="0">
                <a:solidFill>
                  <a:srgbClr val="000000"/>
                </a:solidFill>
                <a:latin typeface="Times New Roman" panose="02020603050405020304" pitchFamily="18" charset="0"/>
                <a:sym typeface="Times New Roman" panose="02020603050405020304" pitchFamily="18" charset="0"/>
              </a:rPr>
              <a:t>位或者</a:t>
            </a:r>
            <a:r>
              <a:rPr lang="en-US" altLang="zh-CN" b="1" dirty="0">
                <a:solidFill>
                  <a:srgbClr val="000000"/>
                </a:solidFill>
                <a:latin typeface="Times New Roman" panose="02020603050405020304" pitchFamily="18" charset="0"/>
                <a:sym typeface="Times New Roman" panose="02020603050405020304" pitchFamily="18" charset="0"/>
              </a:rPr>
              <a:t>8</a:t>
            </a:r>
            <a:r>
              <a:rPr lang="zh-CN" altLang="en-US" b="1" dirty="0">
                <a:solidFill>
                  <a:srgbClr val="000000"/>
                </a:solidFill>
                <a:latin typeface="Times New Roman" panose="02020603050405020304" pitchFamily="18" charset="0"/>
                <a:sym typeface="Times New Roman" panose="02020603050405020304" pitchFamily="18" charset="0"/>
              </a:rPr>
              <a:t>位的口令，但实际上可能的表达方式只有</a:t>
            </a:r>
            <a:r>
              <a:rPr lang="en-US" altLang="zh-CN" b="1" dirty="0">
                <a:solidFill>
                  <a:srgbClr val="000000"/>
                </a:solidFill>
                <a:latin typeface="Times New Roman" panose="02020603050405020304" pitchFamily="18" charset="0"/>
                <a:sym typeface="Times New Roman" panose="02020603050405020304" pitchFamily="18" charset="0"/>
              </a:rPr>
              <a:t>100×12×31=37200</a:t>
            </a:r>
            <a:r>
              <a:rPr lang="zh-CN" altLang="en-US" b="1" dirty="0">
                <a:solidFill>
                  <a:srgbClr val="000000"/>
                </a:solidFill>
                <a:latin typeface="Times New Roman" panose="02020603050405020304" pitchFamily="18" charset="0"/>
                <a:sym typeface="Times New Roman" panose="02020603050405020304" pitchFamily="18" charset="0"/>
              </a:rPr>
              <a:t>种。</a:t>
            </a:r>
          </a:p>
          <a:p>
            <a:pPr>
              <a:buFont typeface="Arial" panose="020B0604020202020204" pitchFamily="34" charset="0"/>
              <a:buNone/>
            </a:pPr>
            <a:r>
              <a:rPr lang="en-US" altLang="zh-CN" b="1" dirty="0">
                <a:solidFill>
                  <a:srgbClr val="000000"/>
                </a:solidFill>
                <a:sym typeface="Tahoma" panose="020B0604030504040204" pitchFamily="34" charset="0"/>
              </a:rPr>
              <a:t>(4)</a:t>
            </a:r>
            <a:r>
              <a:rPr lang="zh-CN" altLang="en-US" b="1" dirty="0">
                <a:solidFill>
                  <a:srgbClr val="000000"/>
                </a:solidFill>
                <a:sym typeface="Tahoma" panose="020B0604030504040204" pitchFamily="34" charset="0"/>
              </a:rPr>
              <a:t>使用常用的英文单词作为口令。这种方法比前几种方法要安全一些。一般用户选择的英文单词几乎都落在黑客的字典库里。</a:t>
            </a:r>
          </a:p>
          <a:p>
            <a:pPr>
              <a:buFont typeface="Arial" panose="020B0604020202020204" pitchFamily="34" charset="0"/>
              <a:buNone/>
            </a:pPr>
            <a:r>
              <a:rPr lang="en-US" altLang="zh-CN" b="1" dirty="0">
                <a:solidFill>
                  <a:srgbClr val="000000"/>
                </a:solidFill>
                <a:sym typeface="Tahoma" panose="020B0604030504040204" pitchFamily="34" charset="0"/>
              </a:rPr>
              <a:t>(5)</a:t>
            </a:r>
            <a:r>
              <a:rPr lang="zh-CN" altLang="en-US" b="1" dirty="0">
                <a:solidFill>
                  <a:srgbClr val="000000"/>
                </a:solidFill>
                <a:sym typeface="Tahoma" panose="020B0604030504040204" pitchFamily="34" charset="0"/>
              </a:rPr>
              <a:t>使用</a:t>
            </a:r>
            <a:r>
              <a:rPr lang="en-US" altLang="zh-CN" b="1" dirty="0">
                <a:solidFill>
                  <a:srgbClr val="000000"/>
                </a:solidFill>
                <a:sym typeface="Tahoma" panose="020B0604030504040204" pitchFamily="34" charset="0"/>
              </a:rPr>
              <a:t>5</a:t>
            </a:r>
            <a:r>
              <a:rPr lang="zh-CN" altLang="en-US" b="1" dirty="0">
                <a:solidFill>
                  <a:srgbClr val="000000"/>
                </a:solidFill>
                <a:sym typeface="Tahoma" panose="020B0604030504040204" pitchFamily="34" charset="0"/>
              </a:rPr>
              <a:t>位或</a:t>
            </a:r>
            <a:r>
              <a:rPr lang="en-US" altLang="zh-CN" b="1" dirty="0">
                <a:solidFill>
                  <a:srgbClr val="000000"/>
                </a:solidFill>
                <a:sym typeface="Tahoma" panose="020B0604030504040204" pitchFamily="34" charset="0"/>
              </a:rPr>
              <a:t>5</a:t>
            </a:r>
            <a:r>
              <a:rPr lang="zh-CN" altLang="en-US" b="1" dirty="0">
                <a:solidFill>
                  <a:srgbClr val="000000"/>
                </a:solidFill>
                <a:sym typeface="Tahoma" panose="020B0604030504040204" pitchFamily="34" charset="0"/>
              </a:rPr>
              <a:t>位以下的字符作为口令。</a:t>
            </a:r>
            <a:endParaRPr lang="zh-CN" altLang="en-US" dirty="0"/>
          </a:p>
        </p:txBody>
      </p:sp>
      <p:sp>
        <p:nvSpPr>
          <p:cNvPr id="22531" name="Rectangle 3"/>
          <p:cNvSpPr>
            <a:spLocks noChangeArrowheads="1"/>
          </p:cNvSpPr>
          <p:nvPr/>
        </p:nvSpPr>
        <p:spPr bwMode="auto">
          <a:xfrm>
            <a:off x="322263" y="131763"/>
            <a:ext cx="66071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4000" b="1">
                <a:solidFill>
                  <a:schemeClr val="bg1"/>
                </a:solidFill>
                <a:sym typeface="Tahoma" panose="020B0604030504040204" pitchFamily="34" charset="0"/>
              </a:rPr>
              <a:t>15.2.1</a:t>
            </a:r>
            <a:r>
              <a:rPr lang="zh-CN" altLang="en-US" sz="4000" b="1">
                <a:solidFill>
                  <a:schemeClr val="bg1"/>
                </a:solidFill>
                <a:sym typeface="Tahoma" panose="020B0604030504040204" pitchFamily="34" charset="0"/>
              </a:rPr>
              <a:t>   安全与不安全的口令</a:t>
            </a:r>
            <a:endParaRPr lang="en-US" altLang="zh-CN" sz="4000" b="1">
              <a:solidFill>
                <a:schemeClr val="bg1"/>
              </a:solidFill>
              <a:sym typeface="Tahoma" panose="020B0604030504040204"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1506">
                                            <p:txEl>
                                              <p:pRg st="0" end="0"/>
                                            </p:txEl>
                                          </p:spTgt>
                                        </p:tgtEl>
                                        <p:attrNameLst>
                                          <p:attrName>style.visibility</p:attrName>
                                        </p:attrNameLst>
                                      </p:cBhvr>
                                      <p:to>
                                        <p:strVal val="visible"/>
                                      </p:to>
                                    </p:set>
                                    <p:animEffect>
                                      <p:cBhvr>
                                        <p:cTn id="7" dur="2000"/>
                                        <p:tgtEl>
                                          <p:spTgt spid="2150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21506">
                                            <p:txEl>
                                              <p:pRg st="1" end="1"/>
                                            </p:txEl>
                                          </p:spTgt>
                                        </p:tgtEl>
                                        <p:attrNameLst>
                                          <p:attrName>style.visibility</p:attrName>
                                        </p:attrNameLst>
                                      </p:cBhvr>
                                      <p:to>
                                        <p:strVal val="visible"/>
                                      </p:to>
                                    </p:set>
                                    <p:animEffect>
                                      <p:cBhvr>
                                        <p:cTn id="12" dur="2000"/>
                                        <p:tgtEl>
                                          <p:spTgt spid="21506">
                                            <p:txEl>
                                              <p:pRg st="1" end="1"/>
                                            </p:txEl>
                                          </p:spTgt>
                                        </p:tgtEl>
                                      </p:cBhvr>
                                    </p:animEffect>
                                  </p:childTnLst>
                                </p:cTn>
                              </p:par>
                              <p:par>
                                <p:cTn id="13" presetID="8" presetClass="entr" presetSubtype="16" fill="hold" nodeType="withEffect">
                                  <p:stCondLst>
                                    <p:cond delay="0"/>
                                  </p:stCondLst>
                                  <p:childTnLst>
                                    <p:set>
                                      <p:cBhvr>
                                        <p:cTn id="14" dur="1" fill="hold">
                                          <p:stCondLst>
                                            <p:cond delay="0"/>
                                          </p:stCondLst>
                                        </p:cTn>
                                        <p:tgtEl>
                                          <p:spTgt spid="21506">
                                            <p:txEl>
                                              <p:pRg st="2" end="2"/>
                                            </p:txEl>
                                          </p:spTgt>
                                        </p:tgtEl>
                                        <p:attrNameLst>
                                          <p:attrName>style.visibility</p:attrName>
                                        </p:attrNameLst>
                                      </p:cBhvr>
                                      <p:to>
                                        <p:strVal val="visible"/>
                                      </p:to>
                                    </p:set>
                                    <p:animEffect>
                                      <p:cBhvr>
                                        <p:cTn id="15" dur="2000"/>
                                        <p:tgtEl>
                                          <p:spTgt spid="21506">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8" presetClass="entr" presetSubtype="16" fill="hold" nodeType="clickEffect">
                                  <p:stCondLst>
                                    <p:cond delay="0"/>
                                  </p:stCondLst>
                                  <p:childTnLst>
                                    <p:set>
                                      <p:cBhvr>
                                        <p:cTn id="19" dur="1" fill="hold">
                                          <p:stCondLst>
                                            <p:cond delay="0"/>
                                          </p:stCondLst>
                                        </p:cTn>
                                        <p:tgtEl>
                                          <p:spTgt spid="21506">
                                            <p:txEl>
                                              <p:pRg st="3" end="3"/>
                                            </p:txEl>
                                          </p:spTgt>
                                        </p:tgtEl>
                                        <p:attrNameLst>
                                          <p:attrName>style.visibility</p:attrName>
                                        </p:attrNameLst>
                                      </p:cBhvr>
                                      <p:to>
                                        <p:strVal val="visible"/>
                                      </p:to>
                                    </p:set>
                                    <p:animEffect>
                                      <p:cBhvr>
                                        <p:cTn id="20" dur="2000"/>
                                        <p:tgtEl>
                                          <p:spTgt spid="21506">
                                            <p:txEl>
                                              <p:pRg st="3" end="3"/>
                                            </p:txEl>
                                          </p:spTgt>
                                        </p:tgtEl>
                                      </p:cBhvr>
                                    </p:animEffect>
                                  </p:childTnLst>
                                </p:cTn>
                              </p:par>
                              <p:par>
                                <p:cTn id="21" presetID="8" presetClass="entr" presetSubtype="16" fill="hold" nodeType="withEffect">
                                  <p:stCondLst>
                                    <p:cond delay="0"/>
                                  </p:stCondLst>
                                  <p:childTnLst>
                                    <p:set>
                                      <p:cBhvr>
                                        <p:cTn id="22" dur="1" fill="hold">
                                          <p:stCondLst>
                                            <p:cond delay="0"/>
                                          </p:stCondLst>
                                        </p:cTn>
                                        <p:tgtEl>
                                          <p:spTgt spid="21506">
                                            <p:txEl>
                                              <p:pRg st="4" end="4"/>
                                            </p:txEl>
                                          </p:spTgt>
                                        </p:tgtEl>
                                        <p:attrNameLst>
                                          <p:attrName>style.visibility</p:attrName>
                                        </p:attrNameLst>
                                      </p:cBhvr>
                                      <p:to>
                                        <p:strVal val="visible"/>
                                      </p:to>
                                    </p:set>
                                    <p:animEffect>
                                      <p:cBhvr>
                                        <p:cTn id="23" dur="2000"/>
                                        <p:tgtEl>
                                          <p:spTgt spid="21506">
                                            <p:txEl>
                                              <p:pRg st="4" end="4"/>
                                            </p:txEl>
                                          </p:spTgt>
                                        </p:tgtEl>
                                      </p:cBhvr>
                                    </p:animEffect>
                                  </p:childTnLst>
                                </p:cTn>
                              </p:par>
                              <p:par>
                                <p:cTn id="24" presetID="8" presetClass="entr" presetSubtype="16" fill="hold" nodeType="withEffect">
                                  <p:stCondLst>
                                    <p:cond delay="0"/>
                                  </p:stCondLst>
                                  <p:childTnLst>
                                    <p:set>
                                      <p:cBhvr>
                                        <p:cTn id="25" dur="1" fill="hold">
                                          <p:stCondLst>
                                            <p:cond delay="0"/>
                                          </p:stCondLst>
                                        </p:cTn>
                                        <p:tgtEl>
                                          <p:spTgt spid="21506">
                                            <p:txEl>
                                              <p:pRg st="5" end="5"/>
                                            </p:txEl>
                                          </p:spTgt>
                                        </p:tgtEl>
                                        <p:attrNameLst>
                                          <p:attrName>style.visibility</p:attrName>
                                        </p:attrNameLst>
                                      </p:cBhvr>
                                      <p:to>
                                        <p:strVal val="visible"/>
                                      </p:to>
                                    </p:set>
                                    <p:animEffect>
                                      <p:cBhvr>
                                        <p:cTn id="26" dur="2000"/>
                                        <p:tgtEl>
                                          <p:spTgt spid="2150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106363" y="1212850"/>
            <a:ext cx="8424862"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AutoNum type="circleNumDbPlain"/>
            </a:pPr>
            <a:r>
              <a:rPr lang="zh-CN" altLang="en-US" sz="2800" b="1" dirty="0">
                <a:solidFill>
                  <a:srgbClr val="3333FF"/>
                </a:solidFill>
                <a:latin typeface="Times New Roman" panose="02020603050405020304" pitchFamily="18" charset="0"/>
                <a:sym typeface="Times New Roman" panose="02020603050405020304" pitchFamily="18" charset="0"/>
              </a:rPr>
              <a:t>网络数据流窃听：</a:t>
            </a:r>
            <a:r>
              <a:rPr lang="zh-CN" altLang="en-US" sz="2800" b="1" dirty="0">
                <a:solidFill>
                  <a:srgbClr val="000000"/>
                </a:solidFill>
                <a:latin typeface="Times New Roman" panose="02020603050405020304" pitchFamily="18" charset="0"/>
                <a:sym typeface="Times New Roman" panose="02020603050405020304" pitchFamily="18" charset="0"/>
              </a:rPr>
              <a:t>由于认证信息要通过网络传递，并且很多认证系统的口令是未经加密的</a:t>
            </a:r>
            <a:r>
              <a:rPr lang="zh-CN" altLang="en-US" sz="2800" b="1" dirty="0">
                <a:solidFill>
                  <a:srgbClr val="990000"/>
                </a:solidFill>
                <a:latin typeface="Times New Roman" panose="02020603050405020304" pitchFamily="18" charset="0"/>
                <a:sym typeface="Times New Roman" panose="02020603050405020304" pitchFamily="18" charset="0"/>
              </a:rPr>
              <a:t>明文</a:t>
            </a:r>
            <a:r>
              <a:rPr lang="zh-CN" altLang="en-US" sz="2800" b="1" dirty="0">
                <a:solidFill>
                  <a:srgbClr val="000000"/>
                </a:solidFill>
                <a:latin typeface="Times New Roman" panose="02020603050405020304" pitchFamily="18" charset="0"/>
                <a:sym typeface="Times New Roman" panose="02020603050405020304" pitchFamily="18" charset="0"/>
              </a:rPr>
              <a:t>，攻击者通过窃听网络数据，就很容易分辨出某种特定系统的认证数据，并提取出用户名和口令。</a:t>
            </a:r>
          </a:p>
          <a:p>
            <a:pPr>
              <a:spcBef>
                <a:spcPct val="50000"/>
              </a:spcBef>
              <a:buFont typeface="Arial" panose="020B0604020202020204" pitchFamily="34" charset="0"/>
              <a:buAutoNum type="circleNumDbPlain"/>
            </a:pPr>
            <a:r>
              <a:rPr lang="zh-CN" altLang="en-US" sz="2800" b="1" dirty="0">
                <a:solidFill>
                  <a:srgbClr val="3333FF"/>
                </a:solidFill>
                <a:latin typeface="Times New Roman" panose="02020603050405020304" pitchFamily="18" charset="0"/>
                <a:sym typeface="Times New Roman" panose="02020603050405020304" pitchFamily="18" charset="0"/>
              </a:rPr>
              <a:t>字典攻击：</a:t>
            </a:r>
            <a:r>
              <a:rPr lang="zh-CN" altLang="en-US" sz="2800" b="1" dirty="0">
                <a:solidFill>
                  <a:srgbClr val="000000"/>
                </a:solidFill>
                <a:latin typeface="Times New Roman" panose="02020603050405020304" pitchFamily="18" charset="0"/>
                <a:sym typeface="Times New Roman" panose="02020603050405020304" pitchFamily="18" charset="0"/>
              </a:rPr>
              <a:t>由于多数用户习惯使用有意义的单词或数字作为密码，某些攻击者会使用字典中的单词来尝试用户的密码。所以大多数系统都建议用户在口令中加入特殊字符，以增加口令的安全性。</a:t>
            </a:r>
            <a:endParaRPr lang="zh-CN" altLang="en-US" dirty="0"/>
          </a:p>
        </p:txBody>
      </p:sp>
      <p:sp>
        <p:nvSpPr>
          <p:cNvPr id="24579" name="Rectangle 3"/>
          <p:cNvSpPr>
            <a:spLocks noChangeArrowheads="1"/>
          </p:cNvSpPr>
          <p:nvPr/>
        </p:nvSpPr>
        <p:spPr bwMode="auto">
          <a:xfrm>
            <a:off x="322263" y="131763"/>
            <a:ext cx="5588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4000" b="1">
                <a:solidFill>
                  <a:schemeClr val="bg1"/>
                </a:solidFill>
                <a:sym typeface="Tahoma" panose="020B0604030504040204" pitchFamily="34" charset="0"/>
              </a:rPr>
              <a:t>15.2.2   </a:t>
            </a:r>
            <a:r>
              <a:rPr lang="zh-CN" altLang="en-US" sz="4000" b="1">
                <a:solidFill>
                  <a:schemeClr val="bg1"/>
                </a:solidFill>
                <a:sym typeface="Tahoma" panose="020B0604030504040204" pitchFamily="34" charset="0"/>
              </a:rPr>
              <a:t>口令攻击的种类</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3554">
                                            <p:txEl>
                                              <p:pRg st="0" end="0"/>
                                            </p:txEl>
                                          </p:spTgt>
                                        </p:tgtEl>
                                        <p:attrNameLst>
                                          <p:attrName>style.visibility</p:attrName>
                                        </p:attrNameLst>
                                      </p:cBhvr>
                                      <p:to>
                                        <p:strVal val="visible"/>
                                      </p:to>
                                    </p:set>
                                    <p:animEffect>
                                      <p:cBhvr>
                                        <p:cTn id="7" dur="2000"/>
                                        <p:tgtEl>
                                          <p:spTgt spid="2355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0" presetClass="entr" presetSubtype="0" fill="hold" nodeType="clickEffect">
                                  <p:stCondLst>
                                    <p:cond delay="0"/>
                                  </p:stCondLst>
                                  <p:childTnLst>
                                    <p:set>
                                      <p:cBhvr>
                                        <p:cTn id="11" dur="1" fill="hold">
                                          <p:stCondLst>
                                            <p:cond delay="0"/>
                                          </p:stCondLst>
                                        </p:cTn>
                                        <p:tgtEl>
                                          <p:spTgt spid="23554">
                                            <p:txEl>
                                              <p:pRg st="1" end="1"/>
                                            </p:txEl>
                                          </p:spTgt>
                                        </p:tgtEl>
                                        <p:attrNameLst>
                                          <p:attrName>style.visibility</p:attrName>
                                        </p:attrNameLst>
                                      </p:cBhvr>
                                      <p:to>
                                        <p:strVal val="visible"/>
                                      </p:to>
                                    </p:set>
                                    <p:animEffect>
                                      <p:cBhvr>
                                        <p:cTn id="12" dur="2000"/>
                                        <p:tgtEl>
                                          <p:spTgt spid="2355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250825" y="1123950"/>
            <a:ext cx="8569325"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AutoNum type="circleNumDbPlain" startAt="3"/>
            </a:pPr>
            <a:r>
              <a:rPr lang="zh-CN" altLang="en-US" b="1">
                <a:solidFill>
                  <a:srgbClr val="3333FF"/>
                </a:solidFill>
                <a:latin typeface="Times New Roman" panose="02020603050405020304" pitchFamily="18" charset="0"/>
                <a:sym typeface="Times New Roman" panose="02020603050405020304" pitchFamily="18" charset="0"/>
              </a:rPr>
              <a:t>穷举尝试</a:t>
            </a:r>
            <a:r>
              <a:rPr lang="en-US" altLang="zh-CN" b="1">
                <a:solidFill>
                  <a:srgbClr val="3333FF"/>
                </a:solidFill>
                <a:latin typeface="Times New Roman" panose="02020603050405020304" pitchFamily="18" charset="0"/>
                <a:sym typeface="Times New Roman" panose="02020603050405020304" pitchFamily="18" charset="0"/>
              </a:rPr>
              <a:t>(Brute Force)</a:t>
            </a:r>
            <a:r>
              <a:rPr lang="zh-CN" altLang="en-US" b="1">
                <a:solidFill>
                  <a:srgbClr val="000000"/>
                </a:solidFill>
                <a:latin typeface="Times New Roman" panose="02020603050405020304" pitchFamily="18" charset="0"/>
                <a:sym typeface="Times New Roman" panose="02020603050405020304" pitchFamily="18" charset="0"/>
              </a:rPr>
              <a:t>： 这是一种特殊的字典攻击，它使用字符串的全集作为字典。如果用户的密码较短，很容易被穷举出来，因而很多系统都建议用户使用长口令。</a:t>
            </a:r>
          </a:p>
          <a:p>
            <a:pPr>
              <a:spcBef>
                <a:spcPct val="50000"/>
              </a:spcBef>
              <a:buFont typeface="Arial" panose="020B0604020202020204" pitchFamily="34" charset="0"/>
              <a:buAutoNum type="circleNumDbPlain" startAt="3"/>
            </a:pPr>
            <a:r>
              <a:rPr lang="zh-CN" altLang="en-US" b="1">
                <a:solidFill>
                  <a:srgbClr val="3333FF"/>
                </a:solidFill>
                <a:latin typeface="Times New Roman" panose="02020603050405020304" pitchFamily="18" charset="0"/>
                <a:sym typeface="Times New Roman" panose="02020603050405020304" pitchFamily="18" charset="0"/>
              </a:rPr>
              <a:t>窥探：</a:t>
            </a:r>
            <a:r>
              <a:rPr lang="zh-CN" altLang="en-US" b="1">
                <a:solidFill>
                  <a:schemeClr val="tx2"/>
                </a:solidFill>
                <a:latin typeface="Times New Roman" panose="02020603050405020304" pitchFamily="18" charset="0"/>
                <a:sym typeface="Times New Roman" panose="02020603050405020304" pitchFamily="18" charset="0"/>
              </a:rPr>
              <a:t> </a:t>
            </a:r>
            <a:r>
              <a:rPr lang="zh-CN" altLang="en-US" b="1">
                <a:solidFill>
                  <a:srgbClr val="000000"/>
                </a:solidFill>
                <a:latin typeface="Times New Roman" panose="02020603050405020304" pitchFamily="18" charset="0"/>
                <a:sym typeface="Times New Roman" panose="02020603050405020304" pitchFamily="18" charset="0"/>
              </a:rPr>
              <a:t>攻击者利用与被攻击系统接近的机会，安装监视器或亲自窥探合法用户输入口令的过程，以得到口令。</a:t>
            </a:r>
          </a:p>
          <a:p>
            <a:pPr>
              <a:buFont typeface="Arial" panose="020B0604020202020204" pitchFamily="34" charset="0"/>
              <a:buAutoNum type="circleNumDbPlain" startAt="3"/>
            </a:pPr>
            <a:r>
              <a:rPr lang="zh-CN" altLang="en-US" b="1">
                <a:solidFill>
                  <a:srgbClr val="3333FF"/>
                </a:solidFill>
                <a:sym typeface="Tahoma" panose="020B0604030504040204" pitchFamily="34" charset="0"/>
              </a:rPr>
              <a:t>社交工程：</a:t>
            </a:r>
            <a:r>
              <a:rPr lang="zh-CN" altLang="en-US" b="1">
                <a:solidFill>
                  <a:schemeClr val="tx2"/>
                </a:solidFill>
                <a:sym typeface="Tahoma" panose="020B0604030504040204" pitchFamily="34" charset="0"/>
              </a:rPr>
              <a:t> </a:t>
            </a:r>
            <a:r>
              <a:rPr lang="zh-CN" altLang="en-US" b="1">
                <a:solidFill>
                  <a:srgbClr val="000000"/>
                </a:solidFill>
                <a:sym typeface="Tahoma" panose="020B0604030504040204" pitchFamily="34" charset="0"/>
              </a:rPr>
              <a:t>攻击者冒充合法用户发送邮件或打电话给管理人员，以骗取用户口令。比如，在终端上发现如下信息：</a:t>
            </a:r>
          </a:p>
          <a:p>
            <a:pPr>
              <a:buFont typeface="Arial" panose="020B0604020202020204" pitchFamily="34" charset="0"/>
              <a:buNone/>
            </a:pPr>
            <a:r>
              <a:rPr lang="en-US" altLang="zh-CN" b="1">
                <a:solidFill>
                  <a:srgbClr val="000000"/>
                </a:solidFill>
                <a:sym typeface="Tahoma" panose="020B0604030504040204" pitchFamily="34" charset="0"/>
              </a:rPr>
              <a:t>Please enter your user name to logon:</a:t>
            </a:r>
            <a:endParaRPr lang="zh-CN" altLang="en-US" b="1">
              <a:solidFill>
                <a:srgbClr val="000000"/>
              </a:solidFill>
              <a:sym typeface="Tahoma" panose="020B0604030504040204" pitchFamily="34" charset="0"/>
            </a:endParaRPr>
          </a:p>
          <a:p>
            <a:pPr>
              <a:buFont typeface="Arial" panose="020B0604020202020204" pitchFamily="34" charset="0"/>
              <a:buNone/>
            </a:pPr>
            <a:r>
              <a:rPr lang="en-US" altLang="zh-CN" b="1">
                <a:solidFill>
                  <a:srgbClr val="000000"/>
                </a:solidFill>
                <a:sym typeface="Tahoma" panose="020B0604030504040204" pitchFamily="34" charset="0"/>
              </a:rPr>
              <a:t>Your password:</a:t>
            </a:r>
            <a:endParaRPr lang="zh-CN" altLang="en-US" b="1">
              <a:solidFill>
                <a:srgbClr val="000000"/>
              </a:solidFill>
              <a:sym typeface="Tahoma" panose="020B0604030504040204" pitchFamily="34" charset="0"/>
            </a:endParaRPr>
          </a:p>
          <a:p>
            <a:pPr>
              <a:buFont typeface="Arial" panose="020B0604020202020204" pitchFamily="34" charset="0"/>
              <a:buNone/>
            </a:pPr>
            <a:r>
              <a:rPr lang="zh-CN" altLang="en-US" b="1">
                <a:solidFill>
                  <a:srgbClr val="000000"/>
                </a:solidFill>
                <a:sym typeface="Tahoma" panose="020B0604030504040204" pitchFamily="34" charset="0"/>
              </a:rPr>
              <a:t>这很可能是一个模仿登录信息的特洛伊木马程序，他会记录口令，然后传给入侵者。</a:t>
            </a:r>
          </a:p>
          <a:p>
            <a:pPr>
              <a:buFont typeface="Arial" panose="020B0604020202020204" pitchFamily="34" charset="0"/>
              <a:buAutoNum type="circleNumDbPlain" startAt="6"/>
            </a:pPr>
            <a:r>
              <a:rPr lang="zh-CN" altLang="en-US" b="1">
                <a:solidFill>
                  <a:srgbClr val="3333FF"/>
                </a:solidFill>
                <a:sym typeface="Tahoma" panose="020B0604030504040204" pitchFamily="34" charset="0"/>
              </a:rPr>
              <a:t>垃圾搜索</a:t>
            </a:r>
            <a:r>
              <a:rPr lang="zh-CN" altLang="en-US" b="1">
                <a:solidFill>
                  <a:srgbClr val="000000"/>
                </a:solidFill>
                <a:sym typeface="Tahoma" panose="020B0604030504040204" pitchFamily="34" charset="0"/>
              </a:rPr>
              <a:t>： 攻击者通过搜索被攻击者的废弃物，得到与攻击系统有关的信息，如果用户将口令写在纸上又随便丢弃，则很容易成为垃圾搜索的攻击对象。</a:t>
            </a:r>
            <a:endParaRPr lang="zh-CN" altLang="en-US"/>
          </a:p>
        </p:txBody>
      </p:sp>
      <p:sp>
        <p:nvSpPr>
          <p:cNvPr id="25603" name="Rectangle 4"/>
          <p:cNvSpPr>
            <a:spLocks noChangeArrowheads="1"/>
          </p:cNvSpPr>
          <p:nvPr/>
        </p:nvSpPr>
        <p:spPr bwMode="auto">
          <a:xfrm>
            <a:off x="322263" y="131763"/>
            <a:ext cx="5588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4000" b="1">
                <a:solidFill>
                  <a:schemeClr val="bg1"/>
                </a:solidFill>
                <a:sym typeface="Tahoma" panose="020B0604030504040204" pitchFamily="34" charset="0"/>
              </a:rPr>
              <a:t>15.2.2   </a:t>
            </a:r>
            <a:r>
              <a:rPr lang="zh-CN" altLang="en-US" sz="4000" b="1">
                <a:solidFill>
                  <a:schemeClr val="bg1"/>
                </a:solidFill>
                <a:sym typeface="Tahoma" panose="020B0604030504040204" pitchFamily="34" charset="0"/>
              </a:rPr>
              <a:t>口令攻击的种类</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4578">
                                            <p:txEl>
                                              <p:pRg st="0" end="0"/>
                                            </p:txEl>
                                          </p:spTgt>
                                        </p:tgtEl>
                                        <p:attrNameLst>
                                          <p:attrName>style.visibility</p:attrName>
                                        </p:attrNameLst>
                                      </p:cBhvr>
                                      <p:to>
                                        <p:strVal val="visible"/>
                                      </p:to>
                                    </p:set>
                                    <p:animEffect>
                                      <p:cBhvr>
                                        <p:cTn id="7" dur="500"/>
                                        <p:tgtEl>
                                          <p:spTgt spid="2457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4578">
                                            <p:txEl>
                                              <p:pRg st="1" end="1"/>
                                            </p:txEl>
                                          </p:spTgt>
                                        </p:tgtEl>
                                        <p:attrNameLst>
                                          <p:attrName>style.visibility</p:attrName>
                                        </p:attrNameLst>
                                      </p:cBhvr>
                                      <p:to>
                                        <p:strVal val="visible"/>
                                      </p:to>
                                    </p:set>
                                    <p:animEffect>
                                      <p:cBhvr>
                                        <p:cTn id="12" dur="500"/>
                                        <p:tgtEl>
                                          <p:spTgt spid="2457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4" presetClass="entr" presetSubtype="0" accel="100000" fill="hold" nodeType="clickEffect">
                                  <p:stCondLst>
                                    <p:cond delay="0"/>
                                  </p:stCondLst>
                                  <p:childTnLst>
                                    <p:set>
                                      <p:cBhvr>
                                        <p:cTn id="16" dur="1" fill="hold">
                                          <p:stCondLst>
                                            <p:cond delay="0"/>
                                          </p:stCondLst>
                                        </p:cTn>
                                        <p:tgtEl>
                                          <p:spTgt spid="24578">
                                            <p:txEl>
                                              <p:pRg st="2" end="2"/>
                                            </p:txEl>
                                          </p:spTgt>
                                        </p:tgtEl>
                                        <p:attrNameLst>
                                          <p:attrName>style.visibility</p:attrName>
                                        </p:attrNameLst>
                                      </p:cBhvr>
                                      <p:to>
                                        <p:strVal val="visible"/>
                                      </p:to>
                                    </p:set>
                                    <p:anim calcmode="lin" valueType="num">
                                      <p:cBhvr>
                                        <p:cTn id="17" dur="500" fill="hold"/>
                                        <p:tgtEl>
                                          <p:spTgt spid="24578">
                                            <p:txEl>
                                              <p:pRg st="2" end="2"/>
                                            </p:txEl>
                                          </p:spTgt>
                                        </p:tgtEl>
                                        <p:attrNameLst>
                                          <p:attrName>ppt_w</p:attrName>
                                        </p:attrNameLst>
                                      </p:cBhvr>
                                      <p:tavLst>
                                        <p:tav tm="0">
                                          <p:val>
                                            <p:strVal val="#ppt_w*0.05"/>
                                          </p:val>
                                        </p:tav>
                                        <p:tav tm="100000">
                                          <p:val>
                                            <p:strVal val="#ppt_w"/>
                                          </p:val>
                                        </p:tav>
                                      </p:tavLst>
                                    </p:anim>
                                    <p:anim calcmode="lin" valueType="num">
                                      <p:cBhvr>
                                        <p:cTn id="18" dur="500" fill="hold"/>
                                        <p:tgtEl>
                                          <p:spTgt spid="24578">
                                            <p:txEl>
                                              <p:pRg st="2" end="2"/>
                                            </p:txEl>
                                          </p:spTgt>
                                        </p:tgtEl>
                                        <p:attrNameLst>
                                          <p:attrName>ppt_h</p:attrName>
                                        </p:attrNameLst>
                                      </p:cBhvr>
                                      <p:tavLst>
                                        <p:tav tm="0">
                                          <p:val>
                                            <p:strVal val="#ppt_h"/>
                                          </p:val>
                                        </p:tav>
                                        <p:tav tm="100000">
                                          <p:val>
                                            <p:strVal val="#ppt_h"/>
                                          </p:val>
                                        </p:tav>
                                      </p:tavLst>
                                    </p:anim>
                                    <p:anim calcmode="lin" valueType="num">
                                      <p:cBhvr>
                                        <p:cTn id="19" dur="500" fill="hold"/>
                                        <p:tgtEl>
                                          <p:spTgt spid="24578">
                                            <p:txEl>
                                              <p:pRg st="2" end="2"/>
                                            </p:txEl>
                                          </p:spTgt>
                                        </p:tgtEl>
                                        <p:attrNameLst>
                                          <p:attrName>ppt_x</p:attrName>
                                        </p:attrNameLst>
                                      </p:cBhvr>
                                      <p:tavLst>
                                        <p:tav tm="0">
                                          <p:val>
                                            <p:strVal val="#ppt_x-.2"/>
                                          </p:val>
                                        </p:tav>
                                        <p:tav tm="100000">
                                          <p:val>
                                            <p:strVal val="#ppt_x"/>
                                          </p:val>
                                        </p:tav>
                                      </p:tavLst>
                                    </p:anim>
                                    <p:anim calcmode="lin" valueType="num">
                                      <p:cBhvr>
                                        <p:cTn id="20" dur="500" fill="hold"/>
                                        <p:tgtEl>
                                          <p:spTgt spid="24578">
                                            <p:txEl>
                                              <p:pRg st="2" end="2"/>
                                            </p:txEl>
                                          </p:spTgt>
                                        </p:tgtEl>
                                        <p:attrNameLst>
                                          <p:attrName>ppt_y</p:attrName>
                                        </p:attrNameLst>
                                      </p:cBhvr>
                                      <p:tavLst>
                                        <p:tav tm="0">
                                          <p:val>
                                            <p:strVal val="#ppt_y"/>
                                          </p:val>
                                        </p:tav>
                                        <p:tav tm="100000">
                                          <p:val>
                                            <p:strVal val="#ppt_y"/>
                                          </p:val>
                                        </p:tav>
                                      </p:tavLst>
                                    </p:anim>
                                    <p:animEffect>
                                      <p:cBhvr>
                                        <p:cTn id="21" dur="500"/>
                                        <p:tgtEl>
                                          <p:spTgt spid="24578">
                                            <p:txEl>
                                              <p:pRg st="2" end="2"/>
                                            </p:txEl>
                                          </p:spTgt>
                                        </p:tgtEl>
                                      </p:cBhvr>
                                    </p:animEffect>
                                  </p:childTnLst>
                                </p:cTn>
                              </p:par>
                              <p:par>
                                <p:cTn id="22" presetID="54" presetClass="entr" presetSubtype="0" accel="100000" fill="hold" nodeType="withEffect">
                                  <p:stCondLst>
                                    <p:cond delay="0"/>
                                  </p:stCondLst>
                                  <p:childTnLst>
                                    <p:set>
                                      <p:cBhvr>
                                        <p:cTn id="23" dur="1" fill="hold">
                                          <p:stCondLst>
                                            <p:cond delay="0"/>
                                          </p:stCondLst>
                                        </p:cTn>
                                        <p:tgtEl>
                                          <p:spTgt spid="24578">
                                            <p:txEl>
                                              <p:pRg st="3" end="3"/>
                                            </p:txEl>
                                          </p:spTgt>
                                        </p:tgtEl>
                                        <p:attrNameLst>
                                          <p:attrName>style.visibility</p:attrName>
                                        </p:attrNameLst>
                                      </p:cBhvr>
                                      <p:to>
                                        <p:strVal val="visible"/>
                                      </p:to>
                                    </p:set>
                                    <p:anim calcmode="lin" valueType="num">
                                      <p:cBhvr>
                                        <p:cTn id="24" dur="500" fill="hold"/>
                                        <p:tgtEl>
                                          <p:spTgt spid="24578">
                                            <p:txEl>
                                              <p:pRg st="3" end="3"/>
                                            </p:txEl>
                                          </p:spTgt>
                                        </p:tgtEl>
                                        <p:attrNameLst>
                                          <p:attrName>ppt_w</p:attrName>
                                        </p:attrNameLst>
                                      </p:cBhvr>
                                      <p:tavLst>
                                        <p:tav tm="0">
                                          <p:val>
                                            <p:strVal val="#ppt_w*0.05"/>
                                          </p:val>
                                        </p:tav>
                                        <p:tav tm="100000">
                                          <p:val>
                                            <p:strVal val="#ppt_w"/>
                                          </p:val>
                                        </p:tav>
                                      </p:tavLst>
                                    </p:anim>
                                    <p:anim calcmode="lin" valueType="num">
                                      <p:cBhvr>
                                        <p:cTn id="25" dur="500" fill="hold"/>
                                        <p:tgtEl>
                                          <p:spTgt spid="24578">
                                            <p:txEl>
                                              <p:pRg st="3" end="3"/>
                                            </p:txEl>
                                          </p:spTgt>
                                        </p:tgtEl>
                                        <p:attrNameLst>
                                          <p:attrName>ppt_h</p:attrName>
                                        </p:attrNameLst>
                                      </p:cBhvr>
                                      <p:tavLst>
                                        <p:tav tm="0">
                                          <p:val>
                                            <p:strVal val="#ppt_h"/>
                                          </p:val>
                                        </p:tav>
                                        <p:tav tm="100000">
                                          <p:val>
                                            <p:strVal val="#ppt_h"/>
                                          </p:val>
                                        </p:tav>
                                      </p:tavLst>
                                    </p:anim>
                                    <p:anim calcmode="lin" valueType="num">
                                      <p:cBhvr>
                                        <p:cTn id="26" dur="500" fill="hold"/>
                                        <p:tgtEl>
                                          <p:spTgt spid="24578">
                                            <p:txEl>
                                              <p:pRg st="3" end="3"/>
                                            </p:txEl>
                                          </p:spTgt>
                                        </p:tgtEl>
                                        <p:attrNameLst>
                                          <p:attrName>ppt_x</p:attrName>
                                        </p:attrNameLst>
                                      </p:cBhvr>
                                      <p:tavLst>
                                        <p:tav tm="0">
                                          <p:val>
                                            <p:strVal val="#ppt_x-.2"/>
                                          </p:val>
                                        </p:tav>
                                        <p:tav tm="100000">
                                          <p:val>
                                            <p:strVal val="#ppt_x"/>
                                          </p:val>
                                        </p:tav>
                                      </p:tavLst>
                                    </p:anim>
                                    <p:anim calcmode="lin" valueType="num">
                                      <p:cBhvr>
                                        <p:cTn id="27" dur="500" fill="hold"/>
                                        <p:tgtEl>
                                          <p:spTgt spid="24578">
                                            <p:txEl>
                                              <p:pRg st="3" end="3"/>
                                            </p:txEl>
                                          </p:spTgt>
                                        </p:tgtEl>
                                        <p:attrNameLst>
                                          <p:attrName>ppt_y</p:attrName>
                                        </p:attrNameLst>
                                      </p:cBhvr>
                                      <p:tavLst>
                                        <p:tav tm="0">
                                          <p:val>
                                            <p:strVal val="#ppt_y"/>
                                          </p:val>
                                        </p:tav>
                                        <p:tav tm="100000">
                                          <p:val>
                                            <p:strVal val="#ppt_y"/>
                                          </p:val>
                                        </p:tav>
                                      </p:tavLst>
                                    </p:anim>
                                    <p:animEffect>
                                      <p:cBhvr>
                                        <p:cTn id="28" dur="500"/>
                                        <p:tgtEl>
                                          <p:spTgt spid="24578">
                                            <p:txEl>
                                              <p:pRg st="3" end="3"/>
                                            </p:txEl>
                                          </p:spTgt>
                                        </p:tgtEl>
                                      </p:cBhvr>
                                    </p:animEffect>
                                  </p:childTnLst>
                                </p:cTn>
                              </p:par>
                              <p:par>
                                <p:cTn id="29" presetID="54" presetClass="entr" presetSubtype="0" accel="100000" fill="hold" nodeType="withEffect">
                                  <p:stCondLst>
                                    <p:cond delay="0"/>
                                  </p:stCondLst>
                                  <p:childTnLst>
                                    <p:set>
                                      <p:cBhvr>
                                        <p:cTn id="30" dur="1" fill="hold">
                                          <p:stCondLst>
                                            <p:cond delay="0"/>
                                          </p:stCondLst>
                                        </p:cTn>
                                        <p:tgtEl>
                                          <p:spTgt spid="24578">
                                            <p:txEl>
                                              <p:pRg st="4" end="4"/>
                                            </p:txEl>
                                          </p:spTgt>
                                        </p:tgtEl>
                                        <p:attrNameLst>
                                          <p:attrName>style.visibility</p:attrName>
                                        </p:attrNameLst>
                                      </p:cBhvr>
                                      <p:to>
                                        <p:strVal val="visible"/>
                                      </p:to>
                                    </p:set>
                                    <p:anim calcmode="lin" valueType="num">
                                      <p:cBhvr>
                                        <p:cTn id="31" dur="500" fill="hold"/>
                                        <p:tgtEl>
                                          <p:spTgt spid="24578">
                                            <p:txEl>
                                              <p:pRg st="4" end="4"/>
                                            </p:txEl>
                                          </p:spTgt>
                                        </p:tgtEl>
                                        <p:attrNameLst>
                                          <p:attrName>ppt_w</p:attrName>
                                        </p:attrNameLst>
                                      </p:cBhvr>
                                      <p:tavLst>
                                        <p:tav tm="0">
                                          <p:val>
                                            <p:strVal val="#ppt_w*0.05"/>
                                          </p:val>
                                        </p:tav>
                                        <p:tav tm="100000">
                                          <p:val>
                                            <p:strVal val="#ppt_w"/>
                                          </p:val>
                                        </p:tav>
                                      </p:tavLst>
                                    </p:anim>
                                    <p:anim calcmode="lin" valueType="num">
                                      <p:cBhvr>
                                        <p:cTn id="32" dur="500" fill="hold"/>
                                        <p:tgtEl>
                                          <p:spTgt spid="24578">
                                            <p:txEl>
                                              <p:pRg st="4" end="4"/>
                                            </p:txEl>
                                          </p:spTgt>
                                        </p:tgtEl>
                                        <p:attrNameLst>
                                          <p:attrName>ppt_h</p:attrName>
                                        </p:attrNameLst>
                                      </p:cBhvr>
                                      <p:tavLst>
                                        <p:tav tm="0">
                                          <p:val>
                                            <p:strVal val="#ppt_h"/>
                                          </p:val>
                                        </p:tav>
                                        <p:tav tm="100000">
                                          <p:val>
                                            <p:strVal val="#ppt_h"/>
                                          </p:val>
                                        </p:tav>
                                      </p:tavLst>
                                    </p:anim>
                                    <p:anim calcmode="lin" valueType="num">
                                      <p:cBhvr>
                                        <p:cTn id="33" dur="500" fill="hold"/>
                                        <p:tgtEl>
                                          <p:spTgt spid="24578">
                                            <p:txEl>
                                              <p:pRg st="4" end="4"/>
                                            </p:txEl>
                                          </p:spTgt>
                                        </p:tgtEl>
                                        <p:attrNameLst>
                                          <p:attrName>ppt_x</p:attrName>
                                        </p:attrNameLst>
                                      </p:cBhvr>
                                      <p:tavLst>
                                        <p:tav tm="0">
                                          <p:val>
                                            <p:strVal val="#ppt_x-.2"/>
                                          </p:val>
                                        </p:tav>
                                        <p:tav tm="100000">
                                          <p:val>
                                            <p:strVal val="#ppt_x"/>
                                          </p:val>
                                        </p:tav>
                                      </p:tavLst>
                                    </p:anim>
                                    <p:anim calcmode="lin" valueType="num">
                                      <p:cBhvr>
                                        <p:cTn id="34" dur="500" fill="hold"/>
                                        <p:tgtEl>
                                          <p:spTgt spid="24578">
                                            <p:txEl>
                                              <p:pRg st="4" end="4"/>
                                            </p:txEl>
                                          </p:spTgt>
                                        </p:tgtEl>
                                        <p:attrNameLst>
                                          <p:attrName>ppt_y</p:attrName>
                                        </p:attrNameLst>
                                      </p:cBhvr>
                                      <p:tavLst>
                                        <p:tav tm="0">
                                          <p:val>
                                            <p:strVal val="#ppt_y"/>
                                          </p:val>
                                        </p:tav>
                                        <p:tav tm="100000">
                                          <p:val>
                                            <p:strVal val="#ppt_y"/>
                                          </p:val>
                                        </p:tav>
                                      </p:tavLst>
                                    </p:anim>
                                    <p:animEffect>
                                      <p:cBhvr>
                                        <p:cTn id="35" dur="500"/>
                                        <p:tgtEl>
                                          <p:spTgt spid="24578">
                                            <p:txEl>
                                              <p:pRg st="4" end="4"/>
                                            </p:txEl>
                                          </p:spTgt>
                                        </p:tgtEl>
                                      </p:cBhvr>
                                    </p:animEffect>
                                  </p:childTnLst>
                                </p:cTn>
                              </p:par>
                              <p:par>
                                <p:cTn id="36" presetID="54" presetClass="entr" presetSubtype="0" accel="100000" fill="hold" nodeType="withEffect">
                                  <p:stCondLst>
                                    <p:cond delay="0"/>
                                  </p:stCondLst>
                                  <p:childTnLst>
                                    <p:set>
                                      <p:cBhvr>
                                        <p:cTn id="37" dur="1" fill="hold">
                                          <p:stCondLst>
                                            <p:cond delay="0"/>
                                          </p:stCondLst>
                                        </p:cTn>
                                        <p:tgtEl>
                                          <p:spTgt spid="24578">
                                            <p:txEl>
                                              <p:pRg st="5" end="5"/>
                                            </p:txEl>
                                          </p:spTgt>
                                        </p:tgtEl>
                                        <p:attrNameLst>
                                          <p:attrName>style.visibility</p:attrName>
                                        </p:attrNameLst>
                                      </p:cBhvr>
                                      <p:to>
                                        <p:strVal val="visible"/>
                                      </p:to>
                                    </p:set>
                                    <p:anim calcmode="lin" valueType="num">
                                      <p:cBhvr>
                                        <p:cTn id="38" dur="500" fill="hold"/>
                                        <p:tgtEl>
                                          <p:spTgt spid="24578">
                                            <p:txEl>
                                              <p:pRg st="5" end="5"/>
                                            </p:txEl>
                                          </p:spTgt>
                                        </p:tgtEl>
                                        <p:attrNameLst>
                                          <p:attrName>ppt_w</p:attrName>
                                        </p:attrNameLst>
                                      </p:cBhvr>
                                      <p:tavLst>
                                        <p:tav tm="0">
                                          <p:val>
                                            <p:strVal val="#ppt_w*0.05"/>
                                          </p:val>
                                        </p:tav>
                                        <p:tav tm="100000">
                                          <p:val>
                                            <p:strVal val="#ppt_w"/>
                                          </p:val>
                                        </p:tav>
                                      </p:tavLst>
                                    </p:anim>
                                    <p:anim calcmode="lin" valueType="num">
                                      <p:cBhvr>
                                        <p:cTn id="39" dur="500" fill="hold"/>
                                        <p:tgtEl>
                                          <p:spTgt spid="24578">
                                            <p:txEl>
                                              <p:pRg st="5" end="5"/>
                                            </p:txEl>
                                          </p:spTgt>
                                        </p:tgtEl>
                                        <p:attrNameLst>
                                          <p:attrName>ppt_h</p:attrName>
                                        </p:attrNameLst>
                                      </p:cBhvr>
                                      <p:tavLst>
                                        <p:tav tm="0">
                                          <p:val>
                                            <p:strVal val="#ppt_h"/>
                                          </p:val>
                                        </p:tav>
                                        <p:tav tm="100000">
                                          <p:val>
                                            <p:strVal val="#ppt_h"/>
                                          </p:val>
                                        </p:tav>
                                      </p:tavLst>
                                    </p:anim>
                                    <p:anim calcmode="lin" valueType="num">
                                      <p:cBhvr>
                                        <p:cTn id="40" dur="500" fill="hold"/>
                                        <p:tgtEl>
                                          <p:spTgt spid="24578">
                                            <p:txEl>
                                              <p:pRg st="5" end="5"/>
                                            </p:txEl>
                                          </p:spTgt>
                                        </p:tgtEl>
                                        <p:attrNameLst>
                                          <p:attrName>ppt_x</p:attrName>
                                        </p:attrNameLst>
                                      </p:cBhvr>
                                      <p:tavLst>
                                        <p:tav tm="0">
                                          <p:val>
                                            <p:strVal val="#ppt_x-.2"/>
                                          </p:val>
                                        </p:tav>
                                        <p:tav tm="100000">
                                          <p:val>
                                            <p:strVal val="#ppt_x"/>
                                          </p:val>
                                        </p:tav>
                                      </p:tavLst>
                                    </p:anim>
                                    <p:anim calcmode="lin" valueType="num">
                                      <p:cBhvr>
                                        <p:cTn id="41" dur="500" fill="hold"/>
                                        <p:tgtEl>
                                          <p:spTgt spid="24578">
                                            <p:txEl>
                                              <p:pRg st="5" end="5"/>
                                            </p:txEl>
                                          </p:spTgt>
                                        </p:tgtEl>
                                        <p:attrNameLst>
                                          <p:attrName>ppt_y</p:attrName>
                                        </p:attrNameLst>
                                      </p:cBhvr>
                                      <p:tavLst>
                                        <p:tav tm="0">
                                          <p:val>
                                            <p:strVal val="#ppt_y"/>
                                          </p:val>
                                        </p:tav>
                                        <p:tav tm="100000">
                                          <p:val>
                                            <p:strVal val="#ppt_y"/>
                                          </p:val>
                                        </p:tav>
                                      </p:tavLst>
                                    </p:anim>
                                    <p:animEffect>
                                      <p:cBhvr>
                                        <p:cTn id="42" dur="500"/>
                                        <p:tgtEl>
                                          <p:spTgt spid="24578">
                                            <p:txEl>
                                              <p:pRg st="5" end="5"/>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24578">
                                            <p:txEl>
                                              <p:pRg st="6" end="6"/>
                                            </p:txEl>
                                          </p:spTgt>
                                        </p:tgtEl>
                                        <p:attrNameLst>
                                          <p:attrName>style.visibility</p:attrName>
                                        </p:attrNameLst>
                                      </p:cBhvr>
                                      <p:to>
                                        <p:strVal val="visible"/>
                                      </p:to>
                                    </p:set>
                                    <p:anim calcmode="lin" valueType="num">
                                      <p:cBhvr>
                                        <p:cTn id="47" dur="500" fill="hold"/>
                                        <p:tgtEl>
                                          <p:spTgt spid="24578">
                                            <p:txEl>
                                              <p:pRg st="6" end="6"/>
                                            </p:txEl>
                                          </p:spTgt>
                                        </p:tgtEl>
                                        <p:attrNameLst>
                                          <p:attrName>ppt_x</p:attrName>
                                        </p:attrNameLst>
                                      </p:cBhvr>
                                      <p:tavLst>
                                        <p:tav tm="0">
                                          <p:val>
                                            <p:strVal val="#ppt_x"/>
                                          </p:val>
                                        </p:tav>
                                        <p:tav tm="100000">
                                          <p:val>
                                            <p:strVal val="#ppt_x"/>
                                          </p:val>
                                        </p:tav>
                                      </p:tavLst>
                                    </p:anim>
                                    <p:anim calcmode="lin" valueType="num">
                                      <p:cBhvr>
                                        <p:cTn id="48" dur="500" fill="hold"/>
                                        <p:tgtEl>
                                          <p:spTgt spid="2457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buFont typeface="Arial" panose="020B0604020202020204" pitchFamily="34" charset="0"/>
              <a:buNone/>
            </a:pPr>
            <a:r>
              <a:rPr lang="zh-CN" altLang="en-US" sz="4000" b="1">
                <a:solidFill>
                  <a:schemeClr val="bg1"/>
                </a:solidFill>
                <a:latin typeface="Times New Roman" panose="02020603050405020304" pitchFamily="18" charset="0"/>
                <a:ea typeface="微软雅黑" panose="020B0503020204020204" pitchFamily="34" charset="-122"/>
                <a:sym typeface="Tahoma" panose="020B0604030504040204" pitchFamily="34" charset="0"/>
              </a:rPr>
              <a:t>第</a:t>
            </a:r>
            <a:r>
              <a:rPr lang="en-US" altLang="zh-CN" sz="4000" b="1">
                <a:solidFill>
                  <a:schemeClr val="bg1"/>
                </a:solidFill>
                <a:latin typeface="Times New Roman" panose="02020603050405020304" pitchFamily="18" charset="0"/>
                <a:ea typeface="微软雅黑" panose="020B0503020204020204" pitchFamily="34" charset="-122"/>
                <a:sym typeface="Tahoma" panose="020B0604030504040204" pitchFamily="34" charset="0"/>
              </a:rPr>
              <a:t>15</a:t>
            </a:r>
            <a:r>
              <a:rPr lang="zh-CN" altLang="en-US" sz="4000" b="1">
                <a:solidFill>
                  <a:schemeClr val="bg1"/>
                </a:solidFill>
                <a:latin typeface="Times New Roman" panose="02020603050405020304" pitchFamily="18" charset="0"/>
                <a:ea typeface="微软雅黑" panose="020B0503020204020204" pitchFamily="34" charset="-122"/>
                <a:sym typeface="Tahoma" panose="020B0604030504040204" pitchFamily="34" charset="0"/>
              </a:rPr>
              <a:t>章  身份认证</a:t>
            </a:r>
            <a:endParaRPr lang="zh-CN" altLang="en-US"/>
          </a:p>
        </p:txBody>
      </p:sp>
      <p:grpSp>
        <p:nvGrpSpPr>
          <p:cNvPr id="7171" name="Group 11"/>
          <p:cNvGrpSpPr>
            <a:grpSpLocks/>
          </p:cNvGrpSpPr>
          <p:nvPr/>
        </p:nvGrpSpPr>
        <p:grpSpPr bwMode="auto">
          <a:xfrm>
            <a:off x="915988" y="2286000"/>
            <a:ext cx="7227887" cy="647700"/>
            <a:chOff x="0" y="0"/>
            <a:chExt cx="4309" cy="399"/>
          </a:xfrm>
        </p:grpSpPr>
        <p:sp>
          <p:nvSpPr>
            <p:cNvPr id="7215" name="AutoShape 12"/>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7216" name="Group 13"/>
            <p:cNvGrpSpPr>
              <a:grpSpLocks/>
            </p:cNvGrpSpPr>
            <p:nvPr/>
          </p:nvGrpSpPr>
          <p:grpSpPr bwMode="auto">
            <a:xfrm>
              <a:off x="0" y="0"/>
              <a:ext cx="614" cy="389"/>
              <a:chOff x="0" y="0"/>
              <a:chExt cx="987" cy="795"/>
            </a:xfrm>
          </p:grpSpPr>
          <p:sp>
            <p:nvSpPr>
              <p:cNvPr id="7219" name="Oval 14"/>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220" name="Oval 15"/>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221" name="Oval 16"/>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7217" name="Text Box 17"/>
            <p:cNvSpPr>
              <a:spLocks noChangeArrowheads="1"/>
            </p:cNvSpPr>
            <p:nvPr/>
          </p:nvSpPr>
          <p:spPr bwMode="auto">
            <a:xfrm>
              <a:off x="615" y="39"/>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rPr>
                <a:t>口令认证系统</a:t>
              </a:r>
              <a:endParaRPr lang="zh-CN" altLang="en-US"/>
            </a:p>
          </p:txBody>
        </p:sp>
        <p:sp>
          <p:nvSpPr>
            <p:cNvPr id="7218" name="Text Box 18"/>
            <p:cNvSpPr>
              <a:spLocks noChangeArrowheads="1"/>
            </p:cNvSpPr>
            <p:nvPr/>
          </p:nvSpPr>
          <p:spPr bwMode="auto">
            <a:xfrm>
              <a:off x="176" y="13"/>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二</a:t>
              </a:r>
              <a:endParaRPr lang="zh-CN" altLang="en-US"/>
            </a:p>
          </p:txBody>
        </p:sp>
      </p:grpSp>
      <p:grpSp>
        <p:nvGrpSpPr>
          <p:cNvPr id="7172" name="Group 19"/>
          <p:cNvGrpSpPr>
            <a:grpSpLocks/>
          </p:cNvGrpSpPr>
          <p:nvPr/>
        </p:nvGrpSpPr>
        <p:grpSpPr bwMode="auto">
          <a:xfrm>
            <a:off x="900113" y="3071813"/>
            <a:ext cx="7227887" cy="631825"/>
            <a:chOff x="0" y="0"/>
            <a:chExt cx="4309" cy="389"/>
          </a:xfrm>
        </p:grpSpPr>
        <p:sp>
          <p:nvSpPr>
            <p:cNvPr id="7209" name="AutoShape 20"/>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7210" name="Group 21"/>
            <p:cNvGrpSpPr>
              <a:grpSpLocks/>
            </p:cNvGrpSpPr>
            <p:nvPr/>
          </p:nvGrpSpPr>
          <p:grpSpPr bwMode="auto">
            <a:xfrm>
              <a:off x="0" y="0"/>
              <a:ext cx="614" cy="389"/>
              <a:chOff x="0" y="0"/>
              <a:chExt cx="987" cy="795"/>
            </a:xfrm>
          </p:grpSpPr>
          <p:sp>
            <p:nvSpPr>
              <p:cNvPr id="7212" name="Oval 22"/>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213" name="Oval 23"/>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214" name="Oval 24"/>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7211" name="Text Box 26"/>
            <p:cNvSpPr>
              <a:spLocks noChangeArrowheads="1"/>
            </p:cNvSpPr>
            <p:nvPr/>
          </p:nvSpPr>
          <p:spPr bwMode="auto">
            <a:xfrm>
              <a:off x="176" y="13"/>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三</a:t>
              </a:r>
              <a:endParaRPr lang="zh-CN" altLang="en-US"/>
            </a:p>
          </p:txBody>
        </p:sp>
      </p:grpSp>
      <p:grpSp>
        <p:nvGrpSpPr>
          <p:cNvPr id="7173" name="Group 27"/>
          <p:cNvGrpSpPr>
            <a:grpSpLocks/>
          </p:cNvGrpSpPr>
          <p:nvPr/>
        </p:nvGrpSpPr>
        <p:grpSpPr bwMode="auto">
          <a:xfrm>
            <a:off x="900113" y="3929063"/>
            <a:ext cx="7227887" cy="647700"/>
            <a:chOff x="0" y="0"/>
            <a:chExt cx="4309" cy="399"/>
          </a:xfrm>
        </p:grpSpPr>
        <p:sp>
          <p:nvSpPr>
            <p:cNvPr id="7202" name="AutoShape 28"/>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7203" name="Group 29"/>
            <p:cNvGrpSpPr>
              <a:grpSpLocks/>
            </p:cNvGrpSpPr>
            <p:nvPr/>
          </p:nvGrpSpPr>
          <p:grpSpPr bwMode="auto">
            <a:xfrm>
              <a:off x="0" y="0"/>
              <a:ext cx="614" cy="389"/>
              <a:chOff x="0" y="0"/>
              <a:chExt cx="987" cy="795"/>
            </a:xfrm>
          </p:grpSpPr>
          <p:sp>
            <p:nvSpPr>
              <p:cNvPr id="7206" name="Oval 30"/>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207" name="Oval 31"/>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208" name="Oval 32"/>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7204" name="Text Box 33"/>
            <p:cNvSpPr>
              <a:spLocks noChangeArrowheads="1"/>
            </p:cNvSpPr>
            <p:nvPr/>
          </p:nvSpPr>
          <p:spPr bwMode="auto">
            <a:xfrm>
              <a:off x="615" y="39"/>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200">
                  <a:solidFill>
                    <a:srgbClr val="000099"/>
                  </a:solidFill>
                  <a:latin typeface="Times New Roman" panose="02020603050405020304" pitchFamily="18" charset="0"/>
                  <a:ea typeface="微软雅黑" panose="020B0503020204020204" pitchFamily="34" charset="-122"/>
                  <a:sym typeface="Times New Roman" panose="02020603050405020304" pitchFamily="18" charset="0"/>
                </a:rPr>
                <a:t> </a:t>
              </a:r>
              <a:endParaRPr lang="zh-CN" altLang="en-US" sz="3200">
                <a:solidFill>
                  <a:srgbClr val="000099"/>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205" name="Text Box 34"/>
            <p:cNvSpPr>
              <a:spLocks noChangeArrowheads="1"/>
            </p:cNvSpPr>
            <p:nvPr/>
          </p:nvSpPr>
          <p:spPr bwMode="auto">
            <a:xfrm>
              <a:off x="176" y="13"/>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四</a:t>
              </a:r>
              <a:endParaRPr lang="zh-CN" altLang="en-US"/>
            </a:p>
          </p:txBody>
        </p:sp>
      </p:grpSp>
      <p:grpSp>
        <p:nvGrpSpPr>
          <p:cNvPr id="7174" name="Group 19"/>
          <p:cNvGrpSpPr>
            <a:grpSpLocks/>
          </p:cNvGrpSpPr>
          <p:nvPr/>
        </p:nvGrpSpPr>
        <p:grpSpPr bwMode="auto">
          <a:xfrm>
            <a:off x="928688" y="1571625"/>
            <a:ext cx="7162800" cy="604838"/>
            <a:chOff x="0" y="0"/>
            <a:chExt cx="4309" cy="410"/>
          </a:xfrm>
        </p:grpSpPr>
        <p:sp>
          <p:nvSpPr>
            <p:cNvPr id="7195" name="AutoShape 20"/>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7196" name="Group 21"/>
            <p:cNvGrpSpPr>
              <a:grpSpLocks/>
            </p:cNvGrpSpPr>
            <p:nvPr/>
          </p:nvGrpSpPr>
          <p:grpSpPr bwMode="auto">
            <a:xfrm>
              <a:off x="0" y="0"/>
              <a:ext cx="614" cy="389"/>
              <a:chOff x="0" y="0"/>
              <a:chExt cx="987" cy="795"/>
            </a:xfrm>
          </p:grpSpPr>
          <p:sp>
            <p:nvSpPr>
              <p:cNvPr id="7199" name="Oval 22"/>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200" name="Oval 23"/>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201" name="Oval 24"/>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7197" name="Text Box 25"/>
            <p:cNvSpPr>
              <a:spLocks noChangeArrowheads="1"/>
            </p:cNvSpPr>
            <p:nvPr/>
          </p:nvSpPr>
          <p:spPr bwMode="auto">
            <a:xfrm>
              <a:off x="602" y="0"/>
              <a:ext cx="3694"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rPr>
                <a:t>身份认证概述</a:t>
              </a:r>
              <a:endParaRPr lang="zh-CN" altLang="en-US"/>
            </a:p>
          </p:txBody>
        </p:sp>
        <p:sp>
          <p:nvSpPr>
            <p:cNvPr id="7198" name="Text Box 26"/>
            <p:cNvSpPr>
              <a:spLocks noChangeArrowheads="1"/>
            </p:cNvSpPr>
            <p:nvPr/>
          </p:nvSpPr>
          <p:spPr bwMode="auto">
            <a:xfrm>
              <a:off x="176" y="13"/>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一</a:t>
              </a:r>
              <a:endParaRPr lang="zh-CN" altLang="en-US"/>
            </a:p>
          </p:txBody>
        </p:sp>
      </p:grpSp>
      <p:grpSp>
        <p:nvGrpSpPr>
          <p:cNvPr id="7175" name="Group 27"/>
          <p:cNvGrpSpPr>
            <a:grpSpLocks/>
          </p:cNvGrpSpPr>
          <p:nvPr/>
        </p:nvGrpSpPr>
        <p:grpSpPr bwMode="auto">
          <a:xfrm>
            <a:off x="857250" y="4786313"/>
            <a:ext cx="7227888" cy="647700"/>
            <a:chOff x="0" y="0"/>
            <a:chExt cx="4309" cy="399"/>
          </a:xfrm>
        </p:grpSpPr>
        <p:sp>
          <p:nvSpPr>
            <p:cNvPr id="7188" name="AutoShape 28"/>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7189" name="Group 29"/>
            <p:cNvGrpSpPr>
              <a:grpSpLocks/>
            </p:cNvGrpSpPr>
            <p:nvPr/>
          </p:nvGrpSpPr>
          <p:grpSpPr bwMode="auto">
            <a:xfrm>
              <a:off x="0" y="0"/>
              <a:ext cx="614" cy="389"/>
              <a:chOff x="0" y="0"/>
              <a:chExt cx="987" cy="795"/>
            </a:xfrm>
          </p:grpSpPr>
          <p:sp>
            <p:nvSpPr>
              <p:cNvPr id="7192" name="Oval 30"/>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193" name="Oval 31"/>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194" name="Oval 32"/>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7190" name="Text Box 33"/>
            <p:cNvSpPr>
              <a:spLocks noChangeArrowheads="1"/>
            </p:cNvSpPr>
            <p:nvPr/>
          </p:nvSpPr>
          <p:spPr bwMode="auto">
            <a:xfrm>
              <a:off x="615" y="39"/>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32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191" name="Text Box 34"/>
            <p:cNvSpPr>
              <a:spLocks noChangeArrowheads="1"/>
            </p:cNvSpPr>
            <p:nvPr/>
          </p:nvSpPr>
          <p:spPr bwMode="auto">
            <a:xfrm>
              <a:off x="176" y="13"/>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五</a:t>
              </a:r>
              <a:endParaRPr lang="zh-CN" altLang="en-US"/>
            </a:p>
          </p:txBody>
        </p:sp>
      </p:grpSp>
      <p:sp>
        <p:nvSpPr>
          <p:cNvPr id="7176" name="Text Box 25"/>
          <p:cNvSpPr>
            <a:spLocks noChangeArrowheads="1"/>
          </p:cNvSpPr>
          <p:nvPr/>
        </p:nvSpPr>
        <p:spPr bwMode="auto">
          <a:xfrm>
            <a:off x="1857375" y="4857750"/>
            <a:ext cx="61960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sym typeface="Tahoma" panose="020B0604030504040204" pitchFamily="34" charset="0"/>
              </a:rPr>
              <a:t>智能卡技术及应用</a:t>
            </a:r>
            <a:endParaRPr lang="zh-CN" altLang="en-US"/>
          </a:p>
        </p:txBody>
      </p:sp>
      <p:sp>
        <p:nvSpPr>
          <p:cNvPr id="7177" name="Text Box 17"/>
          <p:cNvSpPr>
            <a:spLocks noChangeArrowheads="1"/>
          </p:cNvSpPr>
          <p:nvPr/>
        </p:nvSpPr>
        <p:spPr bwMode="auto">
          <a:xfrm>
            <a:off x="2000250" y="3143250"/>
            <a:ext cx="619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rPr>
              <a:t>个人生物特征的身份认证技术</a:t>
            </a:r>
            <a:endParaRPr lang="zh-CN" altLang="en-US"/>
          </a:p>
        </p:txBody>
      </p:sp>
      <p:sp>
        <p:nvSpPr>
          <p:cNvPr id="7178" name="Text Box 17"/>
          <p:cNvSpPr>
            <a:spLocks noChangeArrowheads="1"/>
          </p:cNvSpPr>
          <p:nvPr/>
        </p:nvSpPr>
        <p:spPr bwMode="auto">
          <a:xfrm>
            <a:off x="2000250" y="4000500"/>
            <a:ext cx="61960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sym typeface="Tahoma" panose="020B0604030504040204" pitchFamily="34" charset="0"/>
              </a:rPr>
              <a:t>基于证书的认证</a:t>
            </a:r>
            <a:endParaRPr lang="zh-CN" altLang="en-US"/>
          </a:p>
        </p:txBody>
      </p:sp>
      <p:grpSp>
        <p:nvGrpSpPr>
          <p:cNvPr id="7179" name="Group 19"/>
          <p:cNvGrpSpPr>
            <a:grpSpLocks/>
          </p:cNvGrpSpPr>
          <p:nvPr/>
        </p:nvGrpSpPr>
        <p:grpSpPr bwMode="auto">
          <a:xfrm>
            <a:off x="928688" y="1571625"/>
            <a:ext cx="7162800" cy="646113"/>
            <a:chOff x="0" y="0"/>
            <a:chExt cx="4309" cy="438"/>
          </a:xfrm>
        </p:grpSpPr>
        <p:sp>
          <p:nvSpPr>
            <p:cNvPr id="7181" name="AutoShape 20"/>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7182" name="Group 21"/>
            <p:cNvGrpSpPr>
              <a:grpSpLocks/>
            </p:cNvGrpSpPr>
            <p:nvPr/>
          </p:nvGrpSpPr>
          <p:grpSpPr bwMode="auto">
            <a:xfrm>
              <a:off x="0" y="0"/>
              <a:ext cx="614" cy="389"/>
              <a:chOff x="0" y="0"/>
              <a:chExt cx="987" cy="795"/>
            </a:xfrm>
          </p:grpSpPr>
          <p:sp>
            <p:nvSpPr>
              <p:cNvPr id="7185" name="Oval 22"/>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186" name="Oval 23"/>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187" name="Oval 24"/>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7183" name="Text Box 25"/>
            <p:cNvSpPr>
              <a:spLocks noChangeArrowheads="1"/>
            </p:cNvSpPr>
            <p:nvPr/>
          </p:nvSpPr>
          <p:spPr bwMode="auto">
            <a:xfrm>
              <a:off x="602" y="0"/>
              <a:ext cx="369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36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184" name="Text Box 26"/>
            <p:cNvSpPr>
              <a:spLocks noChangeArrowheads="1"/>
            </p:cNvSpPr>
            <p:nvPr/>
          </p:nvSpPr>
          <p:spPr bwMode="auto">
            <a:xfrm>
              <a:off x="176" y="13"/>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一</a:t>
              </a:r>
              <a:endParaRPr lang="zh-CN" altLang="en-US"/>
            </a:p>
          </p:txBody>
        </p:sp>
      </p:grpSp>
      <p:sp>
        <p:nvSpPr>
          <p:cNvPr id="7180" name="Rectangle 43"/>
          <p:cNvSpPr>
            <a:spLocks noChangeArrowheads="1"/>
          </p:cNvSpPr>
          <p:nvPr/>
        </p:nvSpPr>
        <p:spPr bwMode="auto">
          <a:xfrm>
            <a:off x="322263" y="2205038"/>
            <a:ext cx="8435975" cy="3251200"/>
          </a:xfrm>
          <a:prstGeom prst="rect">
            <a:avLst/>
          </a:prstGeom>
          <a:solidFill>
            <a:srgbClr val="FFFFF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b="1">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Tree>
  </p:cSld>
  <p:clrMapOvr>
    <a:masterClrMapping/>
  </p:clrMapOvr>
  <p:transition>
    <p:pull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177800" y="919163"/>
            <a:ext cx="8713788" cy="575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b="1" dirty="0">
                <a:solidFill>
                  <a:srgbClr val="990000"/>
                </a:solidFill>
                <a:latin typeface="Times New Roman" panose="02020603050405020304" pitchFamily="18" charset="0"/>
                <a:sym typeface="Times New Roman" panose="02020603050405020304" pitchFamily="18" charset="0"/>
              </a:rPr>
              <a:t>安全口令的选择：</a:t>
            </a:r>
          </a:p>
          <a:p>
            <a:pPr>
              <a:spcBef>
                <a:spcPct val="50000"/>
              </a:spcBef>
              <a:buFont typeface="Arial" panose="020B0604020202020204" pitchFamily="34" charset="0"/>
              <a:buNone/>
            </a:pPr>
            <a:r>
              <a:rPr lang="en-US" altLang="zh-CN" b="1" dirty="0">
                <a:solidFill>
                  <a:srgbClr val="3333FF"/>
                </a:solidFill>
                <a:latin typeface="Times New Roman" panose="02020603050405020304" pitchFamily="18" charset="0"/>
                <a:sym typeface="Times New Roman" panose="02020603050405020304" pitchFamily="18" charset="0"/>
              </a:rPr>
              <a:t>1</a:t>
            </a:r>
            <a:r>
              <a:rPr lang="zh-CN" altLang="en-US" b="1" dirty="0">
                <a:solidFill>
                  <a:srgbClr val="3333FF"/>
                </a:solidFill>
                <a:latin typeface="Times New Roman" panose="02020603050405020304" pitchFamily="18" charset="0"/>
                <a:sym typeface="Times New Roman" panose="02020603050405020304" pitchFamily="18" charset="0"/>
              </a:rPr>
              <a:t>）选择很难破译的加密算法</a:t>
            </a:r>
            <a:endParaRPr lang="zh-CN" altLang="en-US" b="1" dirty="0">
              <a:solidFill>
                <a:srgbClr val="000000"/>
              </a:solidFill>
              <a:latin typeface="Times New Roman" panose="02020603050405020304" pitchFamily="18" charset="0"/>
              <a:sym typeface="Times New Roman" panose="02020603050405020304" pitchFamily="18" charset="0"/>
            </a:endParaRPr>
          </a:p>
          <a:p>
            <a:pPr>
              <a:spcBef>
                <a:spcPct val="50000"/>
              </a:spcBef>
              <a:buFont typeface="Arial" panose="020B0604020202020204" pitchFamily="34" charset="0"/>
              <a:buNone/>
            </a:pPr>
            <a:r>
              <a:rPr lang="en-US" altLang="zh-CN" b="1" dirty="0">
                <a:solidFill>
                  <a:srgbClr val="3333FF"/>
                </a:solidFill>
                <a:latin typeface="Times New Roman" panose="02020603050405020304" pitchFamily="18" charset="0"/>
                <a:sym typeface="Times New Roman" panose="02020603050405020304" pitchFamily="18" charset="0"/>
              </a:rPr>
              <a:t>2</a:t>
            </a:r>
            <a:r>
              <a:rPr lang="zh-CN" altLang="en-US" b="1" dirty="0">
                <a:solidFill>
                  <a:srgbClr val="3333FF"/>
                </a:solidFill>
                <a:latin typeface="Times New Roman" panose="02020603050405020304" pitchFamily="18" charset="0"/>
                <a:sym typeface="Times New Roman" panose="02020603050405020304" pitchFamily="18" charset="0"/>
              </a:rPr>
              <a:t>）控制用户口令的强度</a:t>
            </a:r>
            <a:r>
              <a:rPr lang="en-US" altLang="zh-CN" b="1" dirty="0">
                <a:solidFill>
                  <a:srgbClr val="3333FF"/>
                </a:solidFill>
                <a:latin typeface="Times New Roman" panose="02020603050405020304" pitchFamily="18" charset="0"/>
                <a:sym typeface="Times New Roman" panose="02020603050405020304" pitchFamily="18" charset="0"/>
              </a:rPr>
              <a:t>(</a:t>
            </a:r>
            <a:r>
              <a:rPr lang="zh-CN" altLang="en-US" b="1" dirty="0">
                <a:solidFill>
                  <a:srgbClr val="3333FF"/>
                </a:solidFill>
                <a:latin typeface="Times New Roman" panose="02020603050405020304" pitchFamily="18" charset="0"/>
                <a:sym typeface="Times New Roman" panose="02020603050405020304" pitchFamily="18" charset="0"/>
              </a:rPr>
              <a:t>长度、混合、大小写</a:t>
            </a:r>
            <a:r>
              <a:rPr lang="en-US" altLang="zh-CN" b="1" dirty="0">
                <a:solidFill>
                  <a:srgbClr val="3333FF"/>
                </a:solidFill>
                <a:latin typeface="Times New Roman" panose="02020603050405020304" pitchFamily="18" charset="0"/>
                <a:sym typeface="Times New Roman" panose="02020603050405020304" pitchFamily="18" charset="0"/>
              </a:rPr>
              <a:t>) </a:t>
            </a:r>
            <a:endParaRPr lang="zh-CN" altLang="en-US" b="1" dirty="0">
              <a:solidFill>
                <a:srgbClr val="3333FF"/>
              </a:solidFill>
              <a:latin typeface="Times New Roman" panose="02020603050405020304" pitchFamily="18" charset="0"/>
              <a:sym typeface="Times New Roman" panose="02020603050405020304" pitchFamily="18" charset="0"/>
            </a:endParaRPr>
          </a:p>
          <a:p>
            <a:pPr>
              <a:spcBef>
                <a:spcPct val="50000"/>
              </a:spcBef>
              <a:buFont typeface="Arial" panose="020B0604020202020204" pitchFamily="34" charset="0"/>
              <a:buNone/>
            </a:pPr>
            <a:r>
              <a:rPr lang="en-US" altLang="zh-CN" b="1" dirty="0">
                <a:solidFill>
                  <a:srgbClr val="3333FF"/>
                </a:solidFill>
                <a:latin typeface="Times New Roman" panose="02020603050405020304" pitchFamily="18" charset="0"/>
                <a:sym typeface="Times New Roman" panose="02020603050405020304" pitchFamily="18" charset="0"/>
              </a:rPr>
              <a:t>3</a:t>
            </a:r>
            <a:r>
              <a:rPr lang="zh-CN" altLang="en-US" b="1" dirty="0">
                <a:solidFill>
                  <a:srgbClr val="3333FF"/>
                </a:solidFill>
                <a:latin typeface="Times New Roman" panose="02020603050405020304" pitchFamily="18" charset="0"/>
                <a:sym typeface="Times New Roman" panose="02020603050405020304" pitchFamily="18" charset="0"/>
              </a:rPr>
              <a:t>）掺杂口令</a:t>
            </a:r>
            <a:r>
              <a:rPr lang="zh-CN" altLang="en-US" b="1" dirty="0">
                <a:solidFill>
                  <a:schemeClr val="tx2"/>
                </a:solidFill>
                <a:latin typeface="Times New Roman" panose="02020603050405020304" pitchFamily="18" charset="0"/>
                <a:sym typeface="Times New Roman" panose="02020603050405020304" pitchFamily="18" charset="0"/>
              </a:rPr>
              <a:t> </a:t>
            </a:r>
          </a:p>
          <a:p>
            <a:pPr>
              <a:buFont typeface="Arial" panose="020B0604020202020204" pitchFamily="34" charset="0"/>
              <a:buNone/>
            </a:pPr>
            <a:r>
              <a:rPr lang="zh-CN" altLang="en-US" b="1" dirty="0">
                <a:solidFill>
                  <a:srgbClr val="000000"/>
                </a:solidFill>
                <a:latin typeface="Times New Roman" panose="02020603050405020304" pitchFamily="18" charset="0"/>
                <a:sym typeface="Times New Roman" panose="02020603050405020304" pitchFamily="18" charset="0"/>
              </a:rPr>
              <a:t>先输入口令，然后口令程序取一个 </a:t>
            </a:r>
            <a:r>
              <a:rPr lang="en-US" altLang="zh-CN" b="1" dirty="0">
                <a:solidFill>
                  <a:srgbClr val="000000"/>
                </a:solidFill>
                <a:latin typeface="Times New Roman" panose="02020603050405020304" pitchFamily="18" charset="0"/>
                <a:sym typeface="Times New Roman" panose="02020603050405020304" pitchFamily="18" charset="0"/>
              </a:rPr>
              <a:t>12 </a:t>
            </a:r>
            <a:r>
              <a:rPr lang="zh-CN" altLang="en-US" b="1" dirty="0">
                <a:solidFill>
                  <a:srgbClr val="000000"/>
                </a:solidFill>
                <a:latin typeface="Times New Roman" panose="02020603050405020304" pitchFamily="18" charset="0"/>
                <a:sym typeface="Times New Roman" panose="02020603050405020304" pitchFamily="18" charset="0"/>
              </a:rPr>
              <a:t>位的随机数</a:t>
            </a:r>
            <a:r>
              <a:rPr lang="en-US" altLang="zh-CN" b="1" dirty="0">
                <a:solidFill>
                  <a:srgbClr val="000000"/>
                </a:solidFill>
                <a:latin typeface="Times New Roman" panose="02020603050405020304" pitchFamily="18" charset="0"/>
                <a:sym typeface="Times New Roman" panose="02020603050405020304" pitchFamily="18" charset="0"/>
              </a:rPr>
              <a:t>(</a:t>
            </a:r>
            <a:r>
              <a:rPr lang="zh-CN" altLang="en-US" b="1" dirty="0">
                <a:solidFill>
                  <a:srgbClr val="000000"/>
                </a:solidFill>
                <a:latin typeface="Times New Roman" panose="02020603050405020304" pitchFamily="18" charset="0"/>
                <a:sym typeface="Times New Roman" panose="02020603050405020304" pitchFamily="18" charset="0"/>
              </a:rPr>
              <a:t>通过读取实时时钟</a:t>
            </a:r>
            <a:r>
              <a:rPr lang="en-US" altLang="zh-CN" b="1" dirty="0">
                <a:solidFill>
                  <a:srgbClr val="000000"/>
                </a:solidFill>
                <a:latin typeface="Times New Roman" panose="02020603050405020304" pitchFamily="18" charset="0"/>
                <a:sym typeface="Times New Roman" panose="02020603050405020304" pitchFamily="18" charset="0"/>
              </a:rPr>
              <a:t>)</a:t>
            </a:r>
            <a:r>
              <a:rPr lang="zh-CN" altLang="en-US" b="1" dirty="0">
                <a:solidFill>
                  <a:srgbClr val="000000"/>
                </a:solidFill>
                <a:latin typeface="Times New Roman" panose="02020603050405020304" pitchFamily="18" charset="0"/>
                <a:sym typeface="Times New Roman" panose="02020603050405020304" pitchFamily="18" charset="0"/>
              </a:rPr>
              <a:t>并把它并在用户输入的口令后面。然后加密这个复合串。最后把 </a:t>
            </a:r>
            <a:r>
              <a:rPr lang="en-US" altLang="zh-CN" b="1" dirty="0">
                <a:solidFill>
                  <a:srgbClr val="000000"/>
                </a:solidFill>
                <a:latin typeface="Times New Roman" panose="02020603050405020304" pitchFamily="18" charset="0"/>
                <a:sym typeface="Times New Roman" panose="02020603050405020304" pitchFamily="18" charset="0"/>
              </a:rPr>
              <a:t>64 </a:t>
            </a:r>
            <a:r>
              <a:rPr lang="zh-CN" altLang="en-US" b="1" dirty="0">
                <a:solidFill>
                  <a:srgbClr val="000000"/>
                </a:solidFill>
                <a:latin typeface="Times New Roman" panose="02020603050405020304" pitchFamily="18" charset="0"/>
                <a:sym typeface="Times New Roman" panose="02020603050405020304" pitchFamily="18" charset="0"/>
              </a:rPr>
              <a:t>位的加密结果连同 </a:t>
            </a:r>
            <a:r>
              <a:rPr lang="en-US" altLang="zh-CN" b="1" dirty="0">
                <a:solidFill>
                  <a:srgbClr val="000000"/>
                </a:solidFill>
                <a:latin typeface="Times New Roman" panose="02020603050405020304" pitchFamily="18" charset="0"/>
                <a:sym typeface="Times New Roman" panose="02020603050405020304" pitchFamily="18" charset="0"/>
              </a:rPr>
              <a:t>12 </a:t>
            </a:r>
            <a:r>
              <a:rPr lang="zh-CN" altLang="en-US" b="1" dirty="0">
                <a:solidFill>
                  <a:srgbClr val="000000"/>
                </a:solidFill>
                <a:latin typeface="Times New Roman" panose="02020603050405020304" pitchFamily="18" charset="0"/>
                <a:sym typeface="Times New Roman" panose="02020603050405020304" pitchFamily="18" charset="0"/>
              </a:rPr>
              <a:t>位的随机数</a:t>
            </a:r>
            <a:r>
              <a:rPr lang="en-US" altLang="zh-CN" b="1" dirty="0">
                <a:solidFill>
                  <a:srgbClr val="000000"/>
                </a:solidFill>
                <a:latin typeface="Times New Roman" panose="02020603050405020304" pitchFamily="18" charset="0"/>
                <a:sym typeface="Times New Roman" panose="02020603050405020304" pitchFamily="18" charset="0"/>
              </a:rPr>
              <a:t>(</a:t>
            </a:r>
            <a:r>
              <a:rPr lang="zh-CN" altLang="en-US" b="1" dirty="0">
                <a:solidFill>
                  <a:srgbClr val="000000"/>
                </a:solidFill>
                <a:latin typeface="Times New Roman" panose="02020603050405020304" pitchFamily="18" charset="0"/>
                <a:sym typeface="Times New Roman" panose="02020603050405020304" pitchFamily="18" charset="0"/>
              </a:rPr>
              <a:t>叫做 </a:t>
            </a:r>
            <a:r>
              <a:rPr lang="en-US" altLang="zh-CN" b="1" dirty="0">
                <a:solidFill>
                  <a:srgbClr val="000000"/>
                </a:solidFill>
                <a:latin typeface="Times New Roman" panose="02020603050405020304" pitchFamily="18" charset="0"/>
                <a:sym typeface="Times New Roman" panose="02020603050405020304" pitchFamily="18" charset="0"/>
              </a:rPr>
              <a:t>salt)</a:t>
            </a:r>
            <a:r>
              <a:rPr lang="zh-CN" altLang="en-US" b="1" dirty="0">
                <a:solidFill>
                  <a:srgbClr val="000000"/>
                </a:solidFill>
                <a:latin typeface="Times New Roman" panose="02020603050405020304" pitchFamily="18" charset="0"/>
                <a:sym typeface="Times New Roman" panose="02020603050405020304" pitchFamily="18" charset="0"/>
              </a:rPr>
              <a:t>一起存入口令文件。</a:t>
            </a:r>
          </a:p>
          <a:p>
            <a:pPr>
              <a:buFont typeface="Arial" panose="020B0604020202020204" pitchFamily="34" charset="0"/>
              <a:buNone/>
            </a:pPr>
            <a:r>
              <a:rPr lang="zh-CN" altLang="en-US" b="1" dirty="0">
                <a:solidFill>
                  <a:schemeClr val="tx2"/>
                </a:solidFill>
                <a:latin typeface="Times New Roman" panose="02020603050405020304" pitchFamily="18" charset="0"/>
                <a:sym typeface="Times New Roman" panose="02020603050405020304" pitchFamily="18" charset="0"/>
              </a:rPr>
              <a:t> </a:t>
            </a:r>
            <a:r>
              <a:rPr lang="en-US" altLang="zh-CN" b="1" dirty="0">
                <a:solidFill>
                  <a:srgbClr val="3333FF"/>
                </a:solidFill>
                <a:sym typeface="Tahoma" panose="020B0604030504040204" pitchFamily="34" charset="0"/>
              </a:rPr>
              <a:t>4</a:t>
            </a:r>
            <a:r>
              <a:rPr lang="zh-CN" altLang="en-US" b="1" dirty="0">
                <a:solidFill>
                  <a:srgbClr val="3333FF"/>
                </a:solidFill>
                <a:sym typeface="Tahoma" panose="020B0604030504040204" pitchFamily="34" charset="0"/>
              </a:rPr>
              <a:t>）不要暴露账户是否存在的信息</a:t>
            </a:r>
            <a:r>
              <a:rPr lang="zh-CN" altLang="en-US" b="1" dirty="0">
                <a:solidFill>
                  <a:schemeClr val="tx2"/>
                </a:solidFill>
                <a:sym typeface="Tahoma" panose="020B0604030504040204" pitchFamily="34" charset="0"/>
              </a:rPr>
              <a:t> </a:t>
            </a:r>
          </a:p>
          <a:p>
            <a:pPr>
              <a:buFont typeface="Arial" panose="020B0604020202020204" pitchFamily="34" charset="0"/>
              <a:buNone/>
            </a:pPr>
            <a:r>
              <a:rPr lang="zh-CN" altLang="en-US" b="1" dirty="0">
                <a:solidFill>
                  <a:schemeClr val="tx2"/>
                </a:solidFill>
                <a:sym typeface="Tahoma" panose="020B0604030504040204" pitchFamily="34" charset="0"/>
              </a:rPr>
              <a:t>     </a:t>
            </a:r>
            <a:r>
              <a:rPr lang="zh-CN" altLang="en-US" b="1" dirty="0">
                <a:solidFill>
                  <a:srgbClr val="000000"/>
                </a:solidFill>
                <a:sym typeface="Tahoma" panose="020B0604030504040204" pitchFamily="34" charset="0"/>
              </a:rPr>
              <a:t>例：打入一个用户名后，不论账户是否存在，都在相同时间里要求输入口令。</a:t>
            </a:r>
          </a:p>
          <a:p>
            <a:pPr>
              <a:buFont typeface="Arial" panose="020B0604020202020204" pitchFamily="34" charset="0"/>
              <a:buNone/>
            </a:pPr>
            <a:r>
              <a:rPr lang="en-US" altLang="zh-CN" b="1" dirty="0">
                <a:solidFill>
                  <a:srgbClr val="3333FF"/>
                </a:solidFill>
                <a:sym typeface="Tahoma" panose="020B0604030504040204" pitchFamily="34" charset="0"/>
              </a:rPr>
              <a:t>5</a:t>
            </a:r>
            <a:r>
              <a:rPr lang="zh-CN" altLang="en-US" b="1" dirty="0">
                <a:solidFill>
                  <a:srgbClr val="3333FF"/>
                </a:solidFill>
                <a:sym typeface="Tahoma" panose="020B0604030504040204" pitchFamily="34" charset="0"/>
              </a:rPr>
              <a:t>）限制口令尝试次数。</a:t>
            </a:r>
          </a:p>
          <a:p>
            <a:pPr>
              <a:buFont typeface="Arial" panose="020B0604020202020204" pitchFamily="34" charset="0"/>
              <a:buNone/>
            </a:pPr>
            <a:r>
              <a:rPr lang="en-US" altLang="zh-CN" b="1" dirty="0">
                <a:solidFill>
                  <a:srgbClr val="3333FF"/>
                </a:solidFill>
                <a:sym typeface="Tahoma" panose="020B0604030504040204" pitchFamily="34" charset="0"/>
              </a:rPr>
              <a:t>6</a:t>
            </a:r>
            <a:r>
              <a:rPr lang="zh-CN" altLang="en-US" b="1" dirty="0">
                <a:solidFill>
                  <a:srgbClr val="3333FF"/>
                </a:solidFill>
                <a:sym typeface="Tahoma" panose="020B0604030504040204" pitchFamily="34" charset="0"/>
              </a:rPr>
              <a:t>） 系统中只保存口令的加密形式</a:t>
            </a:r>
          </a:p>
          <a:p>
            <a:pPr>
              <a:buFont typeface="Arial" panose="020B0604020202020204" pitchFamily="34" charset="0"/>
              <a:buNone/>
            </a:pPr>
            <a:r>
              <a:rPr lang="en-US" altLang="zh-CN" b="1" dirty="0">
                <a:solidFill>
                  <a:srgbClr val="3333FF"/>
                </a:solidFill>
                <a:sym typeface="Tahoma" panose="020B0604030504040204" pitchFamily="34" charset="0"/>
              </a:rPr>
              <a:t>7</a:t>
            </a:r>
            <a:r>
              <a:rPr lang="zh-CN" altLang="en-US" b="1" dirty="0">
                <a:solidFill>
                  <a:srgbClr val="3333FF"/>
                </a:solidFill>
                <a:sym typeface="Tahoma" panose="020B0604030504040204" pitchFamily="34" charset="0"/>
              </a:rPr>
              <a:t>）一次性口令 （</a:t>
            </a:r>
            <a:r>
              <a:rPr lang="en-US" altLang="zh-CN" b="1" dirty="0">
                <a:solidFill>
                  <a:srgbClr val="3333FF"/>
                </a:solidFill>
                <a:sym typeface="Tahoma" panose="020B0604030504040204" pitchFamily="34" charset="0"/>
              </a:rPr>
              <a:t>OTP</a:t>
            </a:r>
            <a:r>
              <a:rPr lang="zh-CN" altLang="en-US" b="1" dirty="0">
                <a:solidFill>
                  <a:srgbClr val="3333FF"/>
                </a:solidFill>
                <a:sym typeface="Tahoma" panose="020B0604030504040204" pitchFamily="34" charset="0"/>
              </a:rPr>
              <a:t>：</a:t>
            </a:r>
            <a:r>
              <a:rPr lang="en-US" altLang="zh-CN" b="1" dirty="0">
                <a:solidFill>
                  <a:srgbClr val="3333FF"/>
                </a:solidFill>
                <a:sym typeface="Tahoma" panose="020B0604030504040204" pitchFamily="34" charset="0"/>
              </a:rPr>
              <a:t>One Time Password</a:t>
            </a:r>
            <a:r>
              <a:rPr lang="zh-CN" altLang="en-US" b="1" dirty="0">
                <a:solidFill>
                  <a:srgbClr val="3333FF"/>
                </a:solidFill>
                <a:sym typeface="Tahoma" panose="020B0604030504040204" pitchFamily="34" charset="0"/>
              </a:rPr>
              <a:t>）</a:t>
            </a:r>
            <a:endParaRPr lang="zh-CN" altLang="en-US" dirty="0"/>
          </a:p>
        </p:txBody>
      </p:sp>
      <p:sp>
        <p:nvSpPr>
          <p:cNvPr id="26627" name="Rectangle 4"/>
          <p:cNvSpPr>
            <a:spLocks noChangeArrowheads="1"/>
          </p:cNvSpPr>
          <p:nvPr/>
        </p:nvSpPr>
        <p:spPr bwMode="auto">
          <a:xfrm>
            <a:off x="322263" y="131763"/>
            <a:ext cx="5588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4000" b="1">
                <a:solidFill>
                  <a:schemeClr val="bg1"/>
                </a:solidFill>
                <a:sym typeface="Tahoma" panose="020B0604030504040204" pitchFamily="34" charset="0"/>
              </a:rPr>
              <a:t>15.2.2   </a:t>
            </a:r>
            <a:r>
              <a:rPr lang="zh-CN" altLang="en-US" sz="4000" b="1">
                <a:solidFill>
                  <a:schemeClr val="bg1"/>
                </a:solidFill>
                <a:sym typeface="Tahoma" panose="020B0604030504040204" pitchFamily="34" charset="0"/>
              </a:rPr>
              <a:t>口令攻击的种类</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5602">
                                            <p:txEl>
                                              <p:pRg st="0" end="0"/>
                                            </p:txEl>
                                          </p:spTgt>
                                        </p:tgtEl>
                                        <p:attrNameLst>
                                          <p:attrName>style.visibility</p:attrName>
                                        </p:attrNameLst>
                                      </p:cBhvr>
                                      <p:to>
                                        <p:strVal val="visible"/>
                                      </p:to>
                                    </p:set>
                                    <p:anim calcmode="lin" valueType="num">
                                      <p:cBhvr>
                                        <p:cTn id="7" dur="500" fill="hold"/>
                                        <p:tgtEl>
                                          <p:spTgt spid="25602">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256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25602">
                                            <p:txEl>
                                              <p:pRg st="1" end="1"/>
                                            </p:txEl>
                                          </p:spTgt>
                                        </p:tgtEl>
                                        <p:attrNameLst>
                                          <p:attrName>style.visibility</p:attrName>
                                        </p:attrNameLst>
                                      </p:cBhvr>
                                      <p:to>
                                        <p:strVal val="visible"/>
                                      </p:to>
                                    </p:set>
                                    <p:animEffect>
                                      <p:cBhvr>
                                        <p:cTn id="13" dur="500"/>
                                        <p:tgtEl>
                                          <p:spTgt spid="25602">
                                            <p:txEl>
                                              <p:pRg st="1" end="1"/>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25602">
                                            <p:txEl>
                                              <p:pRg st="2" end="2"/>
                                            </p:txEl>
                                          </p:spTgt>
                                        </p:tgtEl>
                                        <p:attrNameLst>
                                          <p:attrName>style.visibility</p:attrName>
                                        </p:attrNameLst>
                                      </p:cBhvr>
                                      <p:to>
                                        <p:strVal val="visible"/>
                                      </p:to>
                                    </p:set>
                                    <p:animEffect>
                                      <p:cBhvr>
                                        <p:cTn id="16" dur="500"/>
                                        <p:tgtEl>
                                          <p:spTgt spid="25602">
                                            <p:txEl>
                                              <p:pRg st="2" end="2"/>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25602">
                                            <p:txEl>
                                              <p:pRg st="3" end="3"/>
                                            </p:txEl>
                                          </p:spTgt>
                                        </p:tgtEl>
                                        <p:attrNameLst>
                                          <p:attrName>style.visibility</p:attrName>
                                        </p:attrNameLst>
                                      </p:cBhvr>
                                      <p:to>
                                        <p:strVal val="visible"/>
                                      </p:to>
                                    </p:set>
                                    <p:animEffect>
                                      <p:cBhvr>
                                        <p:cTn id="19" dur="500"/>
                                        <p:tgtEl>
                                          <p:spTgt spid="25602">
                                            <p:txEl>
                                              <p:pRg st="3" end="3"/>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25602">
                                            <p:txEl>
                                              <p:pRg st="4" end="4"/>
                                            </p:txEl>
                                          </p:spTgt>
                                        </p:tgtEl>
                                        <p:attrNameLst>
                                          <p:attrName>style.visibility</p:attrName>
                                        </p:attrNameLst>
                                      </p:cBhvr>
                                      <p:to>
                                        <p:strVal val="visible"/>
                                      </p:to>
                                    </p:set>
                                    <p:animEffect>
                                      <p:cBhvr>
                                        <p:cTn id="22" dur="500"/>
                                        <p:tgtEl>
                                          <p:spTgt spid="25602">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12" fill="hold" nodeType="clickEffect">
                                  <p:stCondLst>
                                    <p:cond delay="0"/>
                                  </p:stCondLst>
                                  <p:childTnLst>
                                    <p:set>
                                      <p:cBhvr>
                                        <p:cTn id="26" dur="1" fill="hold">
                                          <p:stCondLst>
                                            <p:cond delay="0"/>
                                          </p:stCondLst>
                                        </p:cTn>
                                        <p:tgtEl>
                                          <p:spTgt spid="25602">
                                            <p:txEl>
                                              <p:pRg st="5" end="5"/>
                                            </p:txEl>
                                          </p:spTgt>
                                        </p:tgtEl>
                                        <p:attrNameLst>
                                          <p:attrName>style.visibility</p:attrName>
                                        </p:attrNameLst>
                                      </p:cBhvr>
                                      <p:to>
                                        <p:strVal val="visible"/>
                                      </p:to>
                                    </p:set>
                                    <p:animEffect>
                                      <p:cBhvr>
                                        <p:cTn id="27" dur="500"/>
                                        <p:tgtEl>
                                          <p:spTgt spid="25602">
                                            <p:txEl>
                                              <p:pRg st="5" end="5"/>
                                            </p:txEl>
                                          </p:spTgt>
                                        </p:tgtEl>
                                      </p:cBhvr>
                                    </p:animEffect>
                                  </p:childTnLst>
                                </p:cTn>
                              </p:par>
                              <p:par>
                                <p:cTn id="28" presetID="18" presetClass="entr" presetSubtype="12" fill="hold" nodeType="withEffect">
                                  <p:stCondLst>
                                    <p:cond delay="0"/>
                                  </p:stCondLst>
                                  <p:childTnLst>
                                    <p:set>
                                      <p:cBhvr>
                                        <p:cTn id="29" dur="1" fill="hold">
                                          <p:stCondLst>
                                            <p:cond delay="0"/>
                                          </p:stCondLst>
                                        </p:cTn>
                                        <p:tgtEl>
                                          <p:spTgt spid="25602">
                                            <p:txEl>
                                              <p:pRg st="6" end="6"/>
                                            </p:txEl>
                                          </p:spTgt>
                                        </p:tgtEl>
                                        <p:attrNameLst>
                                          <p:attrName>style.visibility</p:attrName>
                                        </p:attrNameLst>
                                      </p:cBhvr>
                                      <p:to>
                                        <p:strVal val="visible"/>
                                      </p:to>
                                    </p:set>
                                    <p:animEffect>
                                      <p:cBhvr>
                                        <p:cTn id="30" dur="500"/>
                                        <p:tgtEl>
                                          <p:spTgt spid="25602">
                                            <p:txEl>
                                              <p:pRg st="6" end="6"/>
                                            </p:txEl>
                                          </p:spTgt>
                                        </p:tgtEl>
                                      </p:cBhvr>
                                    </p:animEffect>
                                  </p:childTnLst>
                                </p:cTn>
                              </p:par>
                              <p:par>
                                <p:cTn id="31" presetID="18" presetClass="entr" presetSubtype="12" fill="hold" nodeType="withEffect">
                                  <p:stCondLst>
                                    <p:cond delay="0"/>
                                  </p:stCondLst>
                                  <p:childTnLst>
                                    <p:set>
                                      <p:cBhvr>
                                        <p:cTn id="32" dur="1" fill="hold">
                                          <p:stCondLst>
                                            <p:cond delay="0"/>
                                          </p:stCondLst>
                                        </p:cTn>
                                        <p:tgtEl>
                                          <p:spTgt spid="25602">
                                            <p:txEl>
                                              <p:pRg st="7" end="7"/>
                                            </p:txEl>
                                          </p:spTgt>
                                        </p:tgtEl>
                                        <p:attrNameLst>
                                          <p:attrName>style.visibility</p:attrName>
                                        </p:attrNameLst>
                                      </p:cBhvr>
                                      <p:to>
                                        <p:strVal val="visible"/>
                                      </p:to>
                                    </p:set>
                                    <p:animEffect>
                                      <p:cBhvr>
                                        <p:cTn id="33" dur="500"/>
                                        <p:tgtEl>
                                          <p:spTgt spid="25602">
                                            <p:txEl>
                                              <p:pRg st="7" end="7"/>
                                            </p:txEl>
                                          </p:spTgt>
                                        </p:tgtEl>
                                      </p:cBhvr>
                                    </p:animEffect>
                                  </p:childTnLst>
                                </p:cTn>
                              </p:par>
                              <p:par>
                                <p:cTn id="34" presetID="18" presetClass="entr" presetSubtype="12" fill="hold" nodeType="withEffect">
                                  <p:stCondLst>
                                    <p:cond delay="0"/>
                                  </p:stCondLst>
                                  <p:childTnLst>
                                    <p:set>
                                      <p:cBhvr>
                                        <p:cTn id="35" dur="1" fill="hold">
                                          <p:stCondLst>
                                            <p:cond delay="0"/>
                                          </p:stCondLst>
                                        </p:cTn>
                                        <p:tgtEl>
                                          <p:spTgt spid="25602">
                                            <p:txEl>
                                              <p:pRg st="8" end="8"/>
                                            </p:txEl>
                                          </p:spTgt>
                                        </p:tgtEl>
                                        <p:attrNameLst>
                                          <p:attrName>style.visibility</p:attrName>
                                        </p:attrNameLst>
                                      </p:cBhvr>
                                      <p:to>
                                        <p:strVal val="visible"/>
                                      </p:to>
                                    </p:set>
                                    <p:animEffect>
                                      <p:cBhvr>
                                        <p:cTn id="36" dur="500"/>
                                        <p:tgtEl>
                                          <p:spTgt spid="25602">
                                            <p:txEl>
                                              <p:pRg st="8" end="8"/>
                                            </p:txEl>
                                          </p:spTgt>
                                        </p:tgtEl>
                                      </p:cBhvr>
                                    </p:animEffect>
                                  </p:childTnLst>
                                </p:cTn>
                              </p:par>
                              <p:par>
                                <p:cTn id="37" presetID="18" presetClass="entr" presetSubtype="12" fill="hold" nodeType="withEffect">
                                  <p:stCondLst>
                                    <p:cond delay="0"/>
                                  </p:stCondLst>
                                  <p:childTnLst>
                                    <p:set>
                                      <p:cBhvr>
                                        <p:cTn id="38" dur="1" fill="hold">
                                          <p:stCondLst>
                                            <p:cond delay="0"/>
                                          </p:stCondLst>
                                        </p:cTn>
                                        <p:tgtEl>
                                          <p:spTgt spid="25602">
                                            <p:txEl>
                                              <p:pRg st="9" end="9"/>
                                            </p:txEl>
                                          </p:spTgt>
                                        </p:tgtEl>
                                        <p:attrNameLst>
                                          <p:attrName>style.visibility</p:attrName>
                                        </p:attrNameLst>
                                      </p:cBhvr>
                                      <p:to>
                                        <p:strVal val="visible"/>
                                      </p:to>
                                    </p:set>
                                    <p:animEffect>
                                      <p:cBhvr>
                                        <p:cTn id="39" dur="500"/>
                                        <p:tgtEl>
                                          <p:spTgt spid="2560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a:xfrm>
            <a:off x="177800" y="1198563"/>
            <a:ext cx="8713788" cy="5832475"/>
          </a:xfrm>
        </p:spPr>
        <p:txBody>
          <a:bodyPr/>
          <a:lstStyle/>
          <a:p>
            <a:pPr marL="447675" indent="-447675" algn="l">
              <a:lnSpc>
                <a:spcPct val="90000"/>
              </a:lnSpc>
            </a:pPr>
            <a:r>
              <a:rPr lang="zh-CN" altLang="zh-CN" sz="2800" b="1" dirty="0"/>
              <a:t>      口令的管理方式是一个重要问题。如果用户的口令存储在一个文件中，那么一旦这个文件被暴露，非法用户就可获得口令。这个问题可用单项函数来解决，即计算机并不存储口令，只存储口令的单项函数。</a:t>
            </a:r>
          </a:p>
          <a:p>
            <a:pPr marL="447675" indent="-447675" algn="l">
              <a:lnSpc>
                <a:spcPct val="90000"/>
              </a:lnSpc>
            </a:pPr>
            <a:r>
              <a:rPr lang="zh-CN" altLang="zh-CN" sz="2800" b="1" dirty="0"/>
              <a:t>   识别过程如下：</a:t>
            </a:r>
          </a:p>
          <a:p>
            <a:pPr marL="447675" indent="-447675" algn="l">
              <a:lnSpc>
                <a:spcPct val="90000"/>
              </a:lnSpc>
              <a:buFont typeface="Wingdings" panose="05000000000000000000" pitchFamily="2" charset="2"/>
              <a:buChar char="Ø"/>
            </a:pPr>
            <a:r>
              <a:rPr lang="zh-CN" altLang="zh-CN" sz="2800" b="1" dirty="0"/>
              <a:t>用户将口令传递给计算机</a:t>
            </a:r>
          </a:p>
          <a:p>
            <a:pPr marL="447675" indent="-447675" algn="l">
              <a:lnSpc>
                <a:spcPct val="90000"/>
              </a:lnSpc>
              <a:buFont typeface="Wingdings" panose="05000000000000000000" pitchFamily="2" charset="2"/>
              <a:buChar char="Ø"/>
            </a:pPr>
            <a:r>
              <a:rPr lang="zh-CN" altLang="zh-CN" sz="2800" b="1" dirty="0"/>
              <a:t>计算机完成口令单</a:t>
            </a:r>
            <a:r>
              <a:rPr lang="zh-CN" altLang="en-US" sz="2800" b="1" dirty="0"/>
              <a:t>向</a:t>
            </a:r>
            <a:r>
              <a:rPr lang="zh-CN" altLang="zh-CN" sz="2800" b="1" dirty="0"/>
              <a:t>函数的计算</a:t>
            </a:r>
          </a:p>
          <a:p>
            <a:pPr marL="447675" indent="-447675" algn="l">
              <a:lnSpc>
                <a:spcPct val="90000"/>
              </a:lnSpc>
              <a:buFont typeface="Wingdings" panose="05000000000000000000" pitchFamily="2" charset="2"/>
              <a:buChar char="Ø"/>
            </a:pPr>
            <a:r>
              <a:rPr lang="zh-CN" altLang="zh-CN" sz="2800" b="1" dirty="0"/>
              <a:t>计算机把单向函数值和机器存储的值比较。</a:t>
            </a:r>
          </a:p>
          <a:p>
            <a:pPr marL="447675" indent="-447675" algn="l">
              <a:lnSpc>
                <a:spcPct val="90000"/>
              </a:lnSpc>
            </a:pPr>
            <a:r>
              <a:rPr lang="zh-CN" altLang="zh-CN" sz="2800" b="1" dirty="0"/>
              <a:t>这样非法入侵者想获得合法用户口令就不太容易了。</a:t>
            </a:r>
            <a:endParaRPr lang="zh-CN" altLang="zh-CN" sz="3200" dirty="0"/>
          </a:p>
        </p:txBody>
      </p:sp>
      <p:sp>
        <p:nvSpPr>
          <p:cNvPr id="27651" name="Rectangle 3"/>
          <p:cNvSpPr>
            <a:spLocks noChangeArrowheads="1"/>
          </p:cNvSpPr>
          <p:nvPr/>
        </p:nvSpPr>
        <p:spPr bwMode="auto">
          <a:xfrm>
            <a:off x="322263" y="131763"/>
            <a:ext cx="45688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4000" b="1">
                <a:solidFill>
                  <a:schemeClr val="bg1"/>
                </a:solidFill>
                <a:sym typeface="Tahoma" panose="020B0604030504040204" pitchFamily="34" charset="0"/>
              </a:rPr>
              <a:t>15.2.3   </a:t>
            </a:r>
            <a:r>
              <a:rPr lang="zh-CN" altLang="en-US" sz="4000" b="1">
                <a:solidFill>
                  <a:schemeClr val="bg1"/>
                </a:solidFill>
                <a:sym typeface="Tahoma" panose="020B0604030504040204" pitchFamily="34" charset="0"/>
              </a:rPr>
              <a:t>口令的管理</a:t>
            </a:r>
            <a:endParaRPr lang="en-US" altLang="zh-CN" sz="4000" b="1">
              <a:solidFill>
                <a:schemeClr val="bg1"/>
              </a:solidFill>
              <a:sym typeface="Tahoma" panose="020B0604030504040204"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26626">
                                            <p:txEl>
                                              <p:pRg st="0" end="0"/>
                                            </p:txEl>
                                          </p:spTgt>
                                        </p:tgtEl>
                                        <p:attrNameLst>
                                          <p:attrName>style.visibility</p:attrName>
                                        </p:attrNameLst>
                                      </p:cBhvr>
                                      <p:to>
                                        <p:strVal val="visible"/>
                                      </p:to>
                                    </p:set>
                                    <p:animEffect>
                                      <p:cBhvr>
                                        <p:cTn id="7" dur="500"/>
                                        <p:tgtEl>
                                          <p:spTgt spid="2662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26626">
                                            <p:txEl>
                                              <p:pRg st="1" end="1"/>
                                            </p:txEl>
                                          </p:spTgt>
                                        </p:tgtEl>
                                        <p:attrNameLst>
                                          <p:attrName>style.visibility</p:attrName>
                                        </p:attrNameLst>
                                      </p:cBhvr>
                                      <p:to>
                                        <p:strVal val="visible"/>
                                      </p:to>
                                    </p:set>
                                    <p:animEffect>
                                      <p:cBhvr>
                                        <p:cTn id="12" dur="500"/>
                                        <p:tgtEl>
                                          <p:spTgt spid="26626">
                                            <p:txEl>
                                              <p:pRg st="1" end="1"/>
                                            </p:txEl>
                                          </p:spTgt>
                                        </p:tgtEl>
                                      </p:cBhvr>
                                    </p:animEffect>
                                  </p:childTnLst>
                                </p:cTn>
                              </p:par>
                              <p:par>
                                <p:cTn id="13" presetID="18" presetClass="entr" presetSubtype="12" fill="hold" nodeType="withEffect">
                                  <p:stCondLst>
                                    <p:cond delay="0"/>
                                  </p:stCondLst>
                                  <p:childTnLst>
                                    <p:set>
                                      <p:cBhvr>
                                        <p:cTn id="14" dur="1" fill="hold">
                                          <p:stCondLst>
                                            <p:cond delay="0"/>
                                          </p:stCondLst>
                                        </p:cTn>
                                        <p:tgtEl>
                                          <p:spTgt spid="26626">
                                            <p:txEl>
                                              <p:pRg st="2" end="2"/>
                                            </p:txEl>
                                          </p:spTgt>
                                        </p:tgtEl>
                                        <p:attrNameLst>
                                          <p:attrName>style.visibility</p:attrName>
                                        </p:attrNameLst>
                                      </p:cBhvr>
                                      <p:to>
                                        <p:strVal val="visible"/>
                                      </p:to>
                                    </p:set>
                                    <p:animEffect>
                                      <p:cBhvr>
                                        <p:cTn id="15" dur="500"/>
                                        <p:tgtEl>
                                          <p:spTgt spid="26626">
                                            <p:txEl>
                                              <p:pRg st="2" end="2"/>
                                            </p:txEl>
                                          </p:spTgt>
                                        </p:tgtEl>
                                      </p:cBhvr>
                                    </p:animEffect>
                                  </p:childTnLst>
                                </p:cTn>
                              </p:par>
                              <p:par>
                                <p:cTn id="16" presetID="18" presetClass="entr" presetSubtype="12" fill="hold" nodeType="withEffect">
                                  <p:stCondLst>
                                    <p:cond delay="0"/>
                                  </p:stCondLst>
                                  <p:childTnLst>
                                    <p:set>
                                      <p:cBhvr>
                                        <p:cTn id="17" dur="1" fill="hold">
                                          <p:stCondLst>
                                            <p:cond delay="0"/>
                                          </p:stCondLst>
                                        </p:cTn>
                                        <p:tgtEl>
                                          <p:spTgt spid="26626">
                                            <p:txEl>
                                              <p:pRg st="3" end="3"/>
                                            </p:txEl>
                                          </p:spTgt>
                                        </p:tgtEl>
                                        <p:attrNameLst>
                                          <p:attrName>style.visibility</p:attrName>
                                        </p:attrNameLst>
                                      </p:cBhvr>
                                      <p:to>
                                        <p:strVal val="visible"/>
                                      </p:to>
                                    </p:set>
                                    <p:animEffect>
                                      <p:cBhvr>
                                        <p:cTn id="18" dur="500"/>
                                        <p:tgtEl>
                                          <p:spTgt spid="26626">
                                            <p:txEl>
                                              <p:pRg st="3" end="3"/>
                                            </p:txEl>
                                          </p:spTgt>
                                        </p:tgtEl>
                                      </p:cBhvr>
                                    </p:animEffect>
                                  </p:childTnLst>
                                </p:cTn>
                              </p:par>
                              <p:par>
                                <p:cTn id="19" presetID="18" presetClass="entr" presetSubtype="12" fill="hold" nodeType="withEffect">
                                  <p:stCondLst>
                                    <p:cond delay="0"/>
                                  </p:stCondLst>
                                  <p:childTnLst>
                                    <p:set>
                                      <p:cBhvr>
                                        <p:cTn id="20" dur="1" fill="hold">
                                          <p:stCondLst>
                                            <p:cond delay="0"/>
                                          </p:stCondLst>
                                        </p:cTn>
                                        <p:tgtEl>
                                          <p:spTgt spid="26626">
                                            <p:txEl>
                                              <p:pRg st="4" end="4"/>
                                            </p:txEl>
                                          </p:spTgt>
                                        </p:tgtEl>
                                        <p:attrNameLst>
                                          <p:attrName>style.visibility</p:attrName>
                                        </p:attrNameLst>
                                      </p:cBhvr>
                                      <p:to>
                                        <p:strVal val="visible"/>
                                      </p:to>
                                    </p:set>
                                    <p:animEffect>
                                      <p:cBhvr>
                                        <p:cTn id="21" dur="500"/>
                                        <p:tgtEl>
                                          <p:spTgt spid="26626">
                                            <p:txEl>
                                              <p:pRg st="4" end="4"/>
                                            </p:txEl>
                                          </p:spTgt>
                                        </p:tgtEl>
                                      </p:cBhvr>
                                    </p:animEffect>
                                  </p:childTnLst>
                                </p:cTn>
                              </p:par>
                              <p:par>
                                <p:cTn id="22" presetID="18" presetClass="entr" presetSubtype="12" fill="hold" nodeType="withEffect">
                                  <p:stCondLst>
                                    <p:cond delay="0"/>
                                  </p:stCondLst>
                                  <p:childTnLst>
                                    <p:set>
                                      <p:cBhvr>
                                        <p:cTn id="23" dur="1" fill="hold">
                                          <p:stCondLst>
                                            <p:cond delay="0"/>
                                          </p:stCondLst>
                                        </p:cTn>
                                        <p:tgtEl>
                                          <p:spTgt spid="26626">
                                            <p:txEl>
                                              <p:pRg st="5" end="5"/>
                                            </p:txEl>
                                          </p:spTgt>
                                        </p:tgtEl>
                                        <p:attrNameLst>
                                          <p:attrName>style.visibility</p:attrName>
                                        </p:attrNameLst>
                                      </p:cBhvr>
                                      <p:to>
                                        <p:strVal val="visible"/>
                                      </p:to>
                                    </p:set>
                                    <p:animEffect>
                                      <p:cBhvr>
                                        <p:cTn id="24" dur="500"/>
                                        <p:tgtEl>
                                          <p:spTgt spid="2662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457200" y="0"/>
            <a:ext cx="8229600" cy="1143000"/>
          </a:xfrm>
        </p:spPr>
        <p:txBody>
          <a:bodyPr/>
          <a:lstStyle/>
          <a:p>
            <a:pPr eaLnBrk="1" hangingPunct="1"/>
            <a:r>
              <a:rPr lang="en-US" altLang="zh-CN" sz="4000">
                <a:latin typeface="Times New Roman" panose="02020603050405020304" pitchFamily="18" charset="0"/>
                <a:ea typeface="微软雅黑" panose="020B0503020204020204" pitchFamily="34" charset="-122"/>
                <a:sym typeface="微软雅黑" panose="020B0503020204020204" pitchFamily="34" charset="-122"/>
              </a:rPr>
              <a:t>15.2.4 </a:t>
            </a:r>
            <a:r>
              <a:rPr lang="zh-CN" altLang="en-US" sz="4000">
                <a:latin typeface="Times New Roman" panose="02020603050405020304" pitchFamily="18" charset="0"/>
                <a:ea typeface="微软雅黑" panose="020B0503020204020204" pitchFamily="34" charset="-122"/>
                <a:sym typeface="微软雅黑" panose="020B0503020204020204" pitchFamily="34" charset="-122"/>
              </a:rPr>
              <a:t>口令的安全存储</a:t>
            </a:r>
            <a:endParaRPr lang="zh-CN" altLang="en-US"/>
          </a:p>
        </p:txBody>
      </p:sp>
      <p:sp>
        <p:nvSpPr>
          <p:cNvPr id="28675" name="Rectangle 3"/>
          <p:cNvSpPr>
            <a:spLocks noGrp="1" noChangeArrowheads="1"/>
          </p:cNvSpPr>
          <p:nvPr>
            <p:ph sz="half" idx="4294967295"/>
          </p:nvPr>
        </p:nvSpPr>
        <p:spPr>
          <a:xfrm>
            <a:off x="285750" y="1571625"/>
            <a:ext cx="3143250" cy="1500188"/>
          </a:xfrm>
        </p:spPr>
        <p:txBody>
          <a:bodyPr/>
          <a:lstStyle/>
          <a:p>
            <a:pPr marL="0" indent="0">
              <a:lnSpc>
                <a:spcPct val="120000"/>
              </a:lnSpc>
              <a:spcBef>
                <a:spcPct val="0"/>
              </a:spcBef>
              <a:buClr>
                <a:schemeClr val="folHlink"/>
              </a:buClr>
              <a:buSzPct val="85000"/>
              <a:buFont typeface="Wingdings" panose="05000000000000000000" pitchFamily="2" charset="2"/>
              <a:buBlip>
                <a:blip r:embed="rId2"/>
              </a:buBlip>
            </a:pPr>
            <a:endPar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a:p>
            <a:pPr marL="0" lvl="1" indent="0">
              <a:lnSpc>
                <a:spcPct val="120000"/>
              </a:lnSpc>
              <a:spcBef>
                <a:spcPct val="0"/>
              </a:spcBef>
              <a:buClr>
                <a:schemeClr val="accent1"/>
              </a:buClr>
              <a:buSzPct val="85000"/>
              <a:buFont typeface="Wingdings 2" panose="05020102010507070707" pitchFamily="18" charset="2"/>
              <a:buBlip>
                <a:blip r:embed="rId2"/>
              </a:buBlip>
            </a:pPr>
            <a:r>
              <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以口令加密方式存储</a:t>
            </a:r>
          </a:p>
          <a:p>
            <a:pPr marL="0" lvl="1" indent="0">
              <a:lnSpc>
                <a:spcPct val="120000"/>
              </a:lnSpc>
              <a:spcBef>
                <a:spcPct val="0"/>
              </a:spcBef>
              <a:buClr>
                <a:schemeClr val="accent1"/>
              </a:buClr>
              <a:buSzPct val="85000"/>
              <a:buFont typeface="Wingdings 2" panose="05020102010507070707" pitchFamily="18" charset="2"/>
              <a:buBlip>
                <a:blip r:embed="rId2"/>
              </a:buBlip>
            </a:pPr>
            <a:r>
              <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存储口令的单向杂凑</a:t>
            </a:r>
            <a:endParaRPr lang="en-US" altLang="zh-CN"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p:txBody>
      </p:sp>
      <p:pic>
        <p:nvPicPr>
          <p:cNvPr id="27652" name="Object 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4643438"/>
            <a:ext cx="8413750"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AutoShape 5"/>
          <p:cNvSpPr>
            <a:spLocks noChangeArrowheads="1"/>
          </p:cNvSpPr>
          <p:nvPr/>
        </p:nvSpPr>
        <p:spPr bwMode="auto">
          <a:xfrm>
            <a:off x="785813" y="1214438"/>
            <a:ext cx="1714500" cy="571500"/>
          </a:xfrm>
          <a:prstGeom prst="roundRect">
            <a:avLst>
              <a:gd name="adj" fmla="val 16667"/>
            </a:avLst>
          </a:prstGeom>
          <a:gradFill rotWithShape="1">
            <a:gsLst>
              <a:gs pos="0">
                <a:srgbClr val="00416F"/>
              </a:gs>
              <a:gs pos="50000">
                <a:srgbClr val="005DA0"/>
              </a:gs>
              <a:gs pos="100000">
                <a:srgbClr val="0070C0"/>
              </a:gs>
            </a:gsLst>
            <a:lin ang="5400000" scaled="1"/>
          </a:gradFill>
          <a:ln w="25400">
            <a:solidFill>
              <a:srgbClr val="FFFF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一般方法</a:t>
            </a:r>
            <a:endParaRPr lang="zh-CN" altLang="en-US"/>
          </a:p>
        </p:txBody>
      </p:sp>
      <p:sp>
        <p:nvSpPr>
          <p:cNvPr id="28678" name="AutoShape 5"/>
          <p:cNvSpPr>
            <a:spLocks noChangeArrowheads="1"/>
          </p:cNvSpPr>
          <p:nvPr/>
        </p:nvSpPr>
        <p:spPr bwMode="auto">
          <a:xfrm>
            <a:off x="4572000" y="1143000"/>
            <a:ext cx="3429000" cy="571500"/>
          </a:xfrm>
          <a:prstGeom prst="roundRect">
            <a:avLst>
              <a:gd name="adj" fmla="val 16667"/>
            </a:avLst>
          </a:prstGeom>
          <a:gradFill rotWithShape="1">
            <a:gsLst>
              <a:gs pos="0">
                <a:srgbClr val="00416F"/>
              </a:gs>
              <a:gs pos="50000">
                <a:srgbClr val="005DA0"/>
              </a:gs>
              <a:gs pos="100000">
                <a:srgbClr val="0070C0"/>
              </a:gs>
            </a:gsLst>
            <a:lin ang="5400000" scaled="1"/>
          </a:gradFill>
          <a:ln w="25400">
            <a:solidFill>
              <a:srgbClr val="FFFF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UNIX</a:t>
            </a:r>
            <a:r>
              <a:rPr lang="zh-CN" altLang="en-US">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系统中的口令存储</a:t>
            </a:r>
            <a:endParaRPr lang="zh-CN" altLang="en-US"/>
          </a:p>
        </p:txBody>
      </p:sp>
      <p:sp>
        <p:nvSpPr>
          <p:cNvPr id="28679" name="Rectangle 3"/>
          <p:cNvSpPr>
            <a:spLocks noChangeArrowheads="1"/>
          </p:cNvSpPr>
          <p:nvPr/>
        </p:nvSpPr>
        <p:spPr bwMode="auto">
          <a:xfrm>
            <a:off x="3714750" y="1928813"/>
            <a:ext cx="5429250"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lvl="1" latinLnBrk="1">
              <a:lnSpc>
                <a:spcPct val="120000"/>
              </a:lnSpc>
              <a:buClr>
                <a:schemeClr val="accent1"/>
              </a:buClr>
              <a:buSzPct val="85000"/>
              <a:buFont typeface="Wingdings 2" panose="05020102010507070707" pitchFamily="18" charset="2"/>
              <a:buBlip>
                <a:blip r:embed="rId2"/>
              </a:buBlip>
            </a:pPr>
            <a:r>
              <a:rPr lang="zh-CN" altLang="en-US" sz="22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口令为8个字符：7bit ASCII码（56bit）+12bit填充（用户输入口令的时间）</a:t>
            </a:r>
          </a:p>
          <a:p>
            <a:pPr marL="0" lvl="1" latinLnBrk="1">
              <a:lnSpc>
                <a:spcPct val="120000"/>
              </a:lnSpc>
              <a:buClr>
                <a:schemeClr val="accent1"/>
              </a:buClr>
              <a:buSzPct val="85000"/>
              <a:buFont typeface="Wingdings 2" panose="05020102010507070707" pitchFamily="18" charset="2"/>
              <a:buBlip>
                <a:blip r:embed="rId2"/>
              </a:buBlip>
            </a:pPr>
            <a:r>
              <a:rPr lang="zh-CN" altLang="en-US" sz="22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第一次输入64bit全0进行加密，再以第一次的加密结果为输入，迭代25次</a:t>
            </a:r>
          </a:p>
          <a:p>
            <a:pPr marL="0" lvl="1" latinLnBrk="1">
              <a:lnSpc>
                <a:spcPct val="120000"/>
              </a:lnSpc>
              <a:buClr>
                <a:schemeClr val="accent1"/>
              </a:buClr>
              <a:buSzPct val="85000"/>
              <a:buFont typeface="Wingdings 2" panose="05020102010507070707" pitchFamily="18" charset="2"/>
              <a:buBlip>
                <a:blip r:embed="rId2"/>
              </a:buBlip>
            </a:pPr>
            <a:r>
              <a:rPr lang="zh-CN" altLang="en-US" sz="22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最后一次变换成11个字符作为口令密文。</a:t>
            </a:r>
          </a:p>
          <a:p>
            <a:pPr marL="0" lvl="1" latinLnBrk="1">
              <a:lnSpc>
                <a:spcPct val="120000"/>
              </a:lnSpc>
              <a:buClr>
                <a:schemeClr val="accent1"/>
              </a:buClr>
              <a:buSzPct val="85000"/>
              <a:buFont typeface="Wingdings 2" panose="05020102010507070707" pitchFamily="18" charset="2"/>
              <a:buBlip>
                <a:blip r:embed="rId2"/>
              </a:buBlip>
            </a:pPr>
            <a:r>
              <a:rPr lang="zh-CN" altLang="en-US" sz="22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检验时用户发送ID和口令。</a:t>
            </a:r>
            <a:endParaRPr lang="zh-CN" altLang="en-US"/>
          </a:p>
        </p:txBody>
      </p:sp>
      <p:pic>
        <p:nvPicPr>
          <p:cNvPr id="27656" name="内容占位符 13" descr="secure_Info.gif"/>
          <p:cNvPicPr preferRelativeResize="0">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1000125" y="2857500"/>
            <a:ext cx="1500188" cy="1528763"/>
          </a:xfrm>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7656"/>
                                        </p:tgtEl>
                                        <p:attrNameLst>
                                          <p:attrName>style.visibility</p:attrName>
                                        </p:attrNameLst>
                                      </p:cBhvr>
                                      <p:to>
                                        <p:strVal val="visible"/>
                                      </p:to>
                                    </p:set>
                                    <p:animEffect>
                                      <p:cBhvr>
                                        <p:cTn id="7" dur="500"/>
                                        <p:tgtEl>
                                          <p:spTgt spid="27656"/>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7652"/>
                                        </p:tgtEl>
                                        <p:attrNameLst>
                                          <p:attrName>style.visibility</p:attrName>
                                        </p:attrNameLst>
                                      </p:cBhvr>
                                      <p:to>
                                        <p:strVal val="visible"/>
                                      </p:to>
                                    </p:set>
                                    <p:animEffect>
                                      <p:cBhvr>
                                        <p:cTn id="11" dur="5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a:xfrm>
            <a:off x="484188" y="0"/>
            <a:ext cx="8374062" cy="1143000"/>
          </a:xfrm>
        </p:spPr>
        <p:txBody>
          <a:bodyPr/>
          <a:lstStyle/>
          <a:p>
            <a:pPr eaLnBrk="1" hangingPunct="1"/>
            <a:r>
              <a:rPr lang="en-US" altLang="zh-CN" sz="4000">
                <a:latin typeface="Times New Roman" panose="02020603050405020304" pitchFamily="18" charset="0"/>
                <a:ea typeface="微软雅黑" panose="020B0503020204020204" pitchFamily="34" charset="-122"/>
                <a:sym typeface="微软雅黑" panose="020B0503020204020204" pitchFamily="34" charset="-122"/>
              </a:rPr>
              <a:t>15.2.4 </a:t>
            </a:r>
            <a:r>
              <a:rPr lang="zh-CN" altLang="en-US" sz="4000">
                <a:latin typeface="Times New Roman" panose="02020603050405020304" pitchFamily="18" charset="0"/>
                <a:ea typeface="微软雅黑" panose="020B0503020204020204" pitchFamily="34" charset="-122"/>
                <a:sym typeface="微软雅黑" panose="020B0503020204020204" pitchFamily="34" charset="-122"/>
              </a:rPr>
              <a:t>口令的安全存储</a:t>
            </a:r>
            <a:endParaRPr lang="zh-CN" altLang="en-US"/>
          </a:p>
        </p:txBody>
      </p:sp>
      <p:pic>
        <p:nvPicPr>
          <p:cNvPr id="28675" name="Object 3"/>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25" y="1844675"/>
            <a:ext cx="86233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 Box 5"/>
          <p:cNvSpPr>
            <a:spLocks noChangeArrowheads="1"/>
          </p:cNvSpPr>
          <p:nvPr/>
        </p:nvSpPr>
        <p:spPr bwMode="auto">
          <a:xfrm>
            <a:off x="-322263" y="4679950"/>
            <a:ext cx="9559926"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vl="1">
              <a:lnSpc>
                <a:spcPct val="130000"/>
              </a:lnSpc>
              <a:buClr>
                <a:schemeClr val="accent1"/>
              </a:buClr>
              <a:buSzPct val="85000"/>
              <a:buFont typeface="Arial" panose="020B0604020202020204" pitchFamily="34" charset="0"/>
              <a:buBlip>
                <a:blip r:embed="rId3"/>
              </a:buBlip>
            </a:pPr>
            <a:r>
              <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本质上是由一个随机数生成器产生的，可以由安全服务器用软件生成。</a:t>
            </a:r>
          </a:p>
          <a:p>
            <a:pPr lvl="1">
              <a:lnSpc>
                <a:spcPct val="130000"/>
              </a:lnSpc>
              <a:buClr>
                <a:schemeClr val="accent1"/>
              </a:buClr>
              <a:buSzPct val="85000"/>
              <a:buFont typeface="Arial" panose="020B0604020202020204" pitchFamily="34" charset="0"/>
              <a:buBlip>
                <a:blip r:embed="rId3"/>
              </a:buBlip>
            </a:pPr>
            <a:r>
              <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一般用于第三方认证。</a:t>
            </a:r>
          </a:p>
          <a:p>
            <a:pPr lvl="1">
              <a:lnSpc>
                <a:spcPct val="130000"/>
              </a:lnSpc>
              <a:buClr>
                <a:schemeClr val="accent1"/>
              </a:buClr>
              <a:buSzPct val="85000"/>
              <a:buFont typeface="Arial" panose="020B0604020202020204" pitchFamily="34" charset="0"/>
              <a:buBlip>
                <a:blip r:embed="rId3"/>
              </a:buBlip>
            </a:pPr>
            <a:r>
              <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即使口令被截获也难以使用。</a:t>
            </a:r>
          </a:p>
          <a:p>
            <a:pPr lvl="1">
              <a:lnSpc>
                <a:spcPct val="130000"/>
              </a:lnSpc>
              <a:buClr>
                <a:schemeClr val="accent1"/>
              </a:buClr>
              <a:buSzPct val="85000"/>
              <a:buFont typeface="Arial" panose="020B0604020202020204" pitchFamily="34" charset="0"/>
              <a:buBlip>
                <a:blip r:embed="rId3"/>
              </a:buBlip>
            </a:pPr>
            <a:r>
              <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用户需要输入PIN码（持卡人知道）难以用来进行违法活动。</a:t>
            </a:r>
          </a:p>
          <a:p>
            <a:pPr lvl="1">
              <a:lnSpc>
                <a:spcPct val="130000"/>
              </a:lnSpc>
              <a:buClr>
                <a:schemeClr val="accent1"/>
              </a:buClr>
              <a:buSzPct val="85000"/>
              <a:buFont typeface="Arial" panose="020B0604020202020204" pitchFamily="34" charset="0"/>
              <a:buBlip>
                <a:blip r:embed="rId3"/>
              </a:buBlip>
            </a:pPr>
            <a:r>
              <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美国的Secure Dynamics Inc.的Secure ID和RSA公司的SecurID令牌。</a:t>
            </a:r>
            <a:endParaRPr lang="zh-CN" altLang="en-US"/>
          </a:p>
        </p:txBody>
      </p:sp>
      <p:sp>
        <p:nvSpPr>
          <p:cNvPr id="29701" name="AutoShape 5"/>
          <p:cNvSpPr>
            <a:spLocks noChangeArrowheads="1"/>
          </p:cNvSpPr>
          <p:nvPr/>
        </p:nvSpPr>
        <p:spPr bwMode="auto">
          <a:xfrm>
            <a:off x="71438" y="1143000"/>
            <a:ext cx="5929312" cy="571500"/>
          </a:xfrm>
          <a:prstGeom prst="roundRect">
            <a:avLst>
              <a:gd name="adj" fmla="val 16667"/>
            </a:avLst>
          </a:prstGeom>
          <a:gradFill rotWithShape="1">
            <a:gsLst>
              <a:gs pos="0">
                <a:srgbClr val="00416F"/>
              </a:gs>
              <a:gs pos="50000">
                <a:srgbClr val="005DA0"/>
              </a:gs>
              <a:gs pos="100000">
                <a:srgbClr val="0070C0"/>
              </a:gs>
            </a:gsLst>
            <a:lin ang="5400000" scaled="1"/>
          </a:gradFill>
          <a:ln w="25400">
            <a:solidFill>
              <a:srgbClr val="FFFF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用智能卡令牌（</a:t>
            </a:r>
            <a:r>
              <a:rPr lang="en-US" altLang="zh-CN">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Token</a:t>
            </a:r>
            <a:r>
              <a:rPr lang="zh-CN" altLang="en-US">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）产生一次性口令</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8675"/>
                                        </p:tgtEl>
                                        <p:attrNameLst>
                                          <p:attrName>style.visibility</p:attrName>
                                        </p:attrNameLst>
                                      </p:cBhvr>
                                      <p:to>
                                        <p:strVal val="visible"/>
                                      </p:to>
                                    </p:set>
                                    <p:animEffect>
                                      <p:cBhvr>
                                        <p:cTn id="7" dur="500"/>
                                        <p:tgtEl>
                                          <p:spTgt spid="2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type="body" idx="1"/>
          </p:nvPr>
        </p:nvSpPr>
        <p:spPr>
          <a:xfrm>
            <a:off x="395288" y="1673225"/>
            <a:ext cx="8569325" cy="5184775"/>
          </a:xfrm>
        </p:spPr>
        <p:txBody>
          <a:bodyPr/>
          <a:lstStyle/>
          <a:p>
            <a:pPr marL="447675" indent="-447675" algn="l">
              <a:lnSpc>
                <a:spcPct val="80000"/>
              </a:lnSpc>
              <a:buFont typeface="Wingdings" panose="05000000000000000000" pitchFamily="2" charset="2"/>
              <a:buChar char="Ø"/>
            </a:pPr>
            <a:r>
              <a:rPr lang="zh-CN" altLang="en-US" sz="2700" b="1"/>
              <a:t>用户设定</a:t>
            </a:r>
            <a:r>
              <a:rPr lang="zh-CN" altLang="en-US" sz="2700" b="1">
                <a:solidFill>
                  <a:srgbClr val="FF0000"/>
                </a:solidFill>
              </a:rPr>
              <a:t>静态</a:t>
            </a:r>
            <a:r>
              <a:rPr lang="zh-CN" altLang="en-US" sz="2700" b="1"/>
              <a:t>密码，计算机验证</a:t>
            </a:r>
          </a:p>
          <a:p>
            <a:pPr marL="447675" indent="-447675" algn="l">
              <a:lnSpc>
                <a:spcPct val="80000"/>
              </a:lnSpc>
              <a:buFont typeface="Wingdings" panose="05000000000000000000" pitchFamily="2" charset="2"/>
              <a:buChar char="Ø"/>
            </a:pPr>
            <a:r>
              <a:rPr lang="zh-CN" altLang="en-US" sz="2700" b="1"/>
              <a:t>技术层面</a:t>
            </a:r>
          </a:p>
          <a:p>
            <a:pPr marL="889000" lvl="1" indent="-439738" algn="l">
              <a:lnSpc>
                <a:spcPct val="80000"/>
              </a:lnSpc>
              <a:buFont typeface="Wingdings 2" panose="05020102010507070707" pitchFamily="18" charset="2"/>
              <a:buChar char="Ø"/>
            </a:pPr>
            <a:r>
              <a:rPr lang="zh-CN" altLang="en-US" sz="2300" b="1"/>
              <a:t>口令存储</a:t>
            </a:r>
          </a:p>
          <a:p>
            <a:pPr marL="1293813" lvl="2" indent="-401638" algn="l">
              <a:lnSpc>
                <a:spcPct val="80000"/>
              </a:lnSpc>
              <a:buFont typeface="Wingdings" panose="05000000000000000000" pitchFamily="2" charset="2"/>
              <a:buChar char="l"/>
            </a:pPr>
            <a:r>
              <a:rPr lang="zh-CN" altLang="en-US" sz="1900" b="1"/>
              <a:t>密文方式存储</a:t>
            </a:r>
          </a:p>
          <a:p>
            <a:pPr marL="1293813" lvl="2" indent="-401638" algn="l">
              <a:lnSpc>
                <a:spcPct val="80000"/>
              </a:lnSpc>
              <a:buFont typeface="Wingdings" panose="05000000000000000000" pitchFamily="2" charset="2"/>
              <a:buChar char="l"/>
            </a:pPr>
            <a:r>
              <a:rPr lang="en-US" altLang="zh-CN" sz="1900" b="1"/>
              <a:t>UNIX—DES</a:t>
            </a:r>
            <a:endParaRPr lang="zh-CN" altLang="en-US" sz="1900" b="1"/>
          </a:p>
          <a:p>
            <a:pPr marL="1293813" lvl="2" indent="-401638" algn="l">
              <a:lnSpc>
                <a:spcPct val="80000"/>
              </a:lnSpc>
              <a:buFont typeface="Wingdings" panose="05000000000000000000" pitchFamily="2" charset="2"/>
              <a:buChar char="l"/>
            </a:pPr>
            <a:r>
              <a:rPr lang="en-US" altLang="zh-CN" sz="1900" b="1"/>
              <a:t>Windows—HASH</a:t>
            </a:r>
            <a:endParaRPr lang="zh-CN" altLang="en-US" sz="1900" b="1"/>
          </a:p>
          <a:p>
            <a:pPr marL="889000" lvl="1" indent="-439738" algn="l">
              <a:lnSpc>
                <a:spcPct val="80000"/>
              </a:lnSpc>
              <a:buFont typeface="Wingdings 2" panose="05020102010507070707" pitchFamily="18" charset="2"/>
              <a:buChar char="Ø"/>
            </a:pPr>
            <a:r>
              <a:rPr lang="zh-CN" altLang="en-US" sz="2300" b="1"/>
              <a:t>口令传输：一般采用</a:t>
            </a:r>
            <a:r>
              <a:rPr lang="en-US" altLang="zh-CN" sz="2300" b="1"/>
              <a:t>CS</a:t>
            </a:r>
            <a:r>
              <a:rPr lang="zh-CN" altLang="en-US" sz="2300" b="1"/>
              <a:t>模式，加密口令或散列函数运算后传输</a:t>
            </a:r>
          </a:p>
          <a:p>
            <a:pPr marL="447675" indent="-447675" algn="l">
              <a:lnSpc>
                <a:spcPct val="80000"/>
              </a:lnSpc>
              <a:buFont typeface="Wingdings" panose="05000000000000000000" pitchFamily="2" charset="2"/>
              <a:buChar char="Ø"/>
            </a:pPr>
            <a:r>
              <a:rPr lang="zh-CN" altLang="en-US" sz="2700" b="1"/>
              <a:t>安全问题</a:t>
            </a:r>
          </a:p>
          <a:p>
            <a:pPr marL="889000" lvl="1" indent="-439738" algn="l">
              <a:lnSpc>
                <a:spcPct val="80000"/>
              </a:lnSpc>
              <a:buFont typeface="Wingdings 2" panose="05020102010507070707" pitchFamily="18" charset="2"/>
              <a:buChar char="Ø"/>
            </a:pPr>
            <a:r>
              <a:rPr lang="zh-CN" altLang="en-US" sz="2300" b="1"/>
              <a:t>静态</a:t>
            </a:r>
          </a:p>
          <a:p>
            <a:pPr marL="889000" lvl="1" indent="-439738" algn="l">
              <a:lnSpc>
                <a:spcPct val="80000"/>
              </a:lnSpc>
              <a:buFont typeface="Wingdings 2" panose="05020102010507070707" pitchFamily="18" charset="2"/>
              <a:buChar char="Ø"/>
            </a:pPr>
            <a:r>
              <a:rPr lang="zh-CN" altLang="en-US" sz="2300" b="1"/>
              <a:t>传输过程容易被截获</a:t>
            </a:r>
          </a:p>
          <a:p>
            <a:pPr marL="889000" lvl="1" indent="-439738" algn="l">
              <a:lnSpc>
                <a:spcPct val="80000"/>
              </a:lnSpc>
              <a:buFont typeface="Wingdings 2" panose="05020102010507070707" pitchFamily="18" charset="2"/>
              <a:buChar char="Ø"/>
            </a:pPr>
            <a:r>
              <a:rPr lang="zh-CN" altLang="en-US" sz="2300" b="1"/>
              <a:t>系统中用户口令以文件形式存储，攻击者易获取文件信息</a:t>
            </a:r>
          </a:p>
          <a:p>
            <a:pPr marL="889000" lvl="1" indent="-439738" algn="l">
              <a:lnSpc>
                <a:spcPct val="80000"/>
              </a:lnSpc>
              <a:buFont typeface="Wingdings 2" panose="05020102010507070707" pitchFamily="18" charset="2"/>
              <a:buChar char="Ø"/>
            </a:pPr>
            <a:r>
              <a:rPr lang="zh-CN" altLang="en-US" sz="2300" b="1">
                <a:solidFill>
                  <a:srgbClr val="9933FF"/>
                </a:solidFill>
              </a:rPr>
              <a:t>无法抵御重放攻击</a:t>
            </a:r>
          </a:p>
          <a:p>
            <a:pPr marL="889000" lvl="1" indent="-439738" algn="l">
              <a:lnSpc>
                <a:spcPct val="80000"/>
              </a:lnSpc>
              <a:buFont typeface="Wingdings 2" panose="05020102010507070707" pitchFamily="18" charset="2"/>
              <a:buChar char="Ø"/>
            </a:pPr>
            <a:r>
              <a:rPr lang="zh-CN" altLang="en-US" sz="2300" b="1"/>
              <a:t>只能进行单向认证</a:t>
            </a:r>
            <a:endParaRPr lang="zh-CN" altLang="en-US" sz="2800"/>
          </a:p>
        </p:txBody>
      </p:sp>
      <p:sp>
        <p:nvSpPr>
          <p:cNvPr id="29699" name="Text Box 4"/>
          <p:cNvSpPr>
            <a:spLocks noChangeArrowheads="1"/>
          </p:cNvSpPr>
          <p:nvPr/>
        </p:nvSpPr>
        <p:spPr bwMode="auto">
          <a:xfrm>
            <a:off x="755650" y="1052513"/>
            <a:ext cx="56880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buFont typeface="Arial" panose="020B0604020202020204" pitchFamily="34" charset="0"/>
              <a:buNone/>
            </a:pPr>
            <a:r>
              <a:rPr lang="zh-CN" altLang="en-US" sz="3200" b="1">
                <a:solidFill>
                  <a:srgbClr val="3333FF"/>
                </a:solidFill>
                <a:sym typeface="Tahoma" panose="020B0604030504040204" pitchFamily="34" charset="0"/>
              </a:rPr>
              <a:t>静态口令</a:t>
            </a:r>
            <a:endParaRPr lang="zh-CN" altLang="en-US"/>
          </a:p>
        </p:txBody>
      </p:sp>
      <p:sp>
        <p:nvSpPr>
          <p:cNvPr id="30724" name="Rectangle 5"/>
          <p:cNvSpPr>
            <a:spLocks noGrp="1" noChangeArrowheads="1"/>
          </p:cNvSpPr>
          <p:nvPr>
            <p:ph type="title" idx="4294967295"/>
          </p:nvPr>
        </p:nvSpPr>
        <p:spPr/>
        <p:txBody>
          <a:bodyPr/>
          <a:lstStyle/>
          <a:p>
            <a:r>
              <a:rPr lang="en-US" altLang="zh-CN" sz="4000"/>
              <a:t>15.2.5 </a:t>
            </a:r>
            <a:r>
              <a:rPr lang="zh-CN" altLang="en-US" sz="4000"/>
              <a:t>口令的分类：静态口令和动态口令</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p:cTn id="7" dur="500" fill="hold"/>
                                        <p:tgtEl>
                                          <p:spTgt spid="29699"/>
                                        </p:tgtEl>
                                        <p:attrNameLst>
                                          <p:attrName>ppt_w</p:attrName>
                                        </p:attrNameLst>
                                      </p:cBhvr>
                                      <p:tavLst>
                                        <p:tav tm="0">
                                          <p:val>
                                            <p:strVal val="#ppt_w*0.05"/>
                                          </p:val>
                                        </p:tav>
                                        <p:tav tm="100000">
                                          <p:val>
                                            <p:strVal val="#ppt_w"/>
                                          </p:val>
                                        </p:tav>
                                      </p:tavLst>
                                    </p:anim>
                                    <p:anim calcmode="lin" valueType="num">
                                      <p:cBhvr>
                                        <p:cTn id="8" dur="500" fill="hold"/>
                                        <p:tgtEl>
                                          <p:spTgt spid="29699"/>
                                        </p:tgtEl>
                                        <p:attrNameLst>
                                          <p:attrName>ppt_h</p:attrName>
                                        </p:attrNameLst>
                                      </p:cBhvr>
                                      <p:tavLst>
                                        <p:tav tm="0">
                                          <p:val>
                                            <p:strVal val="#ppt_h"/>
                                          </p:val>
                                        </p:tav>
                                        <p:tav tm="100000">
                                          <p:val>
                                            <p:strVal val="#ppt_h"/>
                                          </p:val>
                                        </p:tav>
                                      </p:tavLst>
                                    </p:anim>
                                    <p:anim calcmode="lin" valueType="num">
                                      <p:cBhvr>
                                        <p:cTn id="9" dur="500" fill="hold"/>
                                        <p:tgtEl>
                                          <p:spTgt spid="29699"/>
                                        </p:tgtEl>
                                        <p:attrNameLst>
                                          <p:attrName>ppt_x</p:attrName>
                                        </p:attrNameLst>
                                      </p:cBhvr>
                                      <p:tavLst>
                                        <p:tav tm="0">
                                          <p:val>
                                            <p:strVal val="#ppt_x-.2"/>
                                          </p:val>
                                        </p:tav>
                                        <p:tav tm="100000">
                                          <p:val>
                                            <p:strVal val="#ppt_x"/>
                                          </p:val>
                                        </p:tav>
                                      </p:tavLst>
                                    </p:anim>
                                    <p:anim calcmode="lin" valueType="num">
                                      <p:cBhvr>
                                        <p:cTn id="10" dur="500" fill="hold"/>
                                        <p:tgtEl>
                                          <p:spTgt spid="29699"/>
                                        </p:tgtEl>
                                        <p:attrNameLst>
                                          <p:attrName>ppt_y</p:attrName>
                                        </p:attrNameLst>
                                      </p:cBhvr>
                                      <p:tavLst>
                                        <p:tav tm="0">
                                          <p:val>
                                            <p:strVal val="#ppt_y"/>
                                          </p:val>
                                        </p:tav>
                                        <p:tav tm="100000">
                                          <p:val>
                                            <p:strVal val="#ppt_y"/>
                                          </p:val>
                                        </p:tav>
                                      </p:tavLst>
                                    </p:anim>
                                    <p:animEffect>
                                      <p:cBhvr>
                                        <p:cTn id="11" dur="500"/>
                                        <p:tgtEl>
                                          <p:spTgt spid="2969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29698">
                                            <p:txEl>
                                              <p:pRg st="0" end="0"/>
                                            </p:txEl>
                                          </p:spTgt>
                                        </p:tgtEl>
                                        <p:attrNameLst>
                                          <p:attrName>style.visibility</p:attrName>
                                        </p:attrNameLst>
                                      </p:cBhvr>
                                      <p:to>
                                        <p:strVal val="visible"/>
                                      </p:to>
                                    </p:set>
                                    <p:animEffect>
                                      <p:cBhvr>
                                        <p:cTn id="16" dur="500"/>
                                        <p:tgtEl>
                                          <p:spTgt spid="29698">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29698">
                                            <p:txEl>
                                              <p:pRg st="1" end="1"/>
                                            </p:txEl>
                                          </p:spTgt>
                                        </p:tgtEl>
                                        <p:attrNameLst>
                                          <p:attrName>style.visibility</p:attrName>
                                        </p:attrNameLst>
                                      </p:cBhvr>
                                      <p:to>
                                        <p:strVal val="visible"/>
                                      </p:to>
                                    </p:set>
                                    <p:animEffect>
                                      <p:cBhvr>
                                        <p:cTn id="21" dur="500"/>
                                        <p:tgtEl>
                                          <p:spTgt spid="29698">
                                            <p:txEl>
                                              <p:pRg st="1" end="1"/>
                                            </p:txEl>
                                          </p:spTgt>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29698">
                                            <p:txEl>
                                              <p:pRg st="2" end="2"/>
                                            </p:txEl>
                                          </p:spTgt>
                                        </p:tgtEl>
                                        <p:attrNameLst>
                                          <p:attrName>style.visibility</p:attrName>
                                        </p:attrNameLst>
                                      </p:cBhvr>
                                      <p:to>
                                        <p:strVal val="visible"/>
                                      </p:to>
                                    </p:set>
                                    <p:animEffect>
                                      <p:cBhvr>
                                        <p:cTn id="24" dur="500"/>
                                        <p:tgtEl>
                                          <p:spTgt spid="29698">
                                            <p:txEl>
                                              <p:pRg st="2" end="2"/>
                                            </p:txEl>
                                          </p:spTgt>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29698">
                                            <p:txEl>
                                              <p:pRg st="3" end="3"/>
                                            </p:txEl>
                                          </p:spTgt>
                                        </p:tgtEl>
                                        <p:attrNameLst>
                                          <p:attrName>style.visibility</p:attrName>
                                        </p:attrNameLst>
                                      </p:cBhvr>
                                      <p:to>
                                        <p:strVal val="visible"/>
                                      </p:to>
                                    </p:set>
                                    <p:animEffect>
                                      <p:cBhvr>
                                        <p:cTn id="27" dur="500"/>
                                        <p:tgtEl>
                                          <p:spTgt spid="29698">
                                            <p:txEl>
                                              <p:pRg st="3" end="3"/>
                                            </p:txEl>
                                          </p:spTgt>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29698">
                                            <p:txEl>
                                              <p:pRg st="4" end="4"/>
                                            </p:txEl>
                                          </p:spTgt>
                                        </p:tgtEl>
                                        <p:attrNameLst>
                                          <p:attrName>style.visibility</p:attrName>
                                        </p:attrNameLst>
                                      </p:cBhvr>
                                      <p:to>
                                        <p:strVal val="visible"/>
                                      </p:to>
                                    </p:set>
                                    <p:animEffect>
                                      <p:cBhvr>
                                        <p:cTn id="30" dur="500"/>
                                        <p:tgtEl>
                                          <p:spTgt spid="29698">
                                            <p:txEl>
                                              <p:pRg st="4" end="4"/>
                                            </p:txEl>
                                          </p:spTgt>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29698">
                                            <p:txEl>
                                              <p:pRg st="5" end="5"/>
                                            </p:txEl>
                                          </p:spTgt>
                                        </p:tgtEl>
                                        <p:attrNameLst>
                                          <p:attrName>style.visibility</p:attrName>
                                        </p:attrNameLst>
                                      </p:cBhvr>
                                      <p:to>
                                        <p:strVal val="visible"/>
                                      </p:to>
                                    </p:set>
                                    <p:animEffect>
                                      <p:cBhvr>
                                        <p:cTn id="33" dur="500"/>
                                        <p:tgtEl>
                                          <p:spTgt spid="29698">
                                            <p:txEl>
                                              <p:pRg st="5" end="5"/>
                                            </p:txEl>
                                          </p:spTgt>
                                        </p:tgtEl>
                                      </p:cBhvr>
                                    </p:animEffect>
                                  </p:childTnLst>
                                </p:cTn>
                              </p:par>
                              <p:par>
                                <p:cTn id="34" presetID="4" presetClass="entr" presetSubtype="16" fill="hold" grpId="0" nodeType="withEffect">
                                  <p:stCondLst>
                                    <p:cond delay="0"/>
                                  </p:stCondLst>
                                  <p:childTnLst>
                                    <p:set>
                                      <p:cBhvr>
                                        <p:cTn id="35" dur="1" fill="hold">
                                          <p:stCondLst>
                                            <p:cond delay="0"/>
                                          </p:stCondLst>
                                        </p:cTn>
                                        <p:tgtEl>
                                          <p:spTgt spid="29698">
                                            <p:txEl>
                                              <p:pRg st="6" end="6"/>
                                            </p:txEl>
                                          </p:spTgt>
                                        </p:tgtEl>
                                        <p:attrNameLst>
                                          <p:attrName>style.visibility</p:attrName>
                                        </p:attrNameLst>
                                      </p:cBhvr>
                                      <p:to>
                                        <p:strVal val="visible"/>
                                      </p:to>
                                    </p:set>
                                    <p:animEffect>
                                      <p:cBhvr>
                                        <p:cTn id="36" dur="500"/>
                                        <p:tgtEl>
                                          <p:spTgt spid="29698">
                                            <p:txEl>
                                              <p:pRg st="6" end="6"/>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29698">
                                            <p:txEl>
                                              <p:pRg st="7" end="7"/>
                                            </p:txEl>
                                          </p:spTgt>
                                        </p:tgtEl>
                                        <p:attrNameLst>
                                          <p:attrName>style.visibility</p:attrName>
                                        </p:attrNameLst>
                                      </p:cBhvr>
                                      <p:to>
                                        <p:strVal val="visible"/>
                                      </p:to>
                                    </p:set>
                                    <p:animEffect>
                                      <p:cBhvr>
                                        <p:cTn id="41" dur="500"/>
                                        <p:tgtEl>
                                          <p:spTgt spid="29698">
                                            <p:txEl>
                                              <p:pRg st="7" end="7"/>
                                            </p:txEl>
                                          </p:spTgt>
                                        </p:tgtEl>
                                      </p:cBhvr>
                                    </p:animEffect>
                                  </p:childTnLst>
                                </p:cTn>
                              </p:par>
                              <p:par>
                                <p:cTn id="42" presetID="4" presetClass="entr" presetSubtype="16" fill="hold" grpId="0" nodeType="withEffect">
                                  <p:stCondLst>
                                    <p:cond delay="0"/>
                                  </p:stCondLst>
                                  <p:childTnLst>
                                    <p:set>
                                      <p:cBhvr>
                                        <p:cTn id="43" dur="1" fill="hold">
                                          <p:stCondLst>
                                            <p:cond delay="0"/>
                                          </p:stCondLst>
                                        </p:cTn>
                                        <p:tgtEl>
                                          <p:spTgt spid="29698">
                                            <p:txEl>
                                              <p:pRg st="8" end="8"/>
                                            </p:txEl>
                                          </p:spTgt>
                                        </p:tgtEl>
                                        <p:attrNameLst>
                                          <p:attrName>style.visibility</p:attrName>
                                        </p:attrNameLst>
                                      </p:cBhvr>
                                      <p:to>
                                        <p:strVal val="visible"/>
                                      </p:to>
                                    </p:set>
                                    <p:animEffect>
                                      <p:cBhvr>
                                        <p:cTn id="44" dur="500"/>
                                        <p:tgtEl>
                                          <p:spTgt spid="29698">
                                            <p:txEl>
                                              <p:pRg st="8" end="8"/>
                                            </p:txEl>
                                          </p:spTgt>
                                        </p:tgtEl>
                                      </p:cBhvr>
                                    </p:animEffect>
                                  </p:childTnLst>
                                </p:cTn>
                              </p:par>
                              <p:par>
                                <p:cTn id="45" presetID="4" presetClass="entr" presetSubtype="16" fill="hold" grpId="0" nodeType="withEffect">
                                  <p:stCondLst>
                                    <p:cond delay="0"/>
                                  </p:stCondLst>
                                  <p:childTnLst>
                                    <p:set>
                                      <p:cBhvr>
                                        <p:cTn id="46" dur="1" fill="hold">
                                          <p:stCondLst>
                                            <p:cond delay="0"/>
                                          </p:stCondLst>
                                        </p:cTn>
                                        <p:tgtEl>
                                          <p:spTgt spid="29698">
                                            <p:txEl>
                                              <p:pRg st="9" end="9"/>
                                            </p:txEl>
                                          </p:spTgt>
                                        </p:tgtEl>
                                        <p:attrNameLst>
                                          <p:attrName>style.visibility</p:attrName>
                                        </p:attrNameLst>
                                      </p:cBhvr>
                                      <p:to>
                                        <p:strVal val="visible"/>
                                      </p:to>
                                    </p:set>
                                    <p:animEffect>
                                      <p:cBhvr>
                                        <p:cTn id="47" dur="500"/>
                                        <p:tgtEl>
                                          <p:spTgt spid="29698">
                                            <p:txEl>
                                              <p:pRg st="9" end="9"/>
                                            </p:txEl>
                                          </p:spTgt>
                                        </p:tgtEl>
                                      </p:cBhvr>
                                    </p:animEffect>
                                  </p:childTnLst>
                                </p:cTn>
                              </p:par>
                              <p:par>
                                <p:cTn id="48" presetID="4" presetClass="entr" presetSubtype="16" fill="hold" grpId="0" nodeType="withEffect">
                                  <p:stCondLst>
                                    <p:cond delay="0"/>
                                  </p:stCondLst>
                                  <p:childTnLst>
                                    <p:set>
                                      <p:cBhvr>
                                        <p:cTn id="49" dur="1" fill="hold">
                                          <p:stCondLst>
                                            <p:cond delay="0"/>
                                          </p:stCondLst>
                                        </p:cTn>
                                        <p:tgtEl>
                                          <p:spTgt spid="29698">
                                            <p:txEl>
                                              <p:pRg st="10" end="10"/>
                                            </p:txEl>
                                          </p:spTgt>
                                        </p:tgtEl>
                                        <p:attrNameLst>
                                          <p:attrName>style.visibility</p:attrName>
                                        </p:attrNameLst>
                                      </p:cBhvr>
                                      <p:to>
                                        <p:strVal val="visible"/>
                                      </p:to>
                                    </p:set>
                                    <p:animEffect>
                                      <p:cBhvr>
                                        <p:cTn id="50" dur="500"/>
                                        <p:tgtEl>
                                          <p:spTgt spid="29698">
                                            <p:txEl>
                                              <p:pRg st="10" end="10"/>
                                            </p:txEl>
                                          </p:spTgt>
                                        </p:tgtEl>
                                      </p:cBhvr>
                                    </p:animEffect>
                                  </p:childTnLst>
                                </p:cTn>
                              </p:par>
                              <p:par>
                                <p:cTn id="51" presetID="4" presetClass="entr" presetSubtype="16" fill="hold" grpId="0" nodeType="withEffect">
                                  <p:stCondLst>
                                    <p:cond delay="0"/>
                                  </p:stCondLst>
                                  <p:childTnLst>
                                    <p:set>
                                      <p:cBhvr>
                                        <p:cTn id="52" dur="1" fill="hold">
                                          <p:stCondLst>
                                            <p:cond delay="0"/>
                                          </p:stCondLst>
                                        </p:cTn>
                                        <p:tgtEl>
                                          <p:spTgt spid="29698">
                                            <p:txEl>
                                              <p:pRg st="11" end="11"/>
                                            </p:txEl>
                                          </p:spTgt>
                                        </p:tgtEl>
                                        <p:attrNameLst>
                                          <p:attrName>style.visibility</p:attrName>
                                        </p:attrNameLst>
                                      </p:cBhvr>
                                      <p:to>
                                        <p:strVal val="visible"/>
                                      </p:to>
                                    </p:set>
                                    <p:animEffect>
                                      <p:cBhvr>
                                        <p:cTn id="53" dur="500"/>
                                        <p:tgtEl>
                                          <p:spTgt spid="29698">
                                            <p:txEl>
                                              <p:pRg st="11" end="11"/>
                                            </p:txEl>
                                          </p:spTgt>
                                        </p:tgtEl>
                                      </p:cBhvr>
                                    </p:animEffect>
                                  </p:childTnLst>
                                </p:cTn>
                              </p:par>
                              <p:par>
                                <p:cTn id="54" presetID="4" presetClass="entr" presetSubtype="16" fill="hold" grpId="0" nodeType="withEffect">
                                  <p:stCondLst>
                                    <p:cond delay="0"/>
                                  </p:stCondLst>
                                  <p:childTnLst>
                                    <p:set>
                                      <p:cBhvr>
                                        <p:cTn id="55" dur="1" fill="hold">
                                          <p:stCondLst>
                                            <p:cond delay="0"/>
                                          </p:stCondLst>
                                        </p:cTn>
                                        <p:tgtEl>
                                          <p:spTgt spid="29698">
                                            <p:txEl>
                                              <p:pRg st="12" end="12"/>
                                            </p:txEl>
                                          </p:spTgt>
                                        </p:tgtEl>
                                        <p:attrNameLst>
                                          <p:attrName>style.visibility</p:attrName>
                                        </p:attrNameLst>
                                      </p:cBhvr>
                                      <p:to>
                                        <p:strVal val="visible"/>
                                      </p:to>
                                    </p:set>
                                    <p:animEffect>
                                      <p:cBhvr>
                                        <p:cTn id="56" dur="500"/>
                                        <p:tgtEl>
                                          <p:spTgt spid="2969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uild="p" bldLvl="0" autoUpdateAnimBg="0"/>
      <p:bldP spid="29699" grpId="0" bldLvl="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xfrm>
            <a:off x="179388" y="331788"/>
            <a:ext cx="8540750" cy="679450"/>
          </a:xfrm>
        </p:spPr>
        <p:txBody>
          <a:bodyPr/>
          <a:lstStyle/>
          <a:p>
            <a:pPr algn="l"/>
            <a:r>
              <a:rPr lang="en-US" altLang="zh-CN" sz="3200" b="0"/>
              <a:t>15.2.6</a:t>
            </a:r>
            <a:r>
              <a:rPr lang="zh-CN" altLang="en-US" sz="3200" b="0"/>
              <a:t>一次性口令（动态口令）</a:t>
            </a:r>
            <a:endParaRPr lang="zh-CN" altLang="en-US"/>
          </a:p>
        </p:txBody>
      </p:sp>
      <p:sp>
        <p:nvSpPr>
          <p:cNvPr id="30723" name="Rectangle 3"/>
          <p:cNvSpPr>
            <a:spLocks noGrp="1" noChangeArrowheads="1"/>
          </p:cNvSpPr>
          <p:nvPr>
            <p:ph type="body" idx="1"/>
          </p:nvPr>
        </p:nvSpPr>
        <p:spPr>
          <a:xfrm>
            <a:off x="179388" y="1125538"/>
            <a:ext cx="8713787" cy="5472112"/>
          </a:xfrm>
        </p:spPr>
        <p:txBody>
          <a:bodyPr/>
          <a:lstStyle/>
          <a:p>
            <a:pPr marL="447675" indent="-447675" algn="l">
              <a:lnSpc>
                <a:spcPct val="80000"/>
              </a:lnSpc>
            </a:pPr>
            <a:r>
              <a:rPr lang="zh-CN" altLang="en-US" sz="2800"/>
              <a:t>      </a:t>
            </a:r>
            <a:r>
              <a:rPr lang="zh-CN" altLang="en-US" sz="2800" b="1"/>
              <a:t>为了解决固定口令的诸多问题，安全专家提出了一次性（</a:t>
            </a:r>
            <a:r>
              <a:rPr lang="en-US" altLang="zh-CN" sz="2800" b="1"/>
              <a:t>One Time Passord  OTP </a:t>
            </a:r>
            <a:r>
              <a:rPr lang="zh-CN" altLang="en-US" sz="2800" b="1"/>
              <a:t>）的密码体制，以保护关键的计算资源。</a:t>
            </a:r>
            <a:r>
              <a:rPr lang="zh-CN" altLang="en-US" sz="2600" b="1">
                <a:latin typeface="Times New Roman" panose="02020603050405020304" pitchFamily="18" charset="0"/>
                <a:sym typeface="Times New Roman" panose="02020603050405020304" pitchFamily="18" charset="0"/>
              </a:rPr>
              <a:t>一次性口令机制确保在每次认证中所使用的口令不同，以对付</a:t>
            </a:r>
            <a:r>
              <a:rPr lang="zh-CN" altLang="en-US" sz="2600" b="1">
                <a:solidFill>
                  <a:srgbClr val="FF3300"/>
                </a:solidFill>
                <a:latin typeface="Times New Roman" panose="02020603050405020304" pitchFamily="18" charset="0"/>
                <a:sym typeface="Times New Roman" panose="02020603050405020304" pitchFamily="18" charset="0"/>
              </a:rPr>
              <a:t>重放攻击</a:t>
            </a:r>
            <a:r>
              <a:rPr lang="zh-CN" altLang="en-US" sz="2600" b="1">
                <a:latin typeface="Times New Roman" panose="02020603050405020304" pitchFamily="18" charset="0"/>
                <a:sym typeface="Times New Roman" panose="02020603050405020304" pitchFamily="18" charset="0"/>
              </a:rPr>
              <a:t>。</a:t>
            </a:r>
            <a:endParaRPr lang="zh-CN" altLang="en-US" sz="2800" b="1"/>
          </a:p>
          <a:p>
            <a:pPr marL="447675" indent="-447675" algn="l">
              <a:lnSpc>
                <a:spcPct val="80000"/>
              </a:lnSpc>
            </a:pPr>
            <a:r>
              <a:rPr lang="zh-CN" altLang="en-US" sz="2800" b="1"/>
              <a:t>      </a:t>
            </a:r>
            <a:r>
              <a:rPr lang="en-US" altLang="zh-CN" sz="2800" b="1"/>
              <a:t>OTP </a:t>
            </a:r>
            <a:r>
              <a:rPr lang="zh-CN" altLang="en-US" sz="2800" b="1"/>
              <a:t>的主要思路是：在登陆过程中加入</a:t>
            </a:r>
            <a:r>
              <a:rPr lang="zh-CN" altLang="en-US" sz="2800" b="1">
                <a:solidFill>
                  <a:srgbClr val="FF3300"/>
                </a:solidFill>
              </a:rPr>
              <a:t>不确定因素</a:t>
            </a:r>
            <a:r>
              <a:rPr lang="zh-CN" altLang="en-US" sz="2800" b="1"/>
              <a:t>，使每次登录过程中传送的信息都不相同，以提高登录过程安全性。</a:t>
            </a:r>
          </a:p>
          <a:p>
            <a:pPr marL="447675" indent="-447675" algn="l">
              <a:lnSpc>
                <a:spcPct val="80000"/>
              </a:lnSpc>
            </a:pPr>
            <a:r>
              <a:rPr lang="zh-CN" altLang="en-US" sz="2800" b="1"/>
              <a:t>   例如：登录密码</a:t>
            </a:r>
            <a:r>
              <a:rPr lang="en-US" altLang="zh-CN" sz="2800" b="1"/>
              <a:t>=MD5</a:t>
            </a:r>
            <a:r>
              <a:rPr lang="zh-CN" altLang="en-US" sz="2800" b="1"/>
              <a:t>（用户名</a:t>
            </a:r>
            <a:r>
              <a:rPr lang="en-US" altLang="zh-CN" sz="2800" b="1"/>
              <a:t>+</a:t>
            </a:r>
            <a:r>
              <a:rPr lang="zh-CN" altLang="en-US" sz="2800" b="1"/>
              <a:t>密码</a:t>
            </a:r>
            <a:r>
              <a:rPr lang="en-US" altLang="zh-CN" sz="2800" b="1"/>
              <a:t>+</a:t>
            </a:r>
            <a:r>
              <a:rPr lang="zh-CN" altLang="en-US" sz="2800" b="1"/>
              <a:t>时间），系统接收到口令后做一个验算即可验证用户的合法性。</a:t>
            </a:r>
          </a:p>
          <a:p>
            <a:pPr marL="447675" indent="-447675" algn="l">
              <a:lnSpc>
                <a:spcPct val="80000"/>
              </a:lnSpc>
            </a:pPr>
            <a:r>
              <a:rPr lang="zh-CN" altLang="en-US" sz="2800" b="1"/>
              <a:t>    这些</a:t>
            </a:r>
            <a:r>
              <a:rPr lang="zh-CN" altLang="en-US" sz="2800" b="1">
                <a:solidFill>
                  <a:srgbClr val="FF3300"/>
                </a:solidFill>
              </a:rPr>
              <a:t>不确定因子</a:t>
            </a:r>
            <a:r>
              <a:rPr lang="zh-CN" altLang="en-US" sz="2800" b="1"/>
              <a:t>选择的方式有以下几种：</a:t>
            </a:r>
          </a:p>
          <a:p>
            <a:pPr marL="447675" indent="-447675" algn="l">
              <a:lnSpc>
                <a:spcPct val="80000"/>
              </a:lnSpc>
              <a:buSzPct val="110000"/>
              <a:buFont typeface="Wingdings" panose="05000000000000000000" pitchFamily="2" charset="2"/>
              <a:buChar char="u"/>
            </a:pPr>
            <a:r>
              <a:rPr lang="zh-CN" altLang="en-US" sz="2800" b="1"/>
              <a:t>口令序列</a:t>
            </a:r>
          </a:p>
          <a:p>
            <a:pPr marL="447675" indent="-447675" algn="l">
              <a:lnSpc>
                <a:spcPct val="80000"/>
              </a:lnSpc>
              <a:buSzPct val="110000"/>
              <a:buFont typeface="Wingdings" panose="05000000000000000000" pitchFamily="2" charset="2"/>
              <a:buChar char="u"/>
            </a:pPr>
            <a:r>
              <a:rPr lang="zh-CN" altLang="en-US" sz="2800" b="1"/>
              <a:t>挑战</a:t>
            </a:r>
            <a:r>
              <a:rPr lang="en-US" altLang="zh-CN" sz="2800" b="1"/>
              <a:t>/</a:t>
            </a:r>
            <a:r>
              <a:rPr lang="zh-CN" altLang="en-US" sz="2800" b="1"/>
              <a:t>应答</a:t>
            </a:r>
          </a:p>
          <a:p>
            <a:pPr marL="447675" indent="-447675" algn="l">
              <a:lnSpc>
                <a:spcPct val="80000"/>
              </a:lnSpc>
              <a:buSzPct val="110000"/>
              <a:buFont typeface="Wingdings" panose="05000000000000000000" pitchFamily="2" charset="2"/>
              <a:buChar char="u"/>
            </a:pPr>
            <a:r>
              <a:rPr lang="zh-CN" altLang="en-US" sz="2800" b="1"/>
              <a:t>时间同步</a:t>
            </a:r>
          </a:p>
          <a:p>
            <a:pPr marL="447675" indent="-447675" algn="l">
              <a:lnSpc>
                <a:spcPct val="80000"/>
              </a:lnSpc>
              <a:buSzPct val="110000"/>
              <a:buFont typeface="Wingdings" panose="05000000000000000000" pitchFamily="2" charset="2"/>
              <a:buChar char="u"/>
            </a:pPr>
            <a:r>
              <a:rPr lang="zh-CN" altLang="en-US" sz="2800" b="1"/>
              <a:t>事件同步</a:t>
            </a:r>
            <a:endParaRPr lang="zh-CN" altLang="en-US" sz="3200"/>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12" fill="hold" nodeType="clickEffect">
                                  <p:stCondLst>
                                    <p:cond delay="0"/>
                                  </p:stCondLst>
                                  <p:childTnLst>
                                    <p:set>
                                      <p:cBhvr>
                                        <p:cTn id="10" dur="1" fill="hold">
                                          <p:stCondLst>
                                            <p:cond delay="0"/>
                                          </p:stCondLst>
                                        </p:cTn>
                                        <p:tgtEl>
                                          <p:spTgt spid="30723">
                                            <p:txEl>
                                              <p:pRg st="0" end="0"/>
                                            </p:txEl>
                                          </p:spTgt>
                                        </p:tgtEl>
                                        <p:attrNameLst>
                                          <p:attrName>style.visibility</p:attrName>
                                        </p:attrNameLst>
                                      </p:cBhvr>
                                      <p:to>
                                        <p:strVal val="visible"/>
                                      </p:to>
                                    </p:set>
                                    <p:animEffect>
                                      <p:cBhvr>
                                        <p:cTn id="11" dur="500"/>
                                        <p:tgtEl>
                                          <p:spTgt spid="3072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12" fill="hold" nodeType="clickEffect">
                                  <p:stCondLst>
                                    <p:cond delay="0"/>
                                  </p:stCondLst>
                                  <p:childTnLst>
                                    <p:set>
                                      <p:cBhvr>
                                        <p:cTn id="15" dur="1" fill="hold">
                                          <p:stCondLst>
                                            <p:cond delay="0"/>
                                          </p:stCondLst>
                                        </p:cTn>
                                        <p:tgtEl>
                                          <p:spTgt spid="30723">
                                            <p:txEl>
                                              <p:pRg st="1" end="1"/>
                                            </p:txEl>
                                          </p:spTgt>
                                        </p:tgtEl>
                                        <p:attrNameLst>
                                          <p:attrName>style.visibility</p:attrName>
                                        </p:attrNameLst>
                                      </p:cBhvr>
                                      <p:to>
                                        <p:strVal val="visible"/>
                                      </p:to>
                                    </p:set>
                                    <p:animEffect>
                                      <p:cBhvr>
                                        <p:cTn id="16" dur="500"/>
                                        <p:tgtEl>
                                          <p:spTgt spid="30723">
                                            <p:txEl>
                                              <p:pRg st="1" end="1"/>
                                            </p:txEl>
                                          </p:spTgt>
                                        </p:tgtEl>
                                      </p:cBhvr>
                                    </p:animEffect>
                                  </p:childTnLst>
                                </p:cTn>
                              </p:par>
                              <p:par>
                                <p:cTn id="17" presetID="18" presetClass="entr" presetSubtype="12" fill="hold" nodeType="withEffect">
                                  <p:stCondLst>
                                    <p:cond delay="0"/>
                                  </p:stCondLst>
                                  <p:childTnLst>
                                    <p:set>
                                      <p:cBhvr>
                                        <p:cTn id="18" dur="1" fill="hold">
                                          <p:stCondLst>
                                            <p:cond delay="0"/>
                                          </p:stCondLst>
                                        </p:cTn>
                                        <p:tgtEl>
                                          <p:spTgt spid="30723">
                                            <p:txEl>
                                              <p:pRg st="2" end="2"/>
                                            </p:txEl>
                                          </p:spTgt>
                                        </p:tgtEl>
                                        <p:attrNameLst>
                                          <p:attrName>style.visibility</p:attrName>
                                        </p:attrNameLst>
                                      </p:cBhvr>
                                      <p:to>
                                        <p:strVal val="visible"/>
                                      </p:to>
                                    </p:set>
                                    <p:animEffect>
                                      <p:cBhvr>
                                        <p:cTn id="19" dur="500"/>
                                        <p:tgtEl>
                                          <p:spTgt spid="30723">
                                            <p:txEl>
                                              <p:pRg st="2" end="2"/>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1" presetClass="entr" presetSubtype="0" fill="hold" nodeType="clickEffect">
                                  <p:stCondLst>
                                    <p:cond delay="0"/>
                                  </p:stCondLst>
                                  <p:iterate type="lt">
                                    <p:tmPct val="10000"/>
                                  </p:iterate>
                                  <p:childTnLst>
                                    <p:set>
                                      <p:cBhvr>
                                        <p:cTn id="23" dur="1" fill="hold">
                                          <p:stCondLst>
                                            <p:cond delay="0"/>
                                          </p:stCondLst>
                                        </p:cTn>
                                        <p:tgtEl>
                                          <p:spTgt spid="30723">
                                            <p:txEl>
                                              <p:pRg st="3" end="3"/>
                                            </p:txEl>
                                          </p:spTgt>
                                        </p:tgtEl>
                                        <p:attrNameLst>
                                          <p:attrName>style.visibility</p:attrName>
                                        </p:attrNameLst>
                                      </p:cBhvr>
                                      <p:to>
                                        <p:strVal val="visible"/>
                                      </p:to>
                                    </p:set>
                                    <p:anim calcmode="lin" valueType="num">
                                      <p:cBhvr>
                                        <p:cTn id="24" dur="500" fill="hold"/>
                                        <p:tgtEl>
                                          <p:spTgt spid="30723">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30723">
                                            <p:txEl>
                                              <p:pRg st="3" end="3"/>
                                            </p:txEl>
                                          </p:spTgt>
                                        </p:tgtEl>
                                        <p:attrNameLst>
                                          <p:attrName>ppt_y</p:attrName>
                                        </p:attrNameLst>
                                      </p:cBhvr>
                                      <p:tavLst>
                                        <p:tav tm="0">
                                          <p:val>
                                            <p:strVal val="#ppt_y"/>
                                          </p:val>
                                        </p:tav>
                                        <p:tav tm="100000">
                                          <p:val>
                                            <p:strVal val="#ppt_y"/>
                                          </p:val>
                                        </p:tav>
                                      </p:tavLst>
                                    </p:anim>
                                    <p:anim calcmode="lin" valueType="num">
                                      <p:cBhvr>
                                        <p:cTn id="26" dur="500" fill="hold"/>
                                        <p:tgtEl>
                                          <p:spTgt spid="30723">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30723">
                                            <p:txEl>
                                              <p:pRg st="3" end="3"/>
                                            </p:txEl>
                                          </p:spTgt>
                                        </p:tgtEl>
                                        <p:attrNameLst>
                                          <p:attrName>ppt_w</p:attrName>
                                        </p:attrNameLst>
                                      </p:cBhvr>
                                      <p:tavLst>
                                        <p:tav tm="0">
                                          <p:val>
                                            <p:strVal val="#ppt_w/10"/>
                                          </p:val>
                                        </p:tav>
                                        <p:tav tm="50000">
                                          <p:val>
                                            <p:strVal val="#ppt_w+.01"/>
                                          </p:val>
                                        </p:tav>
                                        <p:tav tm="100000">
                                          <p:val>
                                            <p:strVal val="#ppt_w"/>
                                          </p:val>
                                        </p:tav>
                                      </p:tavLst>
                                    </p:anim>
                                    <p:animEffect>
                                      <p:cBhvr>
                                        <p:cTn id="28" dur="500" tmFilter="0,0; .5, 1; 1, 1"/>
                                        <p:tgtEl>
                                          <p:spTgt spid="30723">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1" presetClass="entr" presetSubtype="0" fill="hold" nodeType="clickEffect">
                                  <p:stCondLst>
                                    <p:cond delay="0"/>
                                  </p:stCondLst>
                                  <p:iterate type="lt">
                                    <p:tmPct val="10000"/>
                                  </p:iterate>
                                  <p:childTnLst>
                                    <p:set>
                                      <p:cBhvr>
                                        <p:cTn id="32" dur="1" fill="hold">
                                          <p:stCondLst>
                                            <p:cond delay="0"/>
                                          </p:stCondLst>
                                        </p:cTn>
                                        <p:tgtEl>
                                          <p:spTgt spid="30723">
                                            <p:txEl>
                                              <p:pRg st="4" end="4"/>
                                            </p:txEl>
                                          </p:spTgt>
                                        </p:tgtEl>
                                        <p:attrNameLst>
                                          <p:attrName>style.visibility</p:attrName>
                                        </p:attrNameLst>
                                      </p:cBhvr>
                                      <p:to>
                                        <p:strVal val="visible"/>
                                      </p:to>
                                    </p:set>
                                    <p:anim calcmode="lin" valueType="num">
                                      <p:cBhvr>
                                        <p:cTn id="33" dur="500" fill="hold"/>
                                        <p:tgtEl>
                                          <p:spTgt spid="30723">
                                            <p:txEl>
                                              <p:pRg st="4" end="4"/>
                                            </p:txEl>
                                          </p:spTgt>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30723">
                                            <p:txEl>
                                              <p:pRg st="4" end="4"/>
                                            </p:txEl>
                                          </p:spTgt>
                                        </p:tgtEl>
                                        <p:attrNameLst>
                                          <p:attrName>ppt_y</p:attrName>
                                        </p:attrNameLst>
                                      </p:cBhvr>
                                      <p:tavLst>
                                        <p:tav tm="0">
                                          <p:val>
                                            <p:strVal val="#ppt_y"/>
                                          </p:val>
                                        </p:tav>
                                        <p:tav tm="100000">
                                          <p:val>
                                            <p:strVal val="#ppt_y"/>
                                          </p:val>
                                        </p:tav>
                                      </p:tavLst>
                                    </p:anim>
                                    <p:anim calcmode="lin" valueType="num">
                                      <p:cBhvr>
                                        <p:cTn id="35" dur="500" fill="hold"/>
                                        <p:tgtEl>
                                          <p:spTgt spid="30723">
                                            <p:txEl>
                                              <p:pRg st="4" end="4"/>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30723">
                                            <p:txEl>
                                              <p:pRg st="4" end="4"/>
                                            </p:txEl>
                                          </p:spTgt>
                                        </p:tgtEl>
                                        <p:attrNameLst>
                                          <p:attrName>ppt_w</p:attrName>
                                        </p:attrNameLst>
                                      </p:cBhvr>
                                      <p:tavLst>
                                        <p:tav tm="0">
                                          <p:val>
                                            <p:strVal val="#ppt_w/10"/>
                                          </p:val>
                                        </p:tav>
                                        <p:tav tm="50000">
                                          <p:val>
                                            <p:strVal val="#ppt_w+.01"/>
                                          </p:val>
                                        </p:tav>
                                        <p:tav tm="100000">
                                          <p:val>
                                            <p:strVal val="#ppt_w"/>
                                          </p:val>
                                        </p:tav>
                                      </p:tavLst>
                                    </p:anim>
                                    <p:animEffect>
                                      <p:cBhvr>
                                        <p:cTn id="37" dur="500" tmFilter="0,0; .5, 1; 1, 1"/>
                                        <p:tgtEl>
                                          <p:spTgt spid="30723">
                                            <p:txEl>
                                              <p:pRg st="4" end="4"/>
                                            </p:txEl>
                                          </p:spTgt>
                                        </p:tgtEl>
                                      </p:cBhvr>
                                    </p:animEffect>
                                  </p:childTnLst>
                                </p:cTn>
                              </p:par>
                              <p:par>
                                <p:cTn id="38" presetID="41" presetClass="entr" presetSubtype="0" fill="hold" nodeType="withEffect">
                                  <p:stCondLst>
                                    <p:cond delay="0"/>
                                  </p:stCondLst>
                                  <p:iterate type="lt">
                                    <p:tmPct val="10000"/>
                                  </p:iterate>
                                  <p:childTnLst>
                                    <p:set>
                                      <p:cBhvr>
                                        <p:cTn id="39" dur="1" fill="hold">
                                          <p:stCondLst>
                                            <p:cond delay="0"/>
                                          </p:stCondLst>
                                        </p:cTn>
                                        <p:tgtEl>
                                          <p:spTgt spid="30723">
                                            <p:txEl>
                                              <p:pRg st="5" end="5"/>
                                            </p:txEl>
                                          </p:spTgt>
                                        </p:tgtEl>
                                        <p:attrNameLst>
                                          <p:attrName>style.visibility</p:attrName>
                                        </p:attrNameLst>
                                      </p:cBhvr>
                                      <p:to>
                                        <p:strVal val="visible"/>
                                      </p:to>
                                    </p:set>
                                    <p:anim calcmode="lin" valueType="num">
                                      <p:cBhvr>
                                        <p:cTn id="40" dur="500" fill="hold"/>
                                        <p:tgtEl>
                                          <p:spTgt spid="30723">
                                            <p:txEl>
                                              <p:pRg st="5" end="5"/>
                                            </p:txEl>
                                          </p:spTgt>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30723">
                                            <p:txEl>
                                              <p:pRg st="5" end="5"/>
                                            </p:txEl>
                                          </p:spTgt>
                                        </p:tgtEl>
                                        <p:attrNameLst>
                                          <p:attrName>ppt_y</p:attrName>
                                        </p:attrNameLst>
                                      </p:cBhvr>
                                      <p:tavLst>
                                        <p:tav tm="0">
                                          <p:val>
                                            <p:strVal val="#ppt_y"/>
                                          </p:val>
                                        </p:tav>
                                        <p:tav tm="100000">
                                          <p:val>
                                            <p:strVal val="#ppt_y"/>
                                          </p:val>
                                        </p:tav>
                                      </p:tavLst>
                                    </p:anim>
                                    <p:anim calcmode="lin" valueType="num">
                                      <p:cBhvr>
                                        <p:cTn id="42" dur="500" fill="hold"/>
                                        <p:tgtEl>
                                          <p:spTgt spid="30723">
                                            <p:txEl>
                                              <p:pRg st="5" end="5"/>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30723">
                                            <p:txEl>
                                              <p:pRg st="5" end="5"/>
                                            </p:txEl>
                                          </p:spTgt>
                                        </p:tgtEl>
                                        <p:attrNameLst>
                                          <p:attrName>ppt_w</p:attrName>
                                        </p:attrNameLst>
                                      </p:cBhvr>
                                      <p:tavLst>
                                        <p:tav tm="0">
                                          <p:val>
                                            <p:strVal val="#ppt_w/10"/>
                                          </p:val>
                                        </p:tav>
                                        <p:tav tm="50000">
                                          <p:val>
                                            <p:strVal val="#ppt_w+.01"/>
                                          </p:val>
                                        </p:tav>
                                        <p:tav tm="100000">
                                          <p:val>
                                            <p:strVal val="#ppt_w"/>
                                          </p:val>
                                        </p:tav>
                                      </p:tavLst>
                                    </p:anim>
                                    <p:animEffect>
                                      <p:cBhvr>
                                        <p:cTn id="44" dur="500" tmFilter="0,0; .5, 1; 1, 1"/>
                                        <p:tgtEl>
                                          <p:spTgt spid="30723">
                                            <p:txEl>
                                              <p:pRg st="5" end="5"/>
                                            </p:txEl>
                                          </p:spTgt>
                                        </p:tgtEl>
                                      </p:cBhvr>
                                    </p:animEffect>
                                  </p:childTnLst>
                                </p:cTn>
                              </p:par>
                              <p:par>
                                <p:cTn id="45" presetID="41" presetClass="entr" presetSubtype="0" fill="hold" nodeType="withEffect">
                                  <p:stCondLst>
                                    <p:cond delay="0"/>
                                  </p:stCondLst>
                                  <p:iterate type="lt">
                                    <p:tmPct val="10000"/>
                                  </p:iterate>
                                  <p:childTnLst>
                                    <p:set>
                                      <p:cBhvr>
                                        <p:cTn id="46" dur="1" fill="hold">
                                          <p:stCondLst>
                                            <p:cond delay="0"/>
                                          </p:stCondLst>
                                        </p:cTn>
                                        <p:tgtEl>
                                          <p:spTgt spid="30723">
                                            <p:txEl>
                                              <p:pRg st="6" end="6"/>
                                            </p:txEl>
                                          </p:spTgt>
                                        </p:tgtEl>
                                        <p:attrNameLst>
                                          <p:attrName>style.visibility</p:attrName>
                                        </p:attrNameLst>
                                      </p:cBhvr>
                                      <p:to>
                                        <p:strVal val="visible"/>
                                      </p:to>
                                    </p:set>
                                    <p:anim calcmode="lin" valueType="num">
                                      <p:cBhvr>
                                        <p:cTn id="47" dur="500" fill="hold"/>
                                        <p:tgtEl>
                                          <p:spTgt spid="30723">
                                            <p:txEl>
                                              <p:pRg st="6" end="6"/>
                                            </p:txEl>
                                          </p:spTgt>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30723">
                                            <p:txEl>
                                              <p:pRg st="6" end="6"/>
                                            </p:txEl>
                                          </p:spTgt>
                                        </p:tgtEl>
                                        <p:attrNameLst>
                                          <p:attrName>ppt_y</p:attrName>
                                        </p:attrNameLst>
                                      </p:cBhvr>
                                      <p:tavLst>
                                        <p:tav tm="0">
                                          <p:val>
                                            <p:strVal val="#ppt_y"/>
                                          </p:val>
                                        </p:tav>
                                        <p:tav tm="100000">
                                          <p:val>
                                            <p:strVal val="#ppt_y"/>
                                          </p:val>
                                        </p:tav>
                                      </p:tavLst>
                                    </p:anim>
                                    <p:anim calcmode="lin" valueType="num">
                                      <p:cBhvr>
                                        <p:cTn id="49" dur="500" fill="hold"/>
                                        <p:tgtEl>
                                          <p:spTgt spid="30723">
                                            <p:txEl>
                                              <p:pRg st="6" end="6"/>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30723">
                                            <p:txEl>
                                              <p:pRg st="6" end="6"/>
                                            </p:txEl>
                                          </p:spTgt>
                                        </p:tgtEl>
                                        <p:attrNameLst>
                                          <p:attrName>ppt_w</p:attrName>
                                        </p:attrNameLst>
                                      </p:cBhvr>
                                      <p:tavLst>
                                        <p:tav tm="0">
                                          <p:val>
                                            <p:strVal val="#ppt_w/10"/>
                                          </p:val>
                                        </p:tav>
                                        <p:tav tm="50000">
                                          <p:val>
                                            <p:strVal val="#ppt_w+.01"/>
                                          </p:val>
                                        </p:tav>
                                        <p:tav tm="100000">
                                          <p:val>
                                            <p:strVal val="#ppt_w"/>
                                          </p:val>
                                        </p:tav>
                                      </p:tavLst>
                                    </p:anim>
                                    <p:animEffect>
                                      <p:cBhvr>
                                        <p:cTn id="51" dur="500" tmFilter="0,0; .5, 1; 1, 1"/>
                                        <p:tgtEl>
                                          <p:spTgt spid="30723">
                                            <p:txEl>
                                              <p:pRg st="6" end="6"/>
                                            </p:txEl>
                                          </p:spTgt>
                                        </p:tgtEl>
                                      </p:cBhvr>
                                    </p:animEffect>
                                  </p:childTnLst>
                                </p:cTn>
                              </p:par>
                              <p:par>
                                <p:cTn id="52" presetID="41" presetClass="entr" presetSubtype="0" fill="hold" nodeType="withEffect">
                                  <p:stCondLst>
                                    <p:cond delay="0"/>
                                  </p:stCondLst>
                                  <p:iterate type="lt">
                                    <p:tmPct val="10000"/>
                                  </p:iterate>
                                  <p:childTnLst>
                                    <p:set>
                                      <p:cBhvr>
                                        <p:cTn id="53" dur="1" fill="hold">
                                          <p:stCondLst>
                                            <p:cond delay="0"/>
                                          </p:stCondLst>
                                        </p:cTn>
                                        <p:tgtEl>
                                          <p:spTgt spid="30723">
                                            <p:txEl>
                                              <p:pRg st="7" end="7"/>
                                            </p:txEl>
                                          </p:spTgt>
                                        </p:tgtEl>
                                        <p:attrNameLst>
                                          <p:attrName>style.visibility</p:attrName>
                                        </p:attrNameLst>
                                      </p:cBhvr>
                                      <p:to>
                                        <p:strVal val="visible"/>
                                      </p:to>
                                    </p:set>
                                    <p:anim calcmode="lin" valueType="num">
                                      <p:cBhvr>
                                        <p:cTn id="54" dur="500" fill="hold"/>
                                        <p:tgtEl>
                                          <p:spTgt spid="30723">
                                            <p:txEl>
                                              <p:pRg st="7" end="7"/>
                                            </p:txEl>
                                          </p:spTgt>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30723">
                                            <p:txEl>
                                              <p:pRg st="7" end="7"/>
                                            </p:txEl>
                                          </p:spTgt>
                                        </p:tgtEl>
                                        <p:attrNameLst>
                                          <p:attrName>ppt_y</p:attrName>
                                        </p:attrNameLst>
                                      </p:cBhvr>
                                      <p:tavLst>
                                        <p:tav tm="0">
                                          <p:val>
                                            <p:strVal val="#ppt_y"/>
                                          </p:val>
                                        </p:tav>
                                        <p:tav tm="100000">
                                          <p:val>
                                            <p:strVal val="#ppt_y"/>
                                          </p:val>
                                        </p:tav>
                                      </p:tavLst>
                                    </p:anim>
                                    <p:anim calcmode="lin" valueType="num">
                                      <p:cBhvr>
                                        <p:cTn id="56" dur="500" fill="hold"/>
                                        <p:tgtEl>
                                          <p:spTgt spid="30723">
                                            <p:txEl>
                                              <p:pRg st="7" end="7"/>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30723">
                                            <p:txEl>
                                              <p:pRg st="7" end="7"/>
                                            </p:txEl>
                                          </p:spTgt>
                                        </p:tgtEl>
                                        <p:attrNameLst>
                                          <p:attrName>ppt_w</p:attrName>
                                        </p:attrNameLst>
                                      </p:cBhvr>
                                      <p:tavLst>
                                        <p:tav tm="0">
                                          <p:val>
                                            <p:strVal val="#ppt_w/10"/>
                                          </p:val>
                                        </p:tav>
                                        <p:tav tm="50000">
                                          <p:val>
                                            <p:strVal val="#ppt_w+.01"/>
                                          </p:val>
                                        </p:tav>
                                        <p:tav tm="100000">
                                          <p:val>
                                            <p:strVal val="#ppt_w"/>
                                          </p:val>
                                        </p:tav>
                                      </p:tavLst>
                                    </p:anim>
                                    <p:animEffect>
                                      <p:cBhvr>
                                        <p:cTn id="58" dur="500" tmFilter="0,0; .5, 1; 1, 1"/>
                                        <p:tgtEl>
                                          <p:spTgt spid="307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bldLvl="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a:xfrm>
            <a:off x="393700" y="1123950"/>
            <a:ext cx="8424863" cy="5903913"/>
          </a:xfrm>
        </p:spPr>
        <p:txBody>
          <a:bodyPr/>
          <a:lstStyle/>
          <a:p>
            <a:pPr marL="447675" indent="-447675" algn="l"/>
            <a:r>
              <a:rPr lang="zh-CN" altLang="en-US" sz="2800" b="1"/>
              <a:t>一次性口令的多次使用形成了一次性口令序列，序列中各个元素是按以下规律形成的。</a:t>
            </a:r>
          </a:p>
          <a:p>
            <a:pPr marL="447675" indent="-447675" algn="l">
              <a:buFont typeface="Wingdings" panose="05000000000000000000" pitchFamily="2" charset="2"/>
              <a:buChar char="Ø"/>
            </a:pPr>
            <a:r>
              <a:rPr lang="zh-CN" altLang="en-US" sz="2800" b="1"/>
              <a:t> 假设一次性口令序列共有</a:t>
            </a:r>
            <a:r>
              <a:rPr lang="en-US" altLang="zh-CN" sz="2800" b="1"/>
              <a:t>n</a:t>
            </a:r>
            <a:r>
              <a:rPr lang="zh-CN" altLang="en-US" sz="2800" b="1"/>
              <a:t>个元素，即有一个可使用</a:t>
            </a:r>
            <a:r>
              <a:rPr lang="en-US" altLang="zh-CN" sz="2800" b="1"/>
              <a:t>n</a:t>
            </a:r>
            <a:r>
              <a:rPr lang="zh-CN" altLang="en-US" sz="2800" b="1"/>
              <a:t>次的一次性口令序列。它的第一个口令序列是使用单向函数</a:t>
            </a:r>
            <a:r>
              <a:rPr lang="en-US" altLang="zh-CN" sz="2800" b="1"/>
              <a:t>n</a:t>
            </a:r>
            <a:r>
              <a:rPr lang="zh-CN" altLang="en-US" sz="2800" b="1"/>
              <a:t>次，第二个口令使用单向函数</a:t>
            </a:r>
            <a:r>
              <a:rPr lang="en-US" altLang="zh-CN" sz="2800" b="1"/>
              <a:t>n-1</a:t>
            </a:r>
            <a:r>
              <a:rPr lang="zh-CN" altLang="en-US" sz="2800" b="1"/>
              <a:t>次，以此类推。这样即使窃听者听到第</a:t>
            </a:r>
            <a:r>
              <a:rPr lang="en-US" altLang="zh-CN" sz="2800" b="1"/>
              <a:t>i</a:t>
            </a:r>
            <a:r>
              <a:rPr lang="zh-CN" altLang="en-US" sz="2800" b="1"/>
              <a:t>个口令（</a:t>
            </a:r>
            <a:r>
              <a:rPr lang="en-US" altLang="zh-CN" sz="2800" b="1"/>
              <a:t>pi),</a:t>
            </a:r>
            <a:r>
              <a:rPr lang="zh-CN" altLang="en-US" sz="2800" b="1"/>
              <a:t>却不能生成第 </a:t>
            </a:r>
            <a:r>
              <a:rPr lang="en-US" altLang="zh-CN" sz="2800" b="1"/>
              <a:t>i+1</a:t>
            </a:r>
            <a:r>
              <a:rPr lang="zh-CN" altLang="en-US" sz="2800" b="1"/>
              <a:t>个。</a:t>
            </a:r>
          </a:p>
          <a:p>
            <a:pPr marL="447675" indent="-447675" algn="l">
              <a:buFont typeface="Wingdings" panose="05000000000000000000" pitchFamily="2" charset="2"/>
              <a:buChar char="Ø"/>
            </a:pPr>
            <a:r>
              <a:rPr lang="zh-CN" altLang="en-US" sz="2800" b="1"/>
              <a:t> </a:t>
            </a:r>
            <a:r>
              <a:rPr lang="zh-CN" altLang="en-US" sz="2800" b="1">
                <a:solidFill>
                  <a:srgbClr val="0033CC"/>
                </a:solidFill>
              </a:rPr>
              <a:t>总之，一次性口令系统对一个用户输入的密码使用单向函数已生成一个口令序列。安全性基于用户输入的密码只有用户自己知道，而网络上传输的口令只是经过计算而且是一次性这一事实。</a:t>
            </a:r>
            <a:endParaRPr lang="zh-CN" altLang="en-US" sz="2800" b="1"/>
          </a:p>
          <a:p>
            <a:pPr marL="447675" indent="-447675" algn="l"/>
            <a:endParaRPr lang="zh-CN" altLang="en-US" sz="2800" b="1"/>
          </a:p>
        </p:txBody>
      </p:sp>
      <p:sp>
        <p:nvSpPr>
          <p:cNvPr id="31747" name="Rectangle 3"/>
          <p:cNvSpPr>
            <a:spLocks noGrp="1" noChangeArrowheads="1"/>
          </p:cNvSpPr>
          <p:nvPr>
            <p:ph type="title" idx="4294967295"/>
          </p:nvPr>
        </p:nvSpPr>
        <p:spPr>
          <a:xfrm>
            <a:off x="334963" y="331788"/>
            <a:ext cx="8540750" cy="679450"/>
          </a:xfrm>
        </p:spPr>
        <p:txBody>
          <a:bodyPr/>
          <a:lstStyle/>
          <a:p>
            <a:pPr algn="l"/>
            <a:r>
              <a:rPr lang="zh-CN" altLang="en-US" b="0"/>
              <a:t>（</a:t>
            </a:r>
            <a:r>
              <a:rPr lang="en-US" altLang="zh-CN" b="0"/>
              <a:t>1</a:t>
            </a:r>
            <a:r>
              <a:rPr lang="zh-CN" altLang="en-US" b="0"/>
              <a:t>）口令序列</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Effect>
                                      <p:cBhvr>
                                        <p:cTn id="7" dur="500"/>
                                        <p:tgtEl>
                                          <p:spTgt spid="31746">
                                            <p:txEl>
                                              <p:pRg st="0" end="0"/>
                                            </p:txEl>
                                          </p:spTgt>
                                        </p:tgtEl>
                                      </p:cBhvr>
                                    </p:animEffect>
                                  </p:childTnLst>
                                </p:cTn>
                              </p:par>
                              <p:par>
                                <p:cTn id="8" presetID="54" presetClass="entr" presetSubtype="0" accel="100000" fill="hold" nodeType="withEffect">
                                  <p:stCondLst>
                                    <p:cond delay="0"/>
                                  </p:stCondLst>
                                  <p:childTnLst>
                                    <p:set>
                                      <p:cBhvr>
                                        <p:cTn id="9" dur="1" fill="hold">
                                          <p:stCondLst>
                                            <p:cond delay="0"/>
                                          </p:stCondLst>
                                        </p:cTn>
                                        <p:tgtEl>
                                          <p:spTgt spid="31746">
                                            <p:txEl>
                                              <p:pRg st="1" end="1"/>
                                            </p:txEl>
                                          </p:spTgt>
                                        </p:tgtEl>
                                        <p:attrNameLst>
                                          <p:attrName>style.visibility</p:attrName>
                                        </p:attrNameLst>
                                      </p:cBhvr>
                                      <p:to>
                                        <p:strVal val="visible"/>
                                      </p:to>
                                    </p:set>
                                    <p:anim calcmode="lin" valueType="num">
                                      <p:cBhvr>
                                        <p:cTn id="10" dur="500" fill="hold"/>
                                        <p:tgtEl>
                                          <p:spTgt spid="31746">
                                            <p:txEl>
                                              <p:pRg st="1" end="1"/>
                                            </p:txEl>
                                          </p:spTgt>
                                        </p:tgtEl>
                                        <p:attrNameLst>
                                          <p:attrName>ppt_w</p:attrName>
                                        </p:attrNameLst>
                                      </p:cBhvr>
                                      <p:tavLst>
                                        <p:tav tm="0">
                                          <p:val>
                                            <p:strVal val="#ppt_w*0.05"/>
                                          </p:val>
                                        </p:tav>
                                        <p:tav tm="100000">
                                          <p:val>
                                            <p:strVal val="#ppt_w"/>
                                          </p:val>
                                        </p:tav>
                                      </p:tavLst>
                                    </p:anim>
                                    <p:anim calcmode="lin" valueType="num">
                                      <p:cBhvr>
                                        <p:cTn id="11" dur="500" fill="hold"/>
                                        <p:tgtEl>
                                          <p:spTgt spid="31746">
                                            <p:txEl>
                                              <p:pRg st="1" end="1"/>
                                            </p:txEl>
                                          </p:spTgt>
                                        </p:tgtEl>
                                        <p:attrNameLst>
                                          <p:attrName>ppt_h</p:attrName>
                                        </p:attrNameLst>
                                      </p:cBhvr>
                                      <p:tavLst>
                                        <p:tav tm="0">
                                          <p:val>
                                            <p:strVal val="#ppt_h"/>
                                          </p:val>
                                        </p:tav>
                                        <p:tav tm="100000">
                                          <p:val>
                                            <p:strVal val="#ppt_h"/>
                                          </p:val>
                                        </p:tav>
                                      </p:tavLst>
                                    </p:anim>
                                    <p:anim calcmode="lin" valueType="num">
                                      <p:cBhvr>
                                        <p:cTn id="12" dur="500" fill="hold"/>
                                        <p:tgtEl>
                                          <p:spTgt spid="31746">
                                            <p:txEl>
                                              <p:pRg st="1" end="1"/>
                                            </p:txEl>
                                          </p:spTgt>
                                        </p:tgtEl>
                                        <p:attrNameLst>
                                          <p:attrName>ppt_x</p:attrName>
                                        </p:attrNameLst>
                                      </p:cBhvr>
                                      <p:tavLst>
                                        <p:tav tm="0">
                                          <p:val>
                                            <p:strVal val="#ppt_x-.2"/>
                                          </p:val>
                                        </p:tav>
                                        <p:tav tm="100000">
                                          <p:val>
                                            <p:strVal val="#ppt_x"/>
                                          </p:val>
                                        </p:tav>
                                      </p:tavLst>
                                    </p:anim>
                                    <p:anim calcmode="lin" valueType="num">
                                      <p:cBhvr>
                                        <p:cTn id="13" dur="500" fill="hold"/>
                                        <p:tgtEl>
                                          <p:spTgt spid="31746">
                                            <p:txEl>
                                              <p:pRg st="1" end="1"/>
                                            </p:txEl>
                                          </p:spTgt>
                                        </p:tgtEl>
                                        <p:attrNameLst>
                                          <p:attrName>ppt_y</p:attrName>
                                        </p:attrNameLst>
                                      </p:cBhvr>
                                      <p:tavLst>
                                        <p:tav tm="0">
                                          <p:val>
                                            <p:strVal val="#ppt_y"/>
                                          </p:val>
                                        </p:tav>
                                        <p:tav tm="100000">
                                          <p:val>
                                            <p:strVal val="#ppt_y"/>
                                          </p:val>
                                        </p:tav>
                                      </p:tavLst>
                                    </p:anim>
                                    <p:animEffect>
                                      <p:cBhvr>
                                        <p:cTn id="14" dur="500"/>
                                        <p:tgtEl>
                                          <p:spTgt spid="31746">
                                            <p:txEl>
                                              <p:pRg st="1" end="1"/>
                                            </p:txEl>
                                          </p:spTgt>
                                        </p:tgtEl>
                                      </p:cBhvr>
                                    </p:animEffect>
                                  </p:childTnLst>
                                </p:cTn>
                              </p:par>
                              <p:par>
                                <p:cTn id="15" presetID="54" presetClass="entr" presetSubtype="0" accel="100000" fill="hold" nodeType="withEffect">
                                  <p:stCondLst>
                                    <p:cond delay="0"/>
                                  </p:stCondLst>
                                  <p:childTnLst>
                                    <p:set>
                                      <p:cBhvr>
                                        <p:cTn id="16" dur="1" fill="hold">
                                          <p:stCondLst>
                                            <p:cond delay="0"/>
                                          </p:stCondLst>
                                        </p:cTn>
                                        <p:tgtEl>
                                          <p:spTgt spid="31746">
                                            <p:txEl>
                                              <p:pRg st="2" end="2"/>
                                            </p:txEl>
                                          </p:spTgt>
                                        </p:tgtEl>
                                        <p:attrNameLst>
                                          <p:attrName>style.visibility</p:attrName>
                                        </p:attrNameLst>
                                      </p:cBhvr>
                                      <p:to>
                                        <p:strVal val="visible"/>
                                      </p:to>
                                    </p:set>
                                    <p:anim calcmode="lin" valueType="num">
                                      <p:cBhvr>
                                        <p:cTn id="17" dur="500" fill="hold"/>
                                        <p:tgtEl>
                                          <p:spTgt spid="31746">
                                            <p:txEl>
                                              <p:pRg st="2" end="2"/>
                                            </p:txEl>
                                          </p:spTgt>
                                        </p:tgtEl>
                                        <p:attrNameLst>
                                          <p:attrName>ppt_w</p:attrName>
                                        </p:attrNameLst>
                                      </p:cBhvr>
                                      <p:tavLst>
                                        <p:tav tm="0">
                                          <p:val>
                                            <p:strVal val="#ppt_w*0.05"/>
                                          </p:val>
                                        </p:tav>
                                        <p:tav tm="100000">
                                          <p:val>
                                            <p:strVal val="#ppt_w"/>
                                          </p:val>
                                        </p:tav>
                                      </p:tavLst>
                                    </p:anim>
                                    <p:anim calcmode="lin" valueType="num">
                                      <p:cBhvr>
                                        <p:cTn id="18" dur="500" fill="hold"/>
                                        <p:tgtEl>
                                          <p:spTgt spid="31746">
                                            <p:txEl>
                                              <p:pRg st="2" end="2"/>
                                            </p:txEl>
                                          </p:spTgt>
                                        </p:tgtEl>
                                        <p:attrNameLst>
                                          <p:attrName>ppt_h</p:attrName>
                                        </p:attrNameLst>
                                      </p:cBhvr>
                                      <p:tavLst>
                                        <p:tav tm="0">
                                          <p:val>
                                            <p:strVal val="#ppt_h"/>
                                          </p:val>
                                        </p:tav>
                                        <p:tav tm="100000">
                                          <p:val>
                                            <p:strVal val="#ppt_h"/>
                                          </p:val>
                                        </p:tav>
                                      </p:tavLst>
                                    </p:anim>
                                    <p:anim calcmode="lin" valueType="num">
                                      <p:cBhvr>
                                        <p:cTn id="19" dur="500" fill="hold"/>
                                        <p:tgtEl>
                                          <p:spTgt spid="31746">
                                            <p:txEl>
                                              <p:pRg st="2" end="2"/>
                                            </p:txEl>
                                          </p:spTgt>
                                        </p:tgtEl>
                                        <p:attrNameLst>
                                          <p:attrName>ppt_x</p:attrName>
                                        </p:attrNameLst>
                                      </p:cBhvr>
                                      <p:tavLst>
                                        <p:tav tm="0">
                                          <p:val>
                                            <p:strVal val="#ppt_x-.2"/>
                                          </p:val>
                                        </p:tav>
                                        <p:tav tm="100000">
                                          <p:val>
                                            <p:strVal val="#ppt_x"/>
                                          </p:val>
                                        </p:tav>
                                      </p:tavLst>
                                    </p:anim>
                                    <p:anim calcmode="lin" valueType="num">
                                      <p:cBhvr>
                                        <p:cTn id="20" dur="500" fill="hold"/>
                                        <p:tgtEl>
                                          <p:spTgt spid="31746">
                                            <p:txEl>
                                              <p:pRg st="2" end="2"/>
                                            </p:txEl>
                                          </p:spTgt>
                                        </p:tgtEl>
                                        <p:attrNameLst>
                                          <p:attrName>ppt_y</p:attrName>
                                        </p:attrNameLst>
                                      </p:cBhvr>
                                      <p:tavLst>
                                        <p:tav tm="0">
                                          <p:val>
                                            <p:strVal val="#ppt_y"/>
                                          </p:val>
                                        </p:tav>
                                        <p:tav tm="100000">
                                          <p:val>
                                            <p:strVal val="#ppt_y"/>
                                          </p:val>
                                        </p:tav>
                                      </p:tavLst>
                                    </p:anim>
                                    <p:animEffect>
                                      <p:cBhvr>
                                        <p:cTn id="21" dur="500"/>
                                        <p:tgtEl>
                                          <p:spTgt spid="31746">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1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ldLvl="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0" y="-26988"/>
            <a:ext cx="9144000" cy="1143001"/>
          </a:xfrm>
        </p:spPr>
        <p:txBody>
          <a:bodyPr/>
          <a:lstStyle/>
          <a:p>
            <a:pPr algn="l">
              <a:buClr>
                <a:srgbClr val="FF6600"/>
              </a:buClr>
            </a:pPr>
            <a:r>
              <a:rPr lang="zh-CN" altLang="en-US" sz="4000">
                <a:latin typeface="Times New Roman" panose="02020603050405020304" pitchFamily="18" charset="0"/>
                <a:ea typeface="微软雅黑" panose="020B0503020204020204" pitchFamily="34" charset="-122"/>
              </a:rPr>
              <a:t>（</a:t>
            </a:r>
            <a:r>
              <a:rPr lang="en-US" altLang="zh-CN" sz="4000">
                <a:latin typeface="Times New Roman" panose="02020603050405020304" pitchFamily="18" charset="0"/>
                <a:ea typeface="微软雅黑" panose="020B0503020204020204" pitchFamily="34" charset="-122"/>
              </a:rPr>
              <a:t>1</a:t>
            </a:r>
            <a:r>
              <a:rPr lang="zh-CN" altLang="en-US" sz="4000">
                <a:latin typeface="Times New Roman" panose="02020603050405020304" pitchFamily="18" charset="0"/>
                <a:ea typeface="微软雅黑" panose="020B0503020204020204" pitchFamily="34" charset="-122"/>
              </a:rPr>
              <a:t>）</a:t>
            </a:r>
            <a:r>
              <a:rPr lang="zh-CN" altLang="zh-CN" sz="4000">
                <a:latin typeface="Times New Roman" panose="02020603050405020304" pitchFamily="18" charset="0"/>
                <a:ea typeface="微软雅黑" panose="020B0503020204020204" pitchFamily="34" charset="-122"/>
              </a:rPr>
              <a:t>口令序列机制</a:t>
            </a:r>
          </a:p>
        </p:txBody>
      </p:sp>
      <p:sp>
        <p:nvSpPr>
          <p:cNvPr id="33795" name="Rectangle 3"/>
          <p:cNvSpPr>
            <a:spLocks noGrp="1" noChangeArrowheads="1"/>
          </p:cNvSpPr>
          <p:nvPr>
            <p:ph type="body" sz="half" idx="1"/>
          </p:nvPr>
        </p:nvSpPr>
        <p:spPr>
          <a:xfrm>
            <a:off x="214313" y="2214563"/>
            <a:ext cx="8715375" cy="2428875"/>
          </a:xfrm>
        </p:spPr>
        <p:txBody>
          <a:bodyPr/>
          <a:lstStyle/>
          <a:p>
            <a:pPr marL="0" lvl="1" indent="0">
              <a:lnSpc>
                <a:spcPct val="120000"/>
              </a:lnSpc>
              <a:spcBef>
                <a:spcPct val="0"/>
              </a:spcBef>
              <a:buClr>
                <a:schemeClr val="accent1"/>
              </a:buClr>
              <a:buSzPct val="75000"/>
              <a:buFont typeface="Wingdings 2" panose="05020102010507070707" pitchFamily="18" charset="2"/>
              <a:buBlip>
                <a:blip r:embed="rId2"/>
              </a:buBlip>
            </a:pPr>
            <a:r>
              <a:rPr lang="zh-CN" altLang="en-US" sz="2400">
                <a:solidFill>
                  <a:srgbClr val="003399"/>
                </a:solidFill>
                <a:latin typeface="Times New Roman" panose="02020603050405020304" pitchFamily="18" charset="0"/>
                <a:ea typeface="微软雅黑" panose="020B0503020204020204" pitchFamily="34" charset="-122"/>
              </a:rPr>
              <a:t>在口令重置前，允许用户登录</a:t>
            </a:r>
            <a:r>
              <a:rPr lang="en-US" altLang="en-US" sz="2400">
                <a:solidFill>
                  <a:srgbClr val="003399"/>
                </a:solidFill>
                <a:latin typeface="Times New Roman" panose="02020603050405020304" pitchFamily="18" charset="0"/>
                <a:ea typeface="微软雅黑" panose="020B0503020204020204" pitchFamily="34" charset="-122"/>
              </a:rPr>
              <a:t>n</a:t>
            </a:r>
            <a:r>
              <a:rPr lang="zh-CN" altLang="en-US" sz="2400">
                <a:solidFill>
                  <a:srgbClr val="003399"/>
                </a:solidFill>
                <a:latin typeface="Times New Roman" panose="02020603050405020304" pitchFamily="18" charset="0"/>
                <a:ea typeface="微软雅黑" panose="020B0503020204020204" pitchFamily="34" charset="-122"/>
              </a:rPr>
              <a:t>次，那么主机需要计算出</a:t>
            </a:r>
            <a:r>
              <a:rPr lang="en-US" altLang="en-US" sz="2400">
                <a:solidFill>
                  <a:srgbClr val="003399"/>
                </a:solidFill>
                <a:latin typeface="Times New Roman" panose="02020603050405020304" pitchFamily="18" charset="0"/>
                <a:ea typeface="微软雅黑" panose="020B0503020204020204" pitchFamily="34" charset="-122"/>
              </a:rPr>
              <a:t>F</a:t>
            </a:r>
            <a:r>
              <a:rPr lang="en-US" altLang="en-US" sz="2400" baseline="-25000">
                <a:solidFill>
                  <a:srgbClr val="003399"/>
                </a:solidFill>
                <a:latin typeface="Times New Roman" panose="02020603050405020304" pitchFamily="18" charset="0"/>
                <a:ea typeface="微软雅黑" panose="020B0503020204020204" pitchFamily="34" charset="-122"/>
              </a:rPr>
              <a:t>n</a:t>
            </a:r>
            <a:r>
              <a:rPr lang="en-US" altLang="en-US" sz="2400">
                <a:solidFill>
                  <a:srgbClr val="003399"/>
                </a:solidFill>
                <a:latin typeface="Times New Roman" panose="02020603050405020304" pitchFamily="18" charset="0"/>
                <a:ea typeface="微软雅黑" panose="020B0503020204020204" pitchFamily="34" charset="-122"/>
              </a:rPr>
              <a:t>(x)</a:t>
            </a:r>
            <a:r>
              <a:rPr lang="zh-CN" altLang="en-US" sz="2400">
                <a:solidFill>
                  <a:srgbClr val="003399"/>
                </a:solidFill>
                <a:latin typeface="Times New Roman" panose="02020603050405020304" pitchFamily="18" charset="0"/>
                <a:ea typeface="微软雅黑" panose="020B0503020204020204" pitchFamily="34" charset="-122"/>
              </a:rPr>
              <a:t>，并保存该值，其中</a:t>
            </a:r>
            <a:r>
              <a:rPr lang="en-US" altLang="en-US" sz="2400">
                <a:solidFill>
                  <a:srgbClr val="003399"/>
                </a:solidFill>
                <a:latin typeface="Times New Roman" panose="02020603050405020304" pitchFamily="18" charset="0"/>
                <a:ea typeface="微软雅黑" panose="020B0503020204020204" pitchFamily="34" charset="-122"/>
              </a:rPr>
              <a:t>F</a:t>
            </a:r>
            <a:r>
              <a:rPr lang="zh-CN" altLang="en-US" sz="2400">
                <a:solidFill>
                  <a:srgbClr val="003399"/>
                </a:solidFill>
                <a:latin typeface="Times New Roman" panose="02020603050405020304" pitchFamily="18" charset="0"/>
                <a:ea typeface="微软雅黑" panose="020B0503020204020204" pitchFamily="34" charset="-122"/>
              </a:rPr>
              <a:t>为一个单向函数。</a:t>
            </a:r>
          </a:p>
          <a:p>
            <a:pPr marL="0" lvl="1" indent="0">
              <a:lnSpc>
                <a:spcPct val="120000"/>
              </a:lnSpc>
              <a:spcBef>
                <a:spcPct val="0"/>
              </a:spcBef>
              <a:buClr>
                <a:schemeClr val="accent1"/>
              </a:buClr>
              <a:buSzPct val="75000"/>
              <a:buFont typeface="Wingdings 2" panose="05020102010507070707" pitchFamily="18" charset="2"/>
              <a:buBlip>
                <a:blip r:embed="rId2"/>
              </a:buBlip>
            </a:pPr>
            <a:r>
              <a:rPr lang="zh-CN" altLang="en-US" sz="2400">
                <a:solidFill>
                  <a:srgbClr val="003399"/>
                </a:solidFill>
                <a:latin typeface="Times New Roman" panose="02020603050405020304" pitchFamily="18" charset="0"/>
                <a:ea typeface="微软雅黑" panose="020B0503020204020204" pitchFamily="34" charset="-122"/>
              </a:rPr>
              <a:t>用户第一次登录时，需提供</a:t>
            </a:r>
            <a:r>
              <a:rPr lang="en-US" altLang="en-US" sz="2400">
                <a:solidFill>
                  <a:srgbClr val="003399"/>
                </a:solidFill>
                <a:latin typeface="Times New Roman" panose="02020603050405020304" pitchFamily="18" charset="0"/>
                <a:ea typeface="微软雅黑" panose="020B0503020204020204" pitchFamily="34" charset="-122"/>
              </a:rPr>
              <a:t>F</a:t>
            </a:r>
            <a:r>
              <a:rPr lang="en-US" altLang="en-US" sz="2400" baseline="-25000">
                <a:solidFill>
                  <a:srgbClr val="003399"/>
                </a:solidFill>
                <a:latin typeface="Times New Roman" panose="02020603050405020304" pitchFamily="18" charset="0"/>
                <a:ea typeface="微软雅黑" panose="020B0503020204020204" pitchFamily="34" charset="-122"/>
              </a:rPr>
              <a:t>n-1</a:t>
            </a:r>
            <a:r>
              <a:rPr lang="en-US" altLang="en-US" sz="2400">
                <a:solidFill>
                  <a:srgbClr val="003399"/>
                </a:solidFill>
                <a:latin typeface="Times New Roman" panose="02020603050405020304" pitchFamily="18" charset="0"/>
                <a:ea typeface="微软雅黑" panose="020B0503020204020204" pitchFamily="34" charset="-122"/>
              </a:rPr>
              <a:t>(x)</a:t>
            </a:r>
            <a:r>
              <a:rPr lang="zh-CN" altLang="en-US" sz="2400">
                <a:solidFill>
                  <a:srgbClr val="003399"/>
                </a:solidFill>
                <a:latin typeface="Times New Roman" panose="02020603050405020304" pitchFamily="18" charset="0"/>
                <a:ea typeface="微软雅黑" panose="020B0503020204020204" pitchFamily="34" charset="-122"/>
              </a:rPr>
              <a:t>。系统计算</a:t>
            </a:r>
            <a:r>
              <a:rPr lang="en-US" altLang="en-US" sz="2400">
                <a:solidFill>
                  <a:srgbClr val="003399"/>
                </a:solidFill>
                <a:latin typeface="Times New Roman" panose="02020603050405020304" pitchFamily="18" charset="0"/>
                <a:ea typeface="微软雅黑" panose="020B0503020204020204" pitchFamily="34" charset="-122"/>
              </a:rPr>
              <a:t>F</a:t>
            </a:r>
            <a:r>
              <a:rPr lang="en-US" altLang="en-US" sz="2400" baseline="-25000">
                <a:solidFill>
                  <a:srgbClr val="003399"/>
                </a:solidFill>
                <a:latin typeface="Times New Roman" panose="02020603050405020304" pitchFamily="18" charset="0"/>
                <a:ea typeface="微软雅黑" panose="020B0503020204020204" pitchFamily="34" charset="-122"/>
              </a:rPr>
              <a:t>n</a:t>
            </a:r>
            <a:r>
              <a:rPr lang="en-US" altLang="en-US" sz="2400">
                <a:solidFill>
                  <a:srgbClr val="003399"/>
                </a:solidFill>
                <a:latin typeface="Times New Roman" panose="02020603050405020304" pitchFamily="18" charset="0"/>
                <a:ea typeface="微软雅黑" panose="020B0503020204020204" pitchFamily="34" charset="-122"/>
              </a:rPr>
              <a:t>(F</a:t>
            </a:r>
            <a:r>
              <a:rPr lang="en-US" altLang="en-US" sz="2400" baseline="-25000">
                <a:solidFill>
                  <a:srgbClr val="003399"/>
                </a:solidFill>
                <a:latin typeface="Times New Roman" panose="02020603050405020304" pitchFamily="18" charset="0"/>
                <a:ea typeface="微软雅黑" panose="020B0503020204020204" pitchFamily="34" charset="-122"/>
              </a:rPr>
              <a:t>n-1</a:t>
            </a:r>
            <a:r>
              <a:rPr lang="en-US" altLang="en-US" sz="2400">
                <a:solidFill>
                  <a:srgbClr val="003399"/>
                </a:solidFill>
                <a:latin typeface="Times New Roman" panose="02020603050405020304" pitchFamily="18" charset="0"/>
                <a:ea typeface="微软雅黑" panose="020B0503020204020204" pitchFamily="34" charset="-122"/>
              </a:rPr>
              <a:t>(x))</a:t>
            </a:r>
            <a:r>
              <a:rPr lang="zh-CN" altLang="en-US" sz="2400">
                <a:solidFill>
                  <a:srgbClr val="003399"/>
                </a:solidFill>
                <a:latin typeface="Times New Roman" panose="02020603050405020304" pitchFamily="18" charset="0"/>
                <a:ea typeface="微软雅黑" panose="020B0503020204020204" pitchFamily="34" charset="-122"/>
              </a:rPr>
              <a:t>，并验证是否等于</a:t>
            </a:r>
            <a:r>
              <a:rPr lang="en-US" altLang="en-US" sz="2400">
                <a:solidFill>
                  <a:srgbClr val="003399"/>
                </a:solidFill>
                <a:latin typeface="Times New Roman" panose="02020603050405020304" pitchFamily="18" charset="0"/>
                <a:ea typeface="微软雅黑" panose="020B0503020204020204" pitchFamily="34" charset="-122"/>
              </a:rPr>
              <a:t>F</a:t>
            </a:r>
            <a:r>
              <a:rPr lang="en-US" altLang="en-US" sz="2400" baseline="-25000">
                <a:solidFill>
                  <a:srgbClr val="003399"/>
                </a:solidFill>
                <a:latin typeface="Times New Roman" panose="02020603050405020304" pitchFamily="18" charset="0"/>
                <a:ea typeface="微软雅黑" panose="020B0503020204020204" pitchFamily="34" charset="-122"/>
              </a:rPr>
              <a:t>n</a:t>
            </a:r>
            <a:r>
              <a:rPr lang="en-US" altLang="en-US" sz="2400">
                <a:solidFill>
                  <a:srgbClr val="003399"/>
                </a:solidFill>
                <a:latin typeface="Times New Roman" panose="02020603050405020304" pitchFamily="18" charset="0"/>
                <a:ea typeface="微软雅黑" panose="020B0503020204020204" pitchFamily="34" charset="-122"/>
              </a:rPr>
              <a:t>(x)</a:t>
            </a:r>
            <a:r>
              <a:rPr lang="zh-CN" altLang="en-US" sz="2400">
                <a:solidFill>
                  <a:srgbClr val="003399"/>
                </a:solidFill>
                <a:latin typeface="Times New Roman" panose="02020603050405020304" pitchFamily="18" charset="0"/>
                <a:ea typeface="微软雅黑" panose="020B0503020204020204" pitchFamily="34" charset="-122"/>
              </a:rPr>
              <a:t>。如果通过则重新存储</a:t>
            </a:r>
            <a:r>
              <a:rPr lang="en-US" altLang="en-US" sz="2400">
                <a:solidFill>
                  <a:srgbClr val="003399"/>
                </a:solidFill>
                <a:latin typeface="Times New Roman" panose="02020603050405020304" pitchFamily="18" charset="0"/>
                <a:ea typeface="微软雅黑" panose="020B0503020204020204" pitchFamily="34" charset="-122"/>
              </a:rPr>
              <a:t>F</a:t>
            </a:r>
            <a:r>
              <a:rPr lang="en-US" altLang="en-US" sz="2400" baseline="-25000">
                <a:solidFill>
                  <a:srgbClr val="003399"/>
                </a:solidFill>
                <a:latin typeface="Times New Roman" panose="02020603050405020304" pitchFamily="18" charset="0"/>
                <a:ea typeface="微软雅黑" panose="020B0503020204020204" pitchFamily="34" charset="-122"/>
              </a:rPr>
              <a:t>n-1</a:t>
            </a:r>
            <a:r>
              <a:rPr lang="en-US" altLang="en-US" sz="2400">
                <a:solidFill>
                  <a:srgbClr val="003399"/>
                </a:solidFill>
                <a:latin typeface="Times New Roman" panose="02020603050405020304" pitchFamily="18" charset="0"/>
                <a:ea typeface="微软雅黑" panose="020B0503020204020204" pitchFamily="34" charset="-122"/>
              </a:rPr>
              <a:t>(x)</a:t>
            </a:r>
            <a:r>
              <a:rPr lang="zh-CN" altLang="en-US" sz="2400">
                <a:solidFill>
                  <a:srgbClr val="003399"/>
                </a:solidFill>
                <a:latin typeface="Times New Roman" panose="02020603050405020304" pitchFamily="18" charset="0"/>
                <a:ea typeface="微软雅黑" panose="020B0503020204020204" pitchFamily="34" charset="-122"/>
              </a:rPr>
              <a:t>。下次登录时，则验证</a:t>
            </a:r>
            <a:r>
              <a:rPr lang="en-US" altLang="en-US" sz="2400">
                <a:solidFill>
                  <a:srgbClr val="003399"/>
                </a:solidFill>
                <a:latin typeface="Times New Roman" panose="02020603050405020304" pitchFamily="18" charset="0"/>
                <a:ea typeface="微软雅黑" panose="020B0503020204020204" pitchFamily="34" charset="-122"/>
              </a:rPr>
              <a:t>F</a:t>
            </a:r>
            <a:r>
              <a:rPr lang="en-US" altLang="en-US" sz="2400" baseline="-25000">
                <a:solidFill>
                  <a:srgbClr val="003399"/>
                </a:solidFill>
                <a:latin typeface="Times New Roman" panose="02020603050405020304" pitchFamily="18" charset="0"/>
                <a:ea typeface="微软雅黑" panose="020B0503020204020204" pitchFamily="34" charset="-122"/>
              </a:rPr>
              <a:t>n-2</a:t>
            </a:r>
            <a:r>
              <a:rPr lang="en-US" altLang="en-US" sz="2400">
                <a:solidFill>
                  <a:srgbClr val="003399"/>
                </a:solidFill>
                <a:latin typeface="Times New Roman" panose="02020603050405020304" pitchFamily="18" charset="0"/>
                <a:ea typeface="微软雅黑" panose="020B0503020204020204" pitchFamily="34" charset="-122"/>
              </a:rPr>
              <a:t>(x</a:t>
            </a:r>
            <a:r>
              <a:rPr lang="en-US" altLang="zh-CN" sz="2400">
                <a:solidFill>
                  <a:srgbClr val="003399"/>
                </a:solidFill>
                <a:latin typeface="Times New Roman" panose="02020603050405020304" pitchFamily="18" charset="0"/>
                <a:ea typeface="微软雅黑" panose="020B0503020204020204" pitchFamily="34" charset="-122"/>
              </a:rPr>
              <a:t>)</a:t>
            </a:r>
            <a:r>
              <a:rPr lang="zh-CN" altLang="en-US" sz="2400">
                <a:solidFill>
                  <a:srgbClr val="003399"/>
                </a:solidFill>
                <a:latin typeface="Times New Roman" panose="02020603050405020304" pitchFamily="18" charset="0"/>
                <a:ea typeface="微软雅黑" panose="020B0503020204020204" pitchFamily="34" charset="-122"/>
              </a:rPr>
              <a:t>，依此类推。</a:t>
            </a:r>
          </a:p>
        </p:txBody>
      </p:sp>
      <p:grpSp>
        <p:nvGrpSpPr>
          <p:cNvPr id="33796" name="组合 28"/>
          <p:cNvGrpSpPr>
            <a:grpSpLocks/>
          </p:cNvGrpSpPr>
          <p:nvPr/>
        </p:nvGrpSpPr>
        <p:grpSpPr bwMode="auto">
          <a:xfrm>
            <a:off x="2286000" y="1363663"/>
            <a:ext cx="4572000" cy="636587"/>
            <a:chOff x="1991560" y="-503594"/>
            <a:chExt cx="3841352" cy="813781"/>
          </a:xfrm>
        </p:grpSpPr>
        <p:sp>
          <p:nvSpPr>
            <p:cNvPr id="16" name="AutoShape 7"/>
            <p:cNvSpPr>
              <a:spLocks noChangeArrowheads="1"/>
            </p:cNvSpPr>
            <p:nvPr/>
          </p:nvSpPr>
          <p:spPr bwMode="auto">
            <a:xfrm>
              <a:off x="1991560" y="-503594"/>
              <a:ext cx="3841352" cy="813781"/>
            </a:xfrm>
            <a:prstGeom prst="roundRect">
              <a:avLst>
                <a:gd name="adj" fmla="val 13745"/>
              </a:avLst>
            </a:prstGeom>
            <a:solidFill>
              <a:schemeClr val="bg1">
                <a:alpha val="90000"/>
              </a:schemeClr>
            </a:solidFill>
            <a:ln w="31750">
              <a:solidFill>
                <a:srgbClr val="FF9933"/>
              </a:solidFill>
              <a:round/>
              <a:headEnd/>
              <a:tailEnd/>
            </a:ln>
            <a:effectLst/>
          </p:spPr>
          <p:txBody>
            <a:bodyPr wrap="none" anchor="ctr"/>
            <a:lstStyle/>
            <a:p>
              <a:pPr algn="ctr">
                <a:lnSpc>
                  <a:spcPct val="80000"/>
                </a:lnSpc>
                <a:spcBef>
                  <a:spcPct val="20000"/>
                </a:spcBef>
                <a:defRPr/>
              </a:pPr>
              <a:endParaRPr lang="zh-CN" altLang="en-US" sz="2200" kern="0" dirty="0">
                <a:solidFill>
                  <a:srgbClr val="002060"/>
                </a:solidFill>
                <a:latin typeface="Times New Roman" pitchFamily="18" charset="0"/>
                <a:ea typeface="微软雅黑" pitchFamily="34" charset="-122"/>
              </a:endParaRPr>
            </a:p>
          </p:txBody>
        </p:sp>
        <p:sp>
          <p:nvSpPr>
            <p:cNvPr id="33803" name="TextBox 16"/>
            <p:cNvSpPr txBox="1">
              <a:spLocks noChangeArrowheads="1"/>
            </p:cNvSpPr>
            <p:nvPr/>
          </p:nvSpPr>
          <p:spPr bwMode="auto">
            <a:xfrm>
              <a:off x="2171623" y="-412176"/>
              <a:ext cx="3541246" cy="63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r>
                <a:rPr lang="zh-CN" altLang="en-US" sz="2600">
                  <a:solidFill>
                    <a:srgbClr val="003399"/>
                  </a:solidFill>
                  <a:latin typeface="Times New Roman" panose="02020603050405020304" pitchFamily="18" charset="0"/>
                  <a:ea typeface="微软雅黑" panose="020B0503020204020204" pitchFamily="34" charset="-122"/>
                </a:rPr>
                <a:t>挑战</a:t>
              </a:r>
              <a:r>
                <a:rPr lang="en-US" altLang="zh-CN" sz="2600">
                  <a:solidFill>
                    <a:srgbClr val="003399"/>
                  </a:solidFill>
                  <a:latin typeface="Times New Roman" panose="02020603050405020304" pitchFamily="18" charset="0"/>
                  <a:ea typeface="微软雅黑" panose="020B0503020204020204" pitchFamily="34" charset="-122"/>
                </a:rPr>
                <a:t>/</a:t>
              </a:r>
              <a:r>
                <a:rPr lang="zh-CN" altLang="en-US" sz="2600">
                  <a:solidFill>
                    <a:srgbClr val="003399"/>
                  </a:solidFill>
                  <a:latin typeface="Times New Roman" panose="02020603050405020304" pitchFamily="18" charset="0"/>
                  <a:ea typeface="微软雅黑" panose="020B0503020204020204" pitchFamily="34" charset="-122"/>
                </a:rPr>
                <a:t>响应机制的一种实现</a:t>
              </a:r>
            </a:p>
          </p:txBody>
        </p:sp>
      </p:grpSp>
      <p:pic>
        <p:nvPicPr>
          <p:cNvPr id="19" name="内容占位符 18" descr="BP-Oil-spill-response.jpg"/>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643688" y="4784725"/>
            <a:ext cx="2500312" cy="2073275"/>
          </a:xfrm>
        </p:spPr>
      </p:pic>
      <p:grpSp>
        <p:nvGrpSpPr>
          <p:cNvPr id="24" name="组合 23"/>
          <p:cNvGrpSpPr>
            <a:grpSpLocks/>
          </p:cNvGrpSpPr>
          <p:nvPr/>
        </p:nvGrpSpPr>
        <p:grpSpPr bwMode="auto">
          <a:xfrm>
            <a:off x="0" y="4786313"/>
            <a:ext cx="6983413" cy="2071687"/>
            <a:chOff x="0" y="5113277"/>
            <a:chExt cx="6982690" cy="1744724"/>
          </a:xfrm>
        </p:grpSpPr>
        <p:pic>
          <p:nvPicPr>
            <p:cNvPr id="33799" name="图片 19" descr="captcha.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1999" y="5113277"/>
              <a:ext cx="2410691" cy="1744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0" name="图片 20" descr="challenge_ident2007b.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5984" y="5157788"/>
              <a:ext cx="2266949"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图片 21" descr="Running_Businesman_JPG.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5143512"/>
              <a:ext cx="2285984" cy="17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par>
                                <p:cTn id="8" presetID="22" presetClass="entr" presetSubtype="1"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0" y="-26988"/>
            <a:ext cx="9144000" cy="1143001"/>
          </a:xfrm>
        </p:spPr>
        <p:txBody>
          <a:bodyPr/>
          <a:lstStyle/>
          <a:p>
            <a:pPr>
              <a:buClr>
                <a:srgbClr val="FF6600"/>
              </a:buClr>
            </a:pPr>
            <a:r>
              <a:rPr lang="zh-CN" altLang="zh-CN" sz="4000">
                <a:latin typeface="Times New Roman" panose="02020603050405020304" pitchFamily="18" charset="0"/>
                <a:ea typeface="微软雅黑" panose="020B0503020204020204" pitchFamily="34" charset="-122"/>
                <a:sym typeface="微软雅黑" panose="020B0503020204020204" pitchFamily="34" charset="-122"/>
              </a:rPr>
              <a:t>口令序列机制</a:t>
            </a:r>
            <a:endParaRPr lang="zh-CN" altLang="zh-CN"/>
          </a:p>
        </p:txBody>
      </p:sp>
      <p:sp>
        <p:nvSpPr>
          <p:cNvPr id="33795" name="Rectangle 3"/>
          <p:cNvSpPr>
            <a:spLocks noGrp="1" noChangeArrowheads="1"/>
          </p:cNvSpPr>
          <p:nvPr>
            <p:ph sz="half" idx="4294967295"/>
          </p:nvPr>
        </p:nvSpPr>
        <p:spPr>
          <a:xfrm>
            <a:off x="466725" y="1403350"/>
            <a:ext cx="8428038" cy="4525963"/>
          </a:xfrm>
        </p:spPr>
        <p:txBody>
          <a:bodyPr/>
          <a:lstStyle/>
          <a:p>
            <a:pPr>
              <a:lnSpc>
                <a:spcPct val="80000"/>
              </a:lnSpc>
              <a:spcBef>
                <a:spcPct val="50000"/>
              </a:spcBef>
              <a:buClr>
                <a:srgbClr val="FF6600"/>
              </a:buClr>
              <a:buFont typeface="Wingdings" panose="05000000000000000000" pitchFamily="2" charset="2"/>
              <a:buNone/>
            </a:pPr>
            <a:endParaRPr lang="zh-CN" altLang="en-US" sz="2800" b="1">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a:p>
            <a:pPr marL="0" lvl="1" indent="0">
              <a:lnSpc>
                <a:spcPct val="120000"/>
              </a:lnSpc>
              <a:spcBef>
                <a:spcPct val="0"/>
              </a:spcBef>
              <a:buClr>
                <a:schemeClr val="accent1"/>
              </a:buClr>
              <a:buSzPct val="75000"/>
              <a:buFont typeface="Wingdings 2" panose="05020102010507070707" pitchFamily="18" charset="2"/>
              <a:buBlip>
                <a:blip r:embed="rId2"/>
              </a:buBlip>
            </a:pP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为方便用户使用，主机把</a:t>
            </a: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F</a:t>
            </a:r>
            <a:r>
              <a:rPr lang="en-US" altLang="zh-CN" sz="2400" baseline="-250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n-1</a:t>
            </a: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(x)</a:t>
            </a: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a:t>
            </a: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F</a:t>
            </a:r>
            <a:r>
              <a:rPr lang="en-US" altLang="zh-CN" sz="2400" baseline="-250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1</a:t>
            </a: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a:t>
            </a: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x</a:t>
            </a: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）计算出来，编成短语打印在纸条上。用户只需按顺序使用这些口令登录即可。</a:t>
            </a:r>
          </a:p>
          <a:p>
            <a:pPr marL="0" lvl="1" indent="0">
              <a:lnSpc>
                <a:spcPct val="120000"/>
              </a:lnSpc>
              <a:spcBef>
                <a:spcPct val="0"/>
              </a:spcBef>
              <a:buClr>
                <a:schemeClr val="accent1"/>
              </a:buClr>
              <a:buSzPct val="75000"/>
              <a:buFont typeface="Wingdings 2" panose="05020102010507070707" pitchFamily="18" charset="2"/>
              <a:buBlip>
                <a:blip r:embed="rId2"/>
              </a:buBlip>
            </a:pP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纸条一定要保管好，不可遗失。</a:t>
            </a:r>
          </a:p>
          <a:p>
            <a:pPr marL="0" lvl="1" indent="0">
              <a:lnSpc>
                <a:spcPct val="120000"/>
              </a:lnSpc>
              <a:spcBef>
                <a:spcPct val="0"/>
              </a:spcBef>
              <a:buClr>
                <a:schemeClr val="accent1"/>
              </a:buClr>
              <a:buSzPct val="75000"/>
              <a:buFont typeface="Wingdings 2" panose="05020102010507070707" pitchFamily="18" charset="2"/>
              <a:buBlip>
                <a:blip r:embed="rId2"/>
              </a:buBlip>
            </a:pP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由于</a:t>
            </a: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n</a:t>
            </a: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有限，用户用完这些口令后，需重新生成新口令序列。</a:t>
            </a:r>
            <a:endPar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a:p>
            <a:pPr marL="0" lvl="1" indent="0">
              <a:lnSpc>
                <a:spcPct val="120000"/>
              </a:lnSpc>
              <a:spcBef>
                <a:spcPct val="0"/>
              </a:spcBef>
              <a:buClr>
                <a:schemeClr val="accent1"/>
              </a:buClr>
              <a:buSzPct val="75000"/>
              <a:buFont typeface="Wingdings 2" panose="05020102010507070707" pitchFamily="18" charset="2"/>
              <a:buBlip>
                <a:blip r:embed="rId2"/>
              </a:buBlip>
            </a:pPr>
            <a:endPar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a:p>
            <a:pPr marL="0" lvl="1" indent="0">
              <a:lnSpc>
                <a:spcPct val="120000"/>
              </a:lnSpc>
              <a:spcBef>
                <a:spcPct val="0"/>
              </a:spcBef>
              <a:buClr>
                <a:schemeClr val="accent1"/>
              </a:buClr>
              <a:buSzPct val="75000"/>
              <a:buFont typeface="Wingdings 2" panose="05020102010507070707" pitchFamily="18" charset="2"/>
              <a:buBlip>
                <a:blip r:embed="rId2"/>
              </a:buBlip>
            </a:pPr>
            <a:endPar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a:p>
            <a:pPr marL="0" lvl="1" indent="0">
              <a:lnSpc>
                <a:spcPct val="120000"/>
              </a:lnSpc>
              <a:spcBef>
                <a:spcPct val="0"/>
              </a:spcBef>
              <a:buClr>
                <a:schemeClr val="accent1"/>
              </a:buClr>
              <a:buSzPct val="75000"/>
              <a:buFont typeface="Wingdings 2" panose="05020102010507070707" pitchFamily="18" charset="2"/>
              <a:buBlip>
                <a:blip r:embed="rId2"/>
              </a:buBlip>
            </a:pP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只支持服务器对用户的单方面认证，无法防范假冒的服务器欺骗合法用户。</a:t>
            </a:r>
          </a:p>
          <a:p>
            <a:pPr marL="0" lvl="1" indent="0">
              <a:lnSpc>
                <a:spcPct val="120000"/>
              </a:lnSpc>
              <a:spcBef>
                <a:spcPct val="0"/>
              </a:spcBef>
              <a:buClr>
                <a:schemeClr val="accent1"/>
              </a:buClr>
              <a:buSzPct val="75000"/>
              <a:buFont typeface="Wingdings 2" panose="05020102010507070707" pitchFamily="18" charset="2"/>
              <a:buBlip>
                <a:blip r:embed="rId2"/>
              </a:buBlip>
            </a:pP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当迭代值递减为</a:t>
            </a: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0</a:t>
            </a: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或用户的口令泄露后必须对</a:t>
            </a: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S/key</a:t>
            </a: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系统重新进行初始化。</a:t>
            </a:r>
            <a:endParaRPr lang="zh-CN" altLang="en-US"/>
          </a:p>
        </p:txBody>
      </p:sp>
      <p:grpSp>
        <p:nvGrpSpPr>
          <p:cNvPr id="34820" name="Group 45"/>
          <p:cNvGrpSpPr>
            <a:grpSpLocks/>
          </p:cNvGrpSpPr>
          <p:nvPr/>
        </p:nvGrpSpPr>
        <p:grpSpPr bwMode="auto">
          <a:xfrm>
            <a:off x="142875" y="1214438"/>
            <a:ext cx="1857375" cy="508000"/>
            <a:chOff x="0" y="0"/>
            <a:chExt cx="1080" cy="320"/>
          </a:xfrm>
        </p:grpSpPr>
        <p:sp>
          <p:nvSpPr>
            <p:cNvPr id="34830" name="AutoShape 6"/>
            <p:cNvSpPr>
              <a:spLocks noChangeArrowheads="1"/>
            </p:cNvSpPr>
            <p:nvPr/>
          </p:nvSpPr>
          <p:spPr bwMode="auto">
            <a:xfrm>
              <a:off x="189" y="0"/>
              <a:ext cx="891" cy="320"/>
            </a:xfrm>
            <a:prstGeom prst="roundRect">
              <a:avLst>
                <a:gd name="adj" fmla="val 50000"/>
              </a:avLst>
            </a:prstGeom>
            <a:solidFill>
              <a:schemeClr val="bg1"/>
            </a:solidFill>
            <a:ln w="28575">
              <a:solidFill>
                <a:srgbClr val="B2B2B2"/>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2800">
                  <a:solidFill>
                    <a:srgbClr val="003399"/>
                  </a:solidFill>
                  <a:latin typeface="微软雅黑" panose="020B0503020204020204" pitchFamily="34" charset="-122"/>
                  <a:ea typeface="微软雅黑" panose="020B0503020204020204" pitchFamily="34" charset="-122"/>
                  <a:sym typeface="微软雅黑" panose="020B0503020204020204" pitchFamily="34" charset="-122"/>
                </a:rPr>
                <a:t>说明</a:t>
              </a:r>
              <a:endParaRPr lang="zh-CN" altLang="en-US"/>
            </a:p>
          </p:txBody>
        </p:sp>
        <p:grpSp>
          <p:nvGrpSpPr>
            <p:cNvPr id="34831" name="Group 23"/>
            <p:cNvGrpSpPr>
              <a:grpSpLocks/>
            </p:cNvGrpSpPr>
            <p:nvPr/>
          </p:nvGrpSpPr>
          <p:grpSpPr bwMode="auto">
            <a:xfrm>
              <a:off x="0" y="48"/>
              <a:ext cx="236" cy="240"/>
              <a:chOff x="0" y="0"/>
              <a:chExt cx="1615" cy="1615"/>
            </a:xfrm>
          </p:grpSpPr>
          <p:sp>
            <p:nvSpPr>
              <p:cNvPr id="34832" name="Oval 24"/>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buClr>
                    <a:srgbClr val="FF0000"/>
                  </a:buClr>
                  <a:buFont typeface="Wingdings" panose="05000000000000000000" pitchFamily="2" charset="2"/>
                  <a:buNone/>
                </a:pPr>
                <a:endParaRPr lang="zh-CN" altLang="zh-CN" sz="1800">
                  <a:solidFill>
                    <a:srgbClr val="000000"/>
                  </a:solidFill>
                  <a:sym typeface="Tahoma" panose="020B0604030504040204" pitchFamily="34" charset="0"/>
                </a:endParaRPr>
              </a:p>
            </p:txBody>
          </p:sp>
          <p:sp>
            <p:nvSpPr>
              <p:cNvPr id="34833" name="Oval 25"/>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buClr>
                    <a:srgbClr val="FF0000"/>
                  </a:buClr>
                  <a:buFont typeface="Wingdings" panose="05000000000000000000" pitchFamily="2" charset="2"/>
                  <a:buNone/>
                </a:pPr>
                <a:endParaRPr lang="zh-CN" altLang="zh-CN" sz="1800">
                  <a:solidFill>
                    <a:srgbClr val="000000"/>
                  </a:solidFill>
                  <a:sym typeface="Tahoma" panose="020B0604030504040204" pitchFamily="34" charset="0"/>
                </a:endParaRPr>
              </a:p>
            </p:txBody>
          </p:sp>
          <p:sp>
            <p:nvSpPr>
              <p:cNvPr id="34834" name="Oval 26"/>
              <p:cNvSpPr>
                <a:spLocks noChangeArrowheads="1"/>
              </p:cNvSpPr>
              <p:nvPr/>
            </p:nvSpPr>
            <p:spPr bwMode="auto">
              <a:xfrm>
                <a:off x="411" y="242"/>
                <a:ext cx="1036" cy="1285"/>
              </a:xfrm>
              <a:prstGeom prst="ellipse">
                <a:avLst/>
              </a:prstGeom>
              <a:gradFill rotWithShape="1">
                <a:gsLst>
                  <a:gs pos="0">
                    <a:srgbClr val="FFFFFF"/>
                  </a:gs>
                  <a:gs pos="50000">
                    <a:srgbClr val="BB9321"/>
                  </a:gs>
                  <a:gs pos="100000">
                    <a:srgbClr val="FFFFFF"/>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buClr>
                    <a:srgbClr val="FF0000"/>
                  </a:buClr>
                  <a:buFont typeface="Wingdings" panose="05000000000000000000" pitchFamily="2" charset="2"/>
                  <a:buNone/>
                </a:pPr>
                <a:endParaRPr lang="zh-CN" altLang="zh-CN" sz="1800">
                  <a:solidFill>
                    <a:srgbClr val="000000"/>
                  </a:solidFill>
                  <a:sym typeface="Arial" panose="020B0604020202020204" pitchFamily="34" charset="0"/>
                </a:endParaRPr>
              </a:p>
            </p:txBody>
          </p:sp>
          <p:sp>
            <p:nvSpPr>
              <p:cNvPr id="34835" name="Oval 27"/>
              <p:cNvSpPr>
                <a:spLocks noChangeArrowheads="1"/>
              </p:cNvSpPr>
              <p:nvPr/>
            </p:nvSpPr>
            <p:spPr bwMode="auto">
              <a:xfrm>
                <a:off x="411" y="242"/>
                <a:ext cx="1034" cy="1284"/>
              </a:xfrm>
              <a:prstGeom prst="ellipse">
                <a:avLst/>
              </a:prstGeom>
              <a:gradFill rotWithShape="1">
                <a:gsLst>
                  <a:gs pos="0">
                    <a:srgbClr val="21B3E1"/>
                  </a:gs>
                  <a:gs pos="100000">
                    <a:srgbClr val="0F53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buClr>
                    <a:srgbClr val="FF0000"/>
                  </a:buClr>
                  <a:buFont typeface="Wingdings" panose="05000000000000000000" pitchFamily="2" charset="2"/>
                  <a:buNone/>
                </a:pPr>
                <a:endParaRPr lang="zh-CN" altLang="zh-CN" sz="1800">
                  <a:solidFill>
                    <a:srgbClr val="000000"/>
                  </a:solidFill>
                  <a:sym typeface="Tahoma" panose="020B0604030504040204" pitchFamily="34" charset="0"/>
                </a:endParaRPr>
              </a:p>
            </p:txBody>
          </p:sp>
          <p:sp>
            <p:nvSpPr>
              <p:cNvPr id="34836" name="Oval 28"/>
              <p:cNvSpPr>
                <a:spLocks noChangeArrowheads="1"/>
              </p:cNvSpPr>
              <p:nvPr/>
            </p:nvSpPr>
            <p:spPr bwMode="auto">
              <a:xfrm>
                <a:off x="253" y="256"/>
                <a:ext cx="1105" cy="1285"/>
              </a:xfrm>
              <a:prstGeom prst="ellipse">
                <a:avLst/>
              </a:prstGeom>
              <a:gradFill rotWithShape="1">
                <a:gsLst>
                  <a:gs pos="0">
                    <a:srgbClr val="654E12"/>
                  </a:gs>
                  <a:gs pos="50000">
                    <a:srgbClr val="BB9321"/>
                  </a:gs>
                  <a:gs pos="100000">
                    <a:srgbClr val="654E1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buClr>
                    <a:srgbClr val="FF0000"/>
                  </a:buClr>
                  <a:buFont typeface="Wingdings" panose="05000000000000000000" pitchFamily="2" charset="2"/>
                  <a:buNone/>
                </a:pPr>
                <a:endParaRPr lang="zh-CN" altLang="zh-CN" sz="1800">
                  <a:solidFill>
                    <a:srgbClr val="000000"/>
                  </a:solidFill>
                  <a:sym typeface="Arial" panose="020B0604020202020204" pitchFamily="34" charset="0"/>
                </a:endParaRPr>
              </a:p>
            </p:txBody>
          </p:sp>
          <p:sp>
            <p:nvSpPr>
              <p:cNvPr id="34837" name="Oval 29"/>
              <p:cNvSpPr>
                <a:spLocks noChangeArrowheads="1"/>
              </p:cNvSpPr>
              <p:nvPr/>
            </p:nvSpPr>
            <p:spPr bwMode="auto">
              <a:xfrm>
                <a:off x="259" y="259"/>
                <a:ext cx="1096" cy="1283"/>
              </a:xfrm>
              <a:prstGeom prst="ellipse">
                <a:avLst/>
              </a:prstGeom>
              <a:gradFill rotWithShape="1">
                <a:gsLst>
                  <a:gs pos="0">
                    <a:srgbClr val="21B3E1"/>
                  </a:gs>
                  <a:gs pos="100000">
                    <a:srgbClr val="10576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buClr>
                    <a:srgbClr val="FF0000"/>
                  </a:buClr>
                  <a:buFont typeface="Wingdings" panose="05000000000000000000" pitchFamily="2" charset="2"/>
                  <a:buNone/>
                </a:pPr>
                <a:endParaRPr lang="zh-CN" altLang="zh-CN" sz="1800">
                  <a:solidFill>
                    <a:srgbClr val="000000"/>
                  </a:solidFill>
                  <a:sym typeface="Tahoma" panose="020B0604030504040204" pitchFamily="34" charset="0"/>
                </a:endParaRPr>
              </a:p>
            </p:txBody>
          </p:sp>
        </p:grpSp>
      </p:grpSp>
      <p:grpSp>
        <p:nvGrpSpPr>
          <p:cNvPr id="34821" name="Group 45"/>
          <p:cNvGrpSpPr>
            <a:grpSpLocks/>
          </p:cNvGrpSpPr>
          <p:nvPr/>
        </p:nvGrpSpPr>
        <p:grpSpPr bwMode="auto">
          <a:xfrm>
            <a:off x="71438" y="3786188"/>
            <a:ext cx="1785937" cy="508000"/>
            <a:chOff x="0" y="0"/>
            <a:chExt cx="1038" cy="320"/>
          </a:xfrm>
        </p:grpSpPr>
        <p:sp>
          <p:nvSpPr>
            <p:cNvPr id="34822" name="AutoShape 6"/>
            <p:cNvSpPr>
              <a:spLocks noChangeArrowheads="1"/>
            </p:cNvSpPr>
            <p:nvPr/>
          </p:nvSpPr>
          <p:spPr bwMode="auto">
            <a:xfrm>
              <a:off x="189" y="0"/>
              <a:ext cx="849" cy="320"/>
            </a:xfrm>
            <a:prstGeom prst="roundRect">
              <a:avLst>
                <a:gd name="adj" fmla="val 50000"/>
              </a:avLst>
            </a:prstGeom>
            <a:solidFill>
              <a:schemeClr val="bg1"/>
            </a:solidFill>
            <a:ln w="28575">
              <a:solidFill>
                <a:srgbClr val="B2B2B2"/>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2800">
                  <a:solidFill>
                    <a:srgbClr val="003399"/>
                  </a:solidFill>
                  <a:latin typeface="微软雅黑" panose="020B0503020204020204" pitchFamily="34" charset="-122"/>
                  <a:ea typeface="微软雅黑" panose="020B0503020204020204" pitchFamily="34" charset="-122"/>
                  <a:sym typeface="微软雅黑" panose="020B0503020204020204" pitchFamily="34" charset="-122"/>
                </a:rPr>
                <a:t>缺点</a:t>
              </a:r>
              <a:endParaRPr lang="zh-CN" altLang="en-US"/>
            </a:p>
          </p:txBody>
        </p:sp>
        <p:grpSp>
          <p:nvGrpSpPr>
            <p:cNvPr id="34823" name="Group 23"/>
            <p:cNvGrpSpPr>
              <a:grpSpLocks/>
            </p:cNvGrpSpPr>
            <p:nvPr/>
          </p:nvGrpSpPr>
          <p:grpSpPr bwMode="auto">
            <a:xfrm>
              <a:off x="0" y="48"/>
              <a:ext cx="236" cy="240"/>
              <a:chOff x="0" y="0"/>
              <a:chExt cx="1615" cy="1615"/>
            </a:xfrm>
          </p:grpSpPr>
          <p:sp>
            <p:nvSpPr>
              <p:cNvPr id="34824" name="Oval 24"/>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buClr>
                    <a:srgbClr val="FF0000"/>
                  </a:buClr>
                  <a:buFont typeface="Wingdings" panose="05000000000000000000" pitchFamily="2" charset="2"/>
                  <a:buNone/>
                </a:pPr>
                <a:endParaRPr lang="zh-CN" altLang="zh-CN" sz="1800">
                  <a:solidFill>
                    <a:srgbClr val="000000"/>
                  </a:solidFill>
                  <a:sym typeface="Tahoma" panose="020B0604030504040204" pitchFamily="34" charset="0"/>
                </a:endParaRPr>
              </a:p>
            </p:txBody>
          </p:sp>
          <p:sp>
            <p:nvSpPr>
              <p:cNvPr id="34825" name="Oval 25"/>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buClr>
                    <a:srgbClr val="FF0000"/>
                  </a:buClr>
                  <a:buFont typeface="Wingdings" panose="05000000000000000000" pitchFamily="2" charset="2"/>
                  <a:buNone/>
                </a:pPr>
                <a:endParaRPr lang="zh-CN" altLang="zh-CN" sz="1800">
                  <a:solidFill>
                    <a:srgbClr val="000000"/>
                  </a:solidFill>
                  <a:sym typeface="Tahoma" panose="020B0604030504040204" pitchFamily="34" charset="0"/>
                </a:endParaRPr>
              </a:p>
            </p:txBody>
          </p:sp>
          <p:sp>
            <p:nvSpPr>
              <p:cNvPr id="34826" name="Oval 26"/>
              <p:cNvSpPr>
                <a:spLocks noChangeArrowheads="1"/>
              </p:cNvSpPr>
              <p:nvPr/>
            </p:nvSpPr>
            <p:spPr bwMode="auto">
              <a:xfrm>
                <a:off x="410" y="242"/>
                <a:ext cx="1035" cy="1285"/>
              </a:xfrm>
              <a:prstGeom prst="ellipse">
                <a:avLst/>
              </a:prstGeom>
              <a:gradFill rotWithShape="1">
                <a:gsLst>
                  <a:gs pos="0">
                    <a:srgbClr val="FFFFFF"/>
                  </a:gs>
                  <a:gs pos="50000">
                    <a:srgbClr val="BB9321"/>
                  </a:gs>
                  <a:gs pos="100000">
                    <a:srgbClr val="FFFFFF"/>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buClr>
                    <a:srgbClr val="FF0000"/>
                  </a:buClr>
                  <a:buFont typeface="Wingdings" panose="05000000000000000000" pitchFamily="2" charset="2"/>
                  <a:buNone/>
                </a:pPr>
                <a:endParaRPr lang="zh-CN" altLang="zh-CN" sz="1800">
                  <a:solidFill>
                    <a:srgbClr val="000000"/>
                  </a:solidFill>
                  <a:sym typeface="Arial" panose="020B0604020202020204" pitchFamily="34" charset="0"/>
                </a:endParaRPr>
              </a:p>
            </p:txBody>
          </p:sp>
          <p:sp>
            <p:nvSpPr>
              <p:cNvPr id="34827" name="Oval 27"/>
              <p:cNvSpPr>
                <a:spLocks noChangeArrowheads="1"/>
              </p:cNvSpPr>
              <p:nvPr/>
            </p:nvSpPr>
            <p:spPr bwMode="auto">
              <a:xfrm>
                <a:off x="411" y="242"/>
                <a:ext cx="1034" cy="1284"/>
              </a:xfrm>
              <a:prstGeom prst="ellipse">
                <a:avLst/>
              </a:prstGeom>
              <a:gradFill rotWithShape="1">
                <a:gsLst>
                  <a:gs pos="0">
                    <a:srgbClr val="21B3E1"/>
                  </a:gs>
                  <a:gs pos="100000">
                    <a:srgbClr val="0F53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buClr>
                    <a:srgbClr val="FF0000"/>
                  </a:buClr>
                  <a:buFont typeface="Wingdings" panose="05000000000000000000" pitchFamily="2" charset="2"/>
                  <a:buNone/>
                </a:pPr>
                <a:endParaRPr lang="zh-CN" altLang="zh-CN" sz="1800">
                  <a:solidFill>
                    <a:srgbClr val="000000"/>
                  </a:solidFill>
                  <a:sym typeface="Tahoma" panose="020B0604030504040204" pitchFamily="34" charset="0"/>
                </a:endParaRPr>
              </a:p>
            </p:txBody>
          </p:sp>
          <p:sp>
            <p:nvSpPr>
              <p:cNvPr id="34828" name="Oval 28"/>
              <p:cNvSpPr>
                <a:spLocks noChangeArrowheads="1"/>
              </p:cNvSpPr>
              <p:nvPr/>
            </p:nvSpPr>
            <p:spPr bwMode="auto">
              <a:xfrm>
                <a:off x="253" y="256"/>
                <a:ext cx="1105" cy="1285"/>
              </a:xfrm>
              <a:prstGeom prst="ellipse">
                <a:avLst/>
              </a:prstGeom>
              <a:gradFill rotWithShape="1">
                <a:gsLst>
                  <a:gs pos="0">
                    <a:srgbClr val="654E12"/>
                  </a:gs>
                  <a:gs pos="50000">
                    <a:srgbClr val="BB9321"/>
                  </a:gs>
                  <a:gs pos="100000">
                    <a:srgbClr val="654E1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buClr>
                    <a:srgbClr val="FF0000"/>
                  </a:buClr>
                  <a:buFont typeface="Wingdings" panose="05000000000000000000" pitchFamily="2" charset="2"/>
                  <a:buNone/>
                </a:pPr>
                <a:endParaRPr lang="zh-CN" altLang="zh-CN" sz="1800">
                  <a:solidFill>
                    <a:srgbClr val="000000"/>
                  </a:solidFill>
                  <a:sym typeface="Arial" panose="020B0604020202020204" pitchFamily="34" charset="0"/>
                </a:endParaRPr>
              </a:p>
            </p:txBody>
          </p:sp>
          <p:sp>
            <p:nvSpPr>
              <p:cNvPr id="34829" name="Oval 29"/>
              <p:cNvSpPr>
                <a:spLocks noChangeArrowheads="1"/>
              </p:cNvSpPr>
              <p:nvPr/>
            </p:nvSpPr>
            <p:spPr bwMode="auto">
              <a:xfrm>
                <a:off x="259" y="259"/>
                <a:ext cx="1096" cy="1283"/>
              </a:xfrm>
              <a:prstGeom prst="ellipse">
                <a:avLst/>
              </a:prstGeom>
              <a:gradFill rotWithShape="1">
                <a:gsLst>
                  <a:gs pos="0">
                    <a:srgbClr val="21B3E1"/>
                  </a:gs>
                  <a:gs pos="100000">
                    <a:srgbClr val="10576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buClr>
                    <a:srgbClr val="FF0000"/>
                  </a:buClr>
                  <a:buFont typeface="Wingdings" panose="05000000000000000000" pitchFamily="2" charset="2"/>
                  <a:buNone/>
                </a:pPr>
                <a:endParaRPr lang="zh-CN" altLang="zh-CN" sz="1800">
                  <a:solidFill>
                    <a:srgbClr val="000000"/>
                  </a:solidFill>
                  <a:sym typeface="Tahoma" panose="020B0604030504040204" pitchFamily="34" charset="0"/>
                </a:endParaRPr>
              </a:p>
            </p:txBody>
          </p:sp>
        </p:gr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795"/>
                                        </p:tgtEl>
                                        <p:attrNameLst>
                                          <p:attrName>style.visibility</p:attrName>
                                        </p:attrNameLst>
                                      </p:cBhvr>
                                      <p:to>
                                        <p:strVal val="visible"/>
                                      </p:to>
                                    </p:set>
                                    <p:animEffect>
                                      <p:cBhvr>
                                        <p:cTn id="7" dur="500"/>
                                        <p:tgtEl>
                                          <p:spTgt spid="33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ldLvl="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a:spLocks noChangeArrowheads="1"/>
          </p:cNvSpPr>
          <p:nvPr/>
        </p:nvSpPr>
        <p:spPr bwMode="auto">
          <a:xfrm>
            <a:off x="358775" y="1123950"/>
            <a:ext cx="8785225"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a:spcBef>
                <a:spcPct val="50000"/>
              </a:spcBef>
              <a:buFont typeface="Arial" panose="020B0604020202020204" pitchFamily="34" charset="0"/>
              <a:buNone/>
            </a:pPr>
            <a:r>
              <a:rPr lang="zh-CN" altLang="en-US" sz="2000" b="1">
                <a:solidFill>
                  <a:srgbClr val="000000"/>
                </a:solidFill>
                <a:latin typeface="Times New Roman" panose="02020603050405020304" pitchFamily="18" charset="0"/>
                <a:sym typeface="Times New Roman" panose="02020603050405020304" pitchFamily="18" charset="0"/>
              </a:rPr>
              <a:t>变动因子是由服务器产生的</a:t>
            </a:r>
            <a:r>
              <a:rPr lang="zh-CN" altLang="en-US" sz="2000" b="1">
                <a:solidFill>
                  <a:srgbClr val="FF3300"/>
                </a:solidFill>
                <a:latin typeface="Times New Roman" panose="02020603050405020304" pitchFamily="18" charset="0"/>
                <a:sym typeface="Times New Roman" panose="02020603050405020304" pitchFamily="18" charset="0"/>
              </a:rPr>
              <a:t>随机数字</a:t>
            </a:r>
            <a:r>
              <a:rPr lang="zh-CN" altLang="en-US" sz="2000" b="1">
                <a:solidFill>
                  <a:srgbClr val="000000"/>
                </a:solidFill>
                <a:latin typeface="Times New Roman" panose="02020603050405020304" pitchFamily="18" charset="0"/>
                <a:sym typeface="Times New Roman" panose="02020603050405020304" pitchFamily="18" charset="0"/>
              </a:rPr>
              <a:t>。认证过程如下：</a:t>
            </a:r>
            <a:endParaRPr lang="zh-CN" altLang="en-US" sz="2000" b="1">
              <a:solidFill>
                <a:srgbClr val="000000"/>
              </a:solidFill>
              <a:latin typeface="Tahoma" panose="020B0604030504040204" pitchFamily="34" charset="0"/>
              <a:sym typeface="Tahoma" panose="020B0604030504040204" pitchFamily="34" charset="0"/>
            </a:endParaRPr>
          </a:p>
          <a:p>
            <a:pPr>
              <a:spcBef>
                <a:spcPct val="50000"/>
              </a:spcBef>
              <a:buFont typeface="Arial" panose="020B0604020202020204" pitchFamily="34" charset="0"/>
              <a:buNone/>
            </a:pPr>
            <a:r>
              <a:rPr lang="en-US" altLang="zh-CN" sz="2000" b="1">
                <a:solidFill>
                  <a:srgbClr val="000000"/>
                </a:solidFill>
                <a:latin typeface="Times New Roman" panose="02020603050405020304" pitchFamily="18" charset="0"/>
                <a:sym typeface="Times New Roman" panose="02020603050405020304" pitchFamily="18" charset="0"/>
              </a:rPr>
              <a:t>1</a:t>
            </a:r>
            <a:r>
              <a:rPr lang="zh-CN" altLang="en-US" sz="2000" b="1">
                <a:solidFill>
                  <a:srgbClr val="000000"/>
                </a:solidFill>
                <a:latin typeface="Times New Roman" panose="02020603050405020304" pitchFamily="18" charset="0"/>
                <a:sym typeface="Times New Roman" panose="02020603050405020304" pitchFamily="18" charset="0"/>
              </a:rPr>
              <a:t>）登录请求。客户机首先向服务器发出登录请求，服务器提示用户输入用户</a:t>
            </a:r>
            <a:r>
              <a:rPr lang="en-US" altLang="zh-CN" sz="2000" b="1">
                <a:solidFill>
                  <a:srgbClr val="000000"/>
                </a:solidFill>
                <a:latin typeface="Tahoma" panose="020B0604030504040204" pitchFamily="34" charset="0"/>
                <a:sym typeface="Tahoma" panose="020B0604030504040204" pitchFamily="34" charset="0"/>
              </a:rPr>
              <a:t>ID</a:t>
            </a:r>
            <a:r>
              <a:rPr lang="zh-CN" altLang="en-US" sz="2000" b="1">
                <a:solidFill>
                  <a:srgbClr val="000000"/>
                </a:solidFill>
                <a:latin typeface="Times New Roman" panose="02020603050405020304" pitchFamily="18" charset="0"/>
                <a:sym typeface="Times New Roman" panose="02020603050405020304" pitchFamily="18" charset="0"/>
              </a:rPr>
              <a:t>和</a:t>
            </a:r>
            <a:r>
              <a:rPr lang="en-US" altLang="zh-CN" sz="2000" b="1">
                <a:solidFill>
                  <a:srgbClr val="000000"/>
                </a:solidFill>
                <a:latin typeface="Tahoma" panose="020B0604030504040204" pitchFamily="34" charset="0"/>
                <a:sym typeface="Tahoma" panose="020B0604030504040204" pitchFamily="34" charset="0"/>
              </a:rPr>
              <a:t>PIN</a:t>
            </a:r>
            <a:r>
              <a:rPr lang="zh-CN" altLang="en-US" sz="2000" b="1">
                <a:solidFill>
                  <a:srgbClr val="000000"/>
                </a:solidFill>
                <a:latin typeface="Tahoma" panose="020B0604030504040204" pitchFamily="34" charset="0"/>
                <a:sym typeface="Tahoma" panose="020B0604030504040204" pitchFamily="34" charset="0"/>
              </a:rPr>
              <a:t>（</a:t>
            </a:r>
            <a:r>
              <a:rPr lang="zh-CN" altLang="en-US" sz="2000" b="1">
                <a:solidFill>
                  <a:srgbClr val="000000"/>
                </a:solidFill>
                <a:latin typeface="Times New Roman" panose="02020603050405020304" pitchFamily="18" charset="0"/>
                <a:sym typeface="Times New Roman" panose="02020603050405020304" pitchFamily="18" charset="0"/>
              </a:rPr>
              <a:t>个人身份号码</a:t>
            </a:r>
            <a:r>
              <a:rPr lang="en-US" altLang="zh-CN" sz="2000" b="1">
                <a:solidFill>
                  <a:srgbClr val="000000"/>
                </a:solidFill>
                <a:latin typeface="Times New Roman" panose="02020603050405020304" pitchFamily="18" charset="0"/>
                <a:sym typeface="Times New Roman" panose="02020603050405020304" pitchFamily="18" charset="0"/>
              </a:rPr>
              <a:t>personal identification number,</a:t>
            </a:r>
            <a:r>
              <a:rPr lang="zh-CN" altLang="en-US" sz="2000" b="1">
                <a:solidFill>
                  <a:srgbClr val="000000"/>
                </a:solidFill>
                <a:latin typeface="Times New Roman" panose="02020603050405020304" pitchFamily="18" charset="0"/>
                <a:sym typeface="Times New Roman" panose="02020603050405020304" pitchFamily="18" charset="0"/>
              </a:rPr>
              <a:t>） 。</a:t>
            </a:r>
          </a:p>
          <a:p>
            <a:pPr algn="just">
              <a:spcBef>
                <a:spcPct val="50000"/>
              </a:spcBef>
              <a:buFont typeface="Arial" panose="020B0604020202020204" pitchFamily="34" charset="0"/>
              <a:buNone/>
            </a:pPr>
            <a:r>
              <a:rPr lang="en-US" altLang="zh-CN" sz="2000" b="1">
                <a:solidFill>
                  <a:srgbClr val="000000"/>
                </a:solidFill>
                <a:latin typeface="Times New Roman" panose="02020603050405020304" pitchFamily="18" charset="0"/>
                <a:sym typeface="Times New Roman" panose="02020603050405020304" pitchFamily="18" charset="0"/>
              </a:rPr>
              <a:t>2</a:t>
            </a:r>
            <a:r>
              <a:rPr lang="zh-CN" altLang="en-US" sz="2000" b="1">
                <a:solidFill>
                  <a:srgbClr val="000000"/>
                </a:solidFill>
                <a:latin typeface="Times New Roman" panose="02020603050405020304" pitchFamily="18" charset="0"/>
                <a:sym typeface="Times New Roman" panose="02020603050405020304" pitchFamily="18" charset="0"/>
              </a:rPr>
              <a:t>）询问。用户提供</a:t>
            </a:r>
            <a:r>
              <a:rPr lang="en-US" altLang="zh-CN" sz="2000" b="1">
                <a:solidFill>
                  <a:srgbClr val="000000"/>
                </a:solidFill>
                <a:latin typeface="Tahoma" panose="020B0604030504040204" pitchFamily="34" charset="0"/>
                <a:sym typeface="Tahoma" panose="020B0604030504040204" pitchFamily="34" charset="0"/>
              </a:rPr>
              <a:t>ID</a:t>
            </a:r>
            <a:r>
              <a:rPr lang="zh-CN" altLang="en-US" sz="2000" b="1">
                <a:solidFill>
                  <a:srgbClr val="000000"/>
                </a:solidFill>
                <a:latin typeface="Times New Roman" panose="02020603050405020304" pitchFamily="18" charset="0"/>
                <a:sym typeface="Times New Roman" panose="02020603050405020304" pitchFamily="18" charset="0"/>
              </a:rPr>
              <a:t>给服务器，然后服务器提供一个随机串</a:t>
            </a:r>
            <a:r>
              <a:rPr lang="en-US" altLang="zh-CN" sz="2000" b="1">
                <a:solidFill>
                  <a:srgbClr val="000000"/>
                </a:solidFill>
                <a:latin typeface="Tahoma" panose="020B0604030504040204" pitchFamily="34" charset="0"/>
                <a:sym typeface="Tahoma" panose="020B0604030504040204" pitchFamily="34" charset="0"/>
              </a:rPr>
              <a:t>X</a:t>
            </a:r>
            <a:r>
              <a:rPr lang="zh-CN" altLang="en-US" sz="2000" b="1">
                <a:solidFill>
                  <a:srgbClr val="000000"/>
                </a:solidFill>
                <a:latin typeface="Times New Roman" panose="02020603050405020304" pitchFamily="18" charset="0"/>
                <a:sym typeface="Times New Roman" panose="02020603050405020304" pitchFamily="18" charset="0"/>
              </a:rPr>
              <a:t>（</a:t>
            </a:r>
            <a:r>
              <a:rPr lang="en-US" altLang="zh-CN" sz="2000" b="1">
                <a:solidFill>
                  <a:srgbClr val="000000"/>
                </a:solidFill>
                <a:latin typeface="Tahoma" panose="020B0604030504040204" pitchFamily="34" charset="0"/>
                <a:sym typeface="Tahoma" panose="020B0604030504040204" pitchFamily="34" charset="0"/>
              </a:rPr>
              <a:t>Challenge</a:t>
            </a:r>
            <a:r>
              <a:rPr lang="zh-CN" altLang="en-US" sz="2000" b="1">
                <a:solidFill>
                  <a:srgbClr val="000000"/>
                </a:solidFill>
                <a:latin typeface="Times New Roman" panose="02020603050405020304" pitchFamily="18" charset="0"/>
                <a:sym typeface="Times New Roman" panose="02020603050405020304" pitchFamily="18" charset="0"/>
              </a:rPr>
              <a:t>）给插在客户端的智能卡作为验证算法的输入，服务器则根据用户</a:t>
            </a:r>
            <a:r>
              <a:rPr lang="en-US" altLang="zh-CN" sz="2000" b="1">
                <a:solidFill>
                  <a:srgbClr val="000000"/>
                </a:solidFill>
                <a:latin typeface="Tahoma" panose="020B0604030504040204" pitchFamily="34" charset="0"/>
                <a:sym typeface="Tahoma" panose="020B0604030504040204" pitchFamily="34" charset="0"/>
              </a:rPr>
              <a:t>ID</a:t>
            </a:r>
            <a:r>
              <a:rPr lang="zh-CN" altLang="en-US" sz="2000" b="1">
                <a:solidFill>
                  <a:srgbClr val="000000"/>
                </a:solidFill>
                <a:latin typeface="Times New Roman" panose="02020603050405020304" pitchFamily="18" charset="0"/>
                <a:sym typeface="Times New Roman" panose="02020603050405020304" pitchFamily="18" charset="0"/>
              </a:rPr>
              <a:t>取出对应的密钥</a:t>
            </a:r>
            <a:r>
              <a:rPr lang="en-US" altLang="zh-CN" sz="2000" b="1">
                <a:solidFill>
                  <a:srgbClr val="000000"/>
                </a:solidFill>
                <a:latin typeface="Tahoma" panose="020B0604030504040204" pitchFamily="34" charset="0"/>
                <a:sym typeface="Tahoma" panose="020B0604030504040204" pitchFamily="34" charset="0"/>
              </a:rPr>
              <a:t>K</a:t>
            </a:r>
            <a:r>
              <a:rPr lang="zh-CN" altLang="en-US" sz="2000" b="1">
                <a:solidFill>
                  <a:srgbClr val="000000"/>
                </a:solidFill>
                <a:latin typeface="Times New Roman" panose="02020603050405020304" pitchFamily="18" charset="0"/>
                <a:sym typeface="Times New Roman" panose="02020603050405020304" pitchFamily="18" charset="0"/>
              </a:rPr>
              <a:t>后</a:t>
            </a:r>
            <a:r>
              <a:rPr lang="zh-CN" altLang="en-US" sz="2000" b="1">
                <a:solidFill>
                  <a:srgbClr val="000000"/>
                </a:solidFill>
                <a:latin typeface="Tahoma" panose="020B0604030504040204" pitchFamily="34" charset="0"/>
                <a:sym typeface="Tahoma" panose="020B0604030504040204" pitchFamily="34" charset="0"/>
              </a:rPr>
              <a:t>，</a:t>
            </a:r>
            <a:r>
              <a:rPr lang="zh-CN" altLang="en-US" sz="2000" b="1">
                <a:solidFill>
                  <a:srgbClr val="000000"/>
                </a:solidFill>
                <a:latin typeface="Times New Roman" panose="02020603050405020304" pitchFamily="18" charset="0"/>
                <a:sym typeface="Times New Roman" panose="02020603050405020304" pitchFamily="18" charset="0"/>
              </a:rPr>
              <a:t>利用发送给客户机的随机串</a:t>
            </a:r>
            <a:r>
              <a:rPr lang="en-US" altLang="zh-CN" sz="2000" b="1">
                <a:solidFill>
                  <a:srgbClr val="000000"/>
                </a:solidFill>
                <a:latin typeface="Tahoma" panose="020B0604030504040204" pitchFamily="34" charset="0"/>
                <a:sym typeface="Tahoma" panose="020B0604030504040204" pitchFamily="34" charset="0"/>
              </a:rPr>
              <a:t>X</a:t>
            </a:r>
            <a:r>
              <a:rPr lang="zh-CN" altLang="en-US" sz="2000" b="1">
                <a:solidFill>
                  <a:srgbClr val="000000"/>
                </a:solidFill>
                <a:latin typeface="Times New Roman" panose="02020603050405020304" pitchFamily="18" charset="0"/>
                <a:sym typeface="Times New Roman" panose="02020603050405020304" pitchFamily="18" charset="0"/>
              </a:rPr>
              <a:t>，在服务器上用加密引擎进行运算，得到运算结果</a:t>
            </a:r>
            <a:r>
              <a:rPr lang="en-US" altLang="zh-CN" sz="2000" b="1">
                <a:solidFill>
                  <a:srgbClr val="000000"/>
                </a:solidFill>
                <a:latin typeface="Tahoma" panose="020B0604030504040204" pitchFamily="34" charset="0"/>
                <a:sym typeface="Tahoma" panose="020B0604030504040204" pitchFamily="34" charset="0"/>
              </a:rPr>
              <a:t>RS</a:t>
            </a:r>
            <a:r>
              <a:rPr lang="zh-CN" altLang="en-US" sz="2000" b="1">
                <a:solidFill>
                  <a:srgbClr val="000000"/>
                </a:solidFill>
                <a:latin typeface="Times New Roman" panose="02020603050405020304" pitchFamily="18" charset="0"/>
                <a:sym typeface="Times New Roman" panose="02020603050405020304" pitchFamily="18" charset="0"/>
              </a:rPr>
              <a:t>。</a:t>
            </a:r>
          </a:p>
          <a:p>
            <a:pPr>
              <a:buFont typeface="Arial" panose="020B0604020202020204" pitchFamily="34" charset="0"/>
              <a:buNone/>
            </a:pPr>
            <a:r>
              <a:rPr lang="en-US" altLang="zh-CN" sz="2000" b="1">
                <a:solidFill>
                  <a:srgbClr val="000000"/>
                </a:solidFill>
                <a:sym typeface="Tahoma" panose="020B0604030504040204" pitchFamily="34" charset="0"/>
              </a:rPr>
              <a:t>3</a:t>
            </a:r>
            <a:r>
              <a:rPr lang="zh-CN" altLang="en-US" sz="2000" b="1">
                <a:solidFill>
                  <a:srgbClr val="000000"/>
                </a:solidFill>
                <a:sym typeface="Tahoma" panose="020B0604030504040204" pitchFamily="34" charset="0"/>
              </a:rPr>
              <a:t>）应答。智能卡根据</a:t>
            </a:r>
            <a:r>
              <a:rPr lang="en-US" altLang="zh-CN" sz="2000" b="1">
                <a:solidFill>
                  <a:srgbClr val="000000"/>
                </a:solidFill>
                <a:sym typeface="Tahoma" panose="020B0604030504040204" pitchFamily="34" charset="0"/>
              </a:rPr>
              <a:t>X</a:t>
            </a:r>
            <a:r>
              <a:rPr lang="zh-CN" altLang="en-US" sz="2000" b="1">
                <a:solidFill>
                  <a:srgbClr val="000000"/>
                </a:solidFill>
                <a:sym typeface="Tahoma" panose="020B0604030504040204" pitchFamily="34" charset="0"/>
              </a:rPr>
              <a:t>与内在密钥</a:t>
            </a:r>
            <a:r>
              <a:rPr lang="en-US" altLang="zh-CN" sz="2000" b="1">
                <a:solidFill>
                  <a:srgbClr val="000000"/>
                </a:solidFill>
                <a:sym typeface="Tahoma" panose="020B0604030504040204" pitchFamily="34" charset="0"/>
              </a:rPr>
              <a:t>K</a:t>
            </a:r>
            <a:r>
              <a:rPr lang="zh-CN" altLang="en-US" sz="2000" b="1">
                <a:solidFill>
                  <a:srgbClr val="000000"/>
                </a:solidFill>
                <a:sym typeface="Tahoma" panose="020B0604030504040204" pitchFamily="34" charset="0"/>
              </a:rPr>
              <a:t>使用硬件加密引擎运算，也得到一个运算结果</a:t>
            </a:r>
            <a:r>
              <a:rPr lang="en-US" altLang="zh-CN" sz="2000" b="1">
                <a:solidFill>
                  <a:srgbClr val="000000"/>
                </a:solidFill>
                <a:sym typeface="Tahoma" panose="020B0604030504040204" pitchFamily="34" charset="0"/>
              </a:rPr>
              <a:t>RC</a:t>
            </a:r>
            <a:r>
              <a:rPr lang="zh-CN" altLang="en-US" sz="2000" b="1">
                <a:solidFill>
                  <a:srgbClr val="000000"/>
                </a:solidFill>
                <a:sym typeface="Tahoma" panose="020B0604030504040204" pitchFamily="34" charset="0"/>
              </a:rPr>
              <a:t>，并发送给服务器。</a:t>
            </a:r>
          </a:p>
          <a:p>
            <a:pPr>
              <a:buFont typeface="Arial" panose="020B0604020202020204" pitchFamily="34" charset="0"/>
              <a:buNone/>
            </a:pPr>
            <a:r>
              <a:rPr lang="en-US" altLang="zh-CN" sz="2000" b="1">
                <a:solidFill>
                  <a:srgbClr val="000000"/>
                </a:solidFill>
                <a:sym typeface="Tahoma" panose="020B0604030504040204" pitchFamily="34" charset="0"/>
              </a:rPr>
              <a:t>4</a:t>
            </a:r>
            <a:r>
              <a:rPr lang="zh-CN" altLang="en-US" sz="2000" b="1">
                <a:solidFill>
                  <a:srgbClr val="000000"/>
                </a:solidFill>
                <a:sym typeface="Tahoma" panose="020B0604030504040204" pitchFamily="34" charset="0"/>
              </a:rPr>
              <a:t>）验证。比较</a:t>
            </a:r>
            <a:r>
              <a:rPr lang="en-US" altLang="zh-CN" sz="2000" b="1">
                <a:solidFill>
                  <a:srgbClr val="000000"/>
                </a:solidFill>
                <a:sym typeface="Tahoma" panose="020B0604030504040204" pitchFamily="34" charset="0"/>
              </a:rPr>
              <a:t>RS</a:t>
            </a:r>
            <a:r>
              <a:rPr lang="zh-CN" altLang="en-US" sz="2000" b="1">
                <a:solidFill>
                  <a:srgbClr val="000000"/>
                </a:solidFill>
                <a:sym typeface="Tahoma" panose="020B0604030504040204" pitchFamily="34" charset="0"/>
              </a:rPr>
              <a:t>和</a:t>
            </a:r>
            <a:r>
              <a:rPr lang="en-US" altLang="zh-CN" sz="2000" b="1">
                <a:solidFill>
                  <a:srgbClr val="000000"/>
                </a:solidFill>
                <a:sym typeface="Tahoma" panose="020B0604030504040204" pitchFamily="34" charset="0"/>
              </a:rPr>
              <a:t>RC</a:t>
            </a:r>
            <a:r>
              <a:rPr lang="zh-CN" altLang="en-US" sz="2000" b="1">
                <a:solidFill>
                  <a:srgbClr val="000000"/>
                </a:solidFill>
                <a:sym typeface="Tahoma" panose="020B0604030504040204" pitchFamily="34" charset="0"/>
              </a:rPr>
              <a:t>便可确定用户的合法性。</a:t>
            </a:r>
          </a:p>
          <a:p>
            <a:pPr>
              <a:buFont typeface="Arial" panose="020B0604020202020204" pitchFamily="34" charset="0"/>
              <a:buNone/>
            </a:pPr>
            <a:r>
              <a:rPr lang="zh-CN" altLang="en-US" sz="2000" b="1">
                <a:solidFill>
                  <a:srgbClr val="000000"/>
                </a:solidFill>
                <a:sym typeface="Tahoma" panose="020B0604030504040204" pitchFamily="34" charset="0"/>
              </a:rPr>
              <a:t>由于密钥存在于智能卡中，运算过程也是在智能卡中完成，密钥认证是通过加密算法来实现的，因而极大地提高了安全性。并且每当客户端有一次服务申请时，服务器便产生一个随机串给客户，即使在网上传输的认证数据被截获，也不能带来安全上的问题。</a:t>
            </a:r>
            <a:endParaRPr lang="zh-CN" altLang="en-US"/>
          </a:p>
        </p:txBody>
      </p:sp>
      <p:sp>
        <p:nvSpPr>
          <p:cNvPr id="35843" name="AutoShape 3">
            <a:hlinkClick r:id="rId2" action="ppaction://hlinksldjump"/>
          </p:cNvPr>
          <p:cNvSpPr>
            <a:spLocks noChangeArrowheads="1"/>
          </p:cNvSpPr>
          <p:nvPr/>
        </p:nvSpPr>
        <p:spPr bwMode="auto">
          <a:xfrm>
            <a:off x="7956550" y="6453188"/>
            <a:ext cx="503238" cy="404812"/>
          </a:xfrm>
          <a:prstGeom prst="rightArrow">
            <a:avLst>
              <a:gd name="adj1" fmla="val 50000"/>
              <a:gd name="adj2" fmla="val 31032"/>
            </a:avLst>
          </a:prstGeom>
          <a:gradFill rotWithShape="0">
            <a:gsLst>
              <a:gs pos="0">
                <a:srgbClr val="EB933B"/>
              </a:gs>
              <a:gs pos="100000">
                <a:srgbClr val="FFFFFF"/>
              </a:gs>
            </a:gsLst>
            <a:lin ang="5400000" scaled="1"/>
          </a:gra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sym typeface="Tahoma" panose="020B0604030504040204" pitchFamily="34" charset="0"/>
            </a:endParaRPr>
          </a:p>
        </p:txBody>
      </p:sp>
      <p:sp>
        <p:nvSpPr>
          <p:cNvPr id="34820" name="Rectangle 4"/>
          <p:cNvSpPr>
            <a:spLocks noGrp="1" noChangeArrowheads="1"/>
          </p:cNvSpPr>
          <p:nvPr>
            <p:ph type="title" idx="4294967295"/>
          </p:nvPr>
        </p:nvSpPr>
        <p:spPr>
          <a:xfrm>
            <a:off x="179388" y="331788"/>
            <a:ext cx="8540750" cy="679450"/>
          </a:xfrm>
        </p:spPr>
        <p:txBody>
          <a:bodyPr/>
          <a:lstStyle/>
          <a:p>
            <a:pPr algn="just">
              <a:spcBef>
                <a:spcPct val="50000"/>
              </a:spcBef>
            </a:pPr>
            <a:r>
              <a:rPr lang="zh-CN" altLang="en-US">
                <a:latin typeface="Times New Roman" panose="02020603050405020304" pitchFamily="18" charset="0"/>
                <a:sym typeface="Times New Roman" panose="02020603050405020304" pitchFamily="18" charset="0"/>
              </a:rPr>
              <a:t>（</a:t>
            </a:r>
            <a:r>
              <a:rPr lang="en-US" altLang="zh-CN">
                <a:latin typeface="Times New Roman" panose="02020603050405020304" pitchFamily="18" charset="0"/>
                <a:sym typeface="Times New Roman" panose="02020603050405020304" pitchFamily="18" charset="0"/>
              </a:rPr>
              <a:t>2</a:t>
            </a:r>
            <a:r>
              <a:rPr lang="zh-CN" altLang="en-US">
                <a:latin typeface="Times New Roman" panose="02020603050405020304" pitchFamily="18" charset="0"/>
                <a:sym typeface="Times New Roman" panose="02020603050405020304" pitchFamily="18" charset="0"/>
              </a:rPr>
              <a:t>）询问</a:t>
            </a:r>
            <a:r>
              <a:rPr lang="en-US" altLang="zh-CN">
                <a:latin typeface="Tahoma" panose="020B0604030504040204" pitchFamily="34" charset="0"/>
              </a:rPr>
              <a:t>/</a:t>
            </a:r>
            <a:r>
              <a:rPr lang="zh-CN" altLang="en-US">
                <a:latin typeface="Times New Roman" panose="02020603050405020304" pitchFamily="18" charset="0"/>
                <a:sym typeface="Times New Roman" panose="02020603050405020304" pitchFamily="18" charset="0"/>
              </a:rPr>
              <a:t>应答认证</a:t>
            </a:r>
            <a:endParaRPr lang="zh-CN" altLang="en-US">
              <a:latin typeface="Tahoma" panose="020B0604030504040204" pitchFamily="34" charset="0"/>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4818">
                                            <p:txEl>
                                              <p:pRg st="0" end="0"/>
                                            </p:txEl>
                                          </p:spTgt>
                                        </p:tgtEl>
                                        <p:attrNameLst>
                                          <p:attrName>style.visibility</p:attrName>
                                        </p:attrNameLst>
                                      </p:cBhvr>
                                      <p:to>
                                        <p:strVal val="visible"/>
                                      </p:to>
                                    </p:set>
                                    <p:animEffect>
                                      <p:cBhvr>
                                        <p:cTn id="7" dur="500"/>
                                        <p:tgtEl>
                                          <p:spTgt spid="34818">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4818">
                                            <p:txEl>
                                              <p:pRg st="1" end="1"/>
                                            </p:txEl>
                                          </p:spTgt>
                                        </p:tgtEl>
                                        <p:attrNameLst>
                                          <p:attrName>style.visibility</p:attrName>
                                        </p:attrNameLst>
                                      </p:cBhvr>
                                      <p:to>
                                        <p:strVal val="visible"/>
                                      </p:to>
                                    </p:set>
                                    <p:animEffect>
                                      <p:cBhvr>
                                        <p:cTn id="10" dur="500"/>
                                        <p:tgtEl>
                                          <p:spTgt spid="34818">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4818">
                                            <p:txEl>
                                              <p:pRg st="2" end="2"/>
                                            </p:txEl>
                                          </p:spTgt>
                                        </p:tgtEl>
                                        <p:attrNameLst>
                                          <p:attrName>style.visibility</p:attrName>
                                        </p:attrNameLst>
                                      </p:cBhvr>
                                      <p:to>
                                        <p:strVal val="visible"/>
                                      </p:to>
                                    </p:set>
                                    <p:animEffect>
                                      <p:cBhvr>
                                        <p:cTn id="13" dur="500"/>
                                        <p:tgtEl>
                                          <p:spTgt spid="34818">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34818">
                                            <p:txEl>
                                              <p:pRg st="3" end="3"/>
                                            </p:txEl>
                                          </p:spTgt>
                                        </p:tgtEl>
                                        <p:attrNameLst>
                                          <p:attrName>style.visibility</p:attrName>
                                        </p:attrNameLst>
                                      </p:cBhvr>
                                      <p:to>
                                        <p:strVal val="visible"/>
                                      </p:to>
                                    </p:set>
                                    <p:animEffect>
                                      <p:cBhvr>
                                        <p:cTn id="18" dur="500"/>
                                        <p:tgtEl>
                                          <p:spTgt spid="34818">
                                            <p:txEl>
                                              <p:pRg st="3" end="3"/>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34818">
                                            <p:txEl>
                                              <p:pRg st="4" end="4"/>
                                            </p:txEl>
                                          </p:spTgt>
                                        </p:tgtEl>
                                        <p:attrNameLst>
                                          <p:attrName>style.visibility</p:attrName>
                                        </p:attrNameLst>
                                      </p:cBhvr>
                                      <p:to>
                                        <p:strVal val="visible"/>
                                      </p:to>
                                    </p:set>
                                    <p:animEffect>
                                      <p:cBhvr>
                                        <p:cTn id="21" dur="500"/>
                                        <p:tgtEl>
                                          <p:spTgt spid="34818">
                                            <p:txEl>
                                              <p:pRg st="4" end="4"/>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34818">
                                            <p:txEl>
                                              <p:pRg st="5" end="5"/>
                                            </p:txEl>
                                          </p:spTgt>
                                        </p:tgtEl>
                                        <p:attrNameLst>
                                          <p:attrName>style.visibility</p:attrName>
                                        </p:attrNameLst>
                                      </p:cBhvr>
                                      <p:to>
                                        <p:strVal val="visible"/>
                                      </p:to>
                                    </p:set>
                                    <p:animEffect>
                                      <p:cBhvr>
                                        <p:cTn id="24" dur="500"/>
                                        <p:tgtEl>
                                          <p:spTgt spid="34818">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bldLvl="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Group 2"/>
          <p:cNvGrpSpPr>
            <a:grpSpLocks/>
          </p:cNvGrpSpPr>
          <p:nvPr/>
        </p:nvGrpSpPr>
        <p:grpSpPr bwMode="auto">
          <a:xfrm>
            <a:off x="468313" y="1268413"/>
            <a:ext cx="8207375" cy="5329237"/>
            <a:chOff x="0" y="0"/>
            <a:chExt cx="3257" cy="574"/>
          </a:xfrm>
        </p:grpSpPr>
        <p:sp>
          <p:nvSpPr>
            <p:cNvPr id="8196" name="Rectangle 3"/>
            <p:cNvSpPr>
              <a:spLocks noChangeArrowheads="1"/>
            </p:cNvSpPr>
            <p:nvPr/>
          </p:nvSpPr>
          <p:spPr bwMode="auto">
            <a:xfrm>
              <a:off x="0" y="0"/>
              <a:ext cx="3257" cy="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sym typeface="Tahoma" panose="020B0604030504040204" pitchFamily="34" charset="0"/>
              </a:endParaRPr>
            </a:p>
          </p:txBody>
        </p:sp>
        <p:sp>
          <p:nvSpPr>
            <p:cNvPr id="8197" name="Rectangle 4"/>
            <p:cNvSpPr>
              <a:spLocks noChangeArrowheads="1"/>
            </p:cNvSpPr>
            <p:nvPr/>
          </p:nvSpPr>
          <p:spPr bwMode="auto">
            <a:xfrm>
              <a:off x="0" y="0"/>
              <a:ext cx="3257" cy="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b="1" dirty="0">
                  <a:solidFill>
                    <a:srgbClr val="000000"/>
                  </a:solidFill>
                  <a:latin typeface="Times New Roman" panose="02020603050405020304" pitchFamily="18" charset="0"/>
                  <a:sym typeface="Times New Roman" panose="02020603050405020304" pitchFamily="18" charset="0"/>
                </a:rPr>
                <a:t>        </a:t>
              </a:r>
              <a:r>
                <a:rPr lang="zh-CN" altLang="en-US" sz="2800" b="1" dirty="0">
                  <a:solidFill>
                    <a:srgbClr val="000000"/>
                  </a:solidFill>
                  <a:latin typeface="Times New Roman" panose="02020603050405020304" pitchFamily="18" charset="0"/>
                  <a:sym typeface="Times New Roman" panose="02020603050405020304" pitchFamily="18" charset="0"/>
                </a:rPr>
                <a:t>计算机和计算机网络组成了一个虚拟的数字世界。计算机只能识别用户的</a:t>
              </a:r>
              <a:r>
                <a:rPr lang="zh-CN" altLang="en-US" sz="2800" b="1" dirty="0">
                  <a:solidFill>
                    <a:srgbClr val="FF0000"/>
                  </a:solidFill>
                  <a:latin typeface="Times New Roman" panose="02020603050405020304" pitchFamily="18" charset="0"/>
                  <a:sym typeface="Times New Roman" panose="02020603050405020304" pitchFamily="18" charset="0"/>
                </a:rPr>
                <a:t>数字身份</a:t>
              </a:r>
              <a:r>
                <a:rPr lang="zh-CN" altLang="en-US" sz="2800" b="1" dirty="0">
                  <a:solidFill>
                    <a:srgbClr val="000000"/>
                  </a:solidFill>
                  <a:latin typeface="Times New Roman" panose="02020603050405020304" pitchFamily="18" charset="0"/>
                  <a:sym typeface="Times New Roman" panose="02020603050405020304" pitchFamily="18" charset="0"/>
                </a:rPr>
                <a:t>，给用户的授权也是针对用户数字身份进行的。而我们生活的现实世界是一个真实的物理世界，每个人都拥有独一无二的物理身份。</a:t>
              </a:r>
            </a:p>
            <a:p>
              <a:pPr>
                <a:buFont typeface="Arial" panose="020B0604020202020204" pitchFamily="34" charset="0"/>
                <a:buNone/>
              </a:pPr>
              <a:r>
                <a:rPr lang="zh-CN" altLang="en-US" sz="2800" b="1" dirty="0">
                  <a:solidFill>
                    <a:srgbClr val="000000"/>
                  </a:solidFill>
                  <a:latin typeface="Times New Roman" panose="02020603050405020304" pitchFamily="18" charset="0"/>
                  <a:sym typeface="Times New Roman" panose="02020603050405020304" pitchFamily="18" charset="0"/>
                </a:rPr>
                <a:t>       如何保证以数字身份进行操作的访问者就是这个数字身份的合法拥有者，即如何保证操作者的物理身份与数字身份相对应，就成为一个重要的安全问题。身份认证技术的诞生就是为了解决这个问题。</a:t>
              </a:r>
              <a:endParaRPr lang="zh-CN" altLang="en-US" dirty="0"/>
            </a:p>
          </p:txBody>
        </p:sp>
      </p:grpSp>
      <p:sp>
        <p:nvSpPr>
          <p:cNvPr id="8195" name="Rectangle 5"/>
          <p:cNvSpPr>
            <a:spLocks noChangeArrowheads="1"/>
          </p:cNvSpPr>
          <p:nvPr/>
        </p:nvSpPr>
        <p:spPr bwMode="auto">
          <a:xfrm>
            <a:off x="-327025" y="331788"/>
            <a:ext cx="9144000"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buFont typeface="Arial" panose="020B0604020202020204" pitchFamily="34" charset="0"/>
              <a:buNone/>
            </a:pPr>
            <a:r>
              <a:rPr lang="en-US" altLang="zh-CN" sz="4400" b="1">
                <a:solidFill>
                  <a:schemeClr val="bg1"/>
                </a:solidFill>
                <a:latin typeface="Times New Roman" panose="02020603050405020304" pitchFamily="18" charset="0"/>
                <a:ea typeface="微软雅黑" panose="020B0503020204020204" pitchFamily="34" charset="-122"/>
                <a:sym typeface="微软雅黑" panose="020B0503020204020204" pitchFamily="34" charset="-122"/>
              </a:rPr>
              <a:t>15.1 </a:t>
            </a:r>
            <a:r>
              <a:rPr lang="zh-CN" altLang="en-US" sz="4400" b="1">
                <a:solidFill>
                  <a:schemeClr val="bg1"/>
                </a:solidFill>
                <a:latin typeface="Times New Roman" panose="02020603050405020304" pitchFamily="18" charset="0"/>
                <a:ea typeface="微软雅黑" panose="020B0503020204020204" pitchFamily="34" charset="-122"/>
                <a:sym typeface="微软雅黑" panose="020B0503020204020204" pitchFamily="34" charset="-122"/>
              </a:rPr>
              <a:t>身份认证概述</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p:cBhvr>
                                        <p:cTn id="7"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42" name="Rectangle 26"/>
          <p:cNvSpPr>
            <a:spLocks noGrp="1" noChangeArrowheads="1"/>
          </p:cNvSpPr>
          <p:nvPr>
            <p:ph type="title" sz="quarter"/>
          </p:nvPr>
        </p:nvSpPr>
        <p:spPr>
          <a:xfrm>
            <a:off x="0" y="-24"/>
            <a:ext cx="9144000" cy="1143000"/>
          </a:xfrm>
          <a:noFill/>
          <a:ln/>
        </p:spPr>
        <p:txBody>
          <a:bodyPr/>
          <a:lstStyle/>
          <a:p>
            <a:pPr>
              <a:buClr>
                <a:srgbClr val="FF6600"/>
              </a:buClr>
            </a:pPr>
            <a:r>
              <a:rPr lang="en-US" altLang="zh-CN" sz="4000" dirty="0">
                <a:latin typeface="Times New Roman" pitchFamily="18" charset="0"/>
                <a:ea typeface="微软雅黑" pitchFamily="34" charset="-122"/>
              </a:rPr>
              <a:t>15.4.1 </a:t>
            </a:r>
            <a:r>
              <a:rPr lang="zh-CN" altLang="en-US" sz="4000" dirty="0">
                <a:latin typeface="Times New Roman" pitchFamily="18" charset="0"/>
                <a:ea typeface="微软雅黑" pitchFamily="34" charset="-122"/>
              </a:rPr>
              <a:t>挑战/响应机制</a:t>
            </a:r>
            <a:r>
              <a:rPr lang="en-US" altLang="zh-CN" sz="4000" dirty="0">
                <a:latin typeface="Times New Roman" pitchFamily="18" charset="0"/>
                <a:ea typeface="微软雅黑" pitchFamily="34" charset="-122"/>
              </a:rPr>
              <a:t>-</a:t>
            </a:r>
            <a:r>
              <a:rPr lang="zh-CN" altLang="en-US" sz="4000" dirty="0">
                <a:latin typeface="Times New Roman" pitchFamily="18" charset="0"/>
                <a:ea typeface="微软雅黑" pitchFamily="34" charset="-122"/>
              </a:rPr>
              <a:t>流程</a:t>
            </a:r>
          </a:p>
        </p:txBody>
      </p:sp>
      <p:grpSp>
        <p:nvGrpSpPr>
          <p:cNvPr id="40" name="组合 39"/>
          <p:cNvGrpSpPr/>
          <p:nvPr/>
        </p:nvGrpSpPr>
        <p:grpSpPr>
          <a:xfrm>
            <a:off x="571472" y="1714488"/>
            <a:ext cx="7946112" cy="4321175"/>
            <a:chOff x="648613" y="2032024"/>
            <a:chExt cx="7946112" cy="4321175"/>
          </a:xfrm>
        </p:grpSpPr>
        <p:graphicFrame>
          <p:nvGraphicFramePr>
            <p:cNvPr id="34818" name="Object 2"/>
            <p:cNvGraphicFramePr>
              <a:graphicFrameLocks noGrp="1" noChangeAspect="1"/>
            </p:cNvGraphicFramePr>
            <p:nvPr>
              <p:ph sz="quarter" idx="1"/>
            </p:nvPr>
          </p:nvGraphicFramePr>
          <p:xfrm>
            <a:off x="971550" y="4911749"/>
            <a:ext cx="931863" cy="1441450"/>
          </p:xfrm>
          <a:graphic>
            <a:graphicData uri="http://schemas.openxmlformats.org/presentationml/2006/ole">
              <mc:AlternateContent xmlns:mc="http://schemas.openxmlformats.org/markup-compatibility/2006">
                <mc:Choice xmlns:v="urn:schemas-microsoft-com:vml" Requires="v">
                  <p:oleObj spid="_x0000_s83998" r:id="rId3" imgW="974265" imgH="1504474" progId="Visio.Drawing.11">
                    <p:embed/>
                  </p:oleObj>
                </mc:Choice>
                <mc:Fallback>
                  <p:oleObj r:id="rId3" imgW="974265" imgH="1504474" progId="Visio.Drawing.11">
                    <p:embed/>
                    <p:pic>
                      <p:nvPicPr>
                        <p:cNvPr id="3481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4911749"/>
                          <a:ext cx="931863" cy="144145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19" name="Object 3"/>
            <p:cNvGraphicFramePr>
              <a:graphicFrameLocks noGrp="1" noChangeAspect="1"/>
            </p:cNvGraphicFramePr>
            <p:nvPr>
              <p:ph sz="quarter" idx="2"/>
            </p:nvPr>
          </p:nvGraphicFramePr>
          <p:xfrm>
            <a:off x="3851275" y="2032024"/>
            <a:ext cx="1439863" cy="1357312"/>
          </p:xfrm>
          <a:graphic>
            <a:graphicData uri="http://schemas.openxmlformats.org/presentationml/2006/ole">
              <mc:AlternateContent xmlns:mc="http://schemas.openxmlformats.org/markup-compatibility/2006">
                <mc:Choice xmlns:v="urn:schemas-microsoft-com:vml" Requires="v">
                  <p:oleObj spid="_x0000_s83999" r:id="rId5" imgW="1484328" imgH="1397746" progId="Visio.Drawing.11">
                    <p:embed/>
                  </p:oleObj>
                </mc:Choice>
                <mc:Fallback>
                  <p:oleObj r:id="rId5" imgW="1484328" imgH="1397746" progId="Visio.Drawing.11">
                    <p:embed/>
                    <p:pic>
                      <p:nvPicPr>
                        <p:cNvPr id="3481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2032024"/>
                          <a:ext cx="1439863" cy="135731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0" name="Object 4"/>
            <p:cNvGraphicFramePr>
              <a:graphicFrameLocks noGrp="1" noChangeAspect="1"/>
            </p:cNvGraphicFramePr>
            <p:nvPr>
              <p:ph sz="quarter" idx="3"/>
            </p:nvPr>
          </p:nvGraphicFramePr>
          <p:xfrm>
            <a:off x="7524750" y="2071678"/>
            <a:ext cx="1069975" cy="1368425"/>
          </p:xfrm>
          <a:graphic>
            <a:graphicData uri="http://schemas.openxmlformats.org/presentationml/2006/ole">
              <mc:AlternateContent xmlns:mc="http://schemas.openxmlformats.org/markup-compatibility/2006">
                <mc:Choice xmlns:v="urn:schemas-microsoft-com:vml" Requires="v">
                  <p:oleObj spid="_x0000_s84000" r:id="rId7" imgW="1132427" imgH="1447467" progId="Visio.Drawing.11">
                    <p:embed/>
                  </p:oleObj>
                </mc:Choice>
                <mc:Fallback>
                  <p:oleObj r:id="rId7" imgW="1132427" imgH="1447467" progId="Visio.Drawing.11">
                    <p:embed/>
                    <p:pic>
                      <p:nvPicPr>
                        <p:cNvPr id="3482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24750" y="2071678"/>
                          <a:ext cx="1069975" cy="13684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821" name="Object 5"/>
            <p:cNvGraphicFramePr>
              <a:graphicFrameLocks noGrp="1" noChangeAspect="1"/>
            </p:cNvGraphicFramePr>
            <p:nvPr>
              <p:ph sz="quarter" idx="4"/>
            </p:nvPr>
          </p:nvGraphicFramePr>
          <p:xfrm>
            <a:off x="827088" y="2176486"/>
            <a:ext cx="930275" cy="1223963"/>
          </p:xfrm>
          <a:graphic>
            <a:graphicData uri="http://schemas.openxmlformats.org/presentationml/2006/ole">
              <mc:AlternateContent xmlns:mc="http://schemas.openxmlformats.org/markup-compatibility/2006">
                <mc:Choice xmlns:v="urn:schemas-microsoft-com:vml" Requires="v">
                  <p:oleObj spid="_x0000_s84001" r:id="rId9" imgW="953691" imgH="1254157" progId="Visio.Drawing.11">
                    <p:embed/>
                  </p:oleObj>
                </mc:Choice>
                <mc:Fallback>
                  <p:oleObj r:id="rId9" imgW="953691" imgH="1254157" progId="Visio.Drawing.11">
                    <p:embed/>
                    <p:pic>
                      <p:nvPicPr>
                        <p:cNvPr id="34821"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088" y="2176486"/>
                          <a:ext cx="930275" cy="122396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22" name="Line 6"/>
            <p:cNvSpPr>
              <a:spLocks noChangeShapeType="1"/>
            </p:cNvSpPr>
            <p:nvPr/>
          </p:nvSpPr>
          <p:spPr bwMode="auto">
            <a:xfrm>
              <a:off x="1908175" y="2392386"/>
              <a:ext cx="2016125"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4823" name="Text Box 7"/>
            <p:cNvSpPr txBox="1">
              <a:spLocks noChangeArrowheads="1"/>
            </p:cNvSpPr>
            <p:nvPr/>
          </p:nvSpPr>
          <p:spPr bwMode="auto">
            <a:xfrm>
              <a:off x="1547813" y="2032024"/>
              <a:ext cx="2735262"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dirty="0">
                  <a:solidFill>
                    <a:srgbClr val="003399"/>
                  </a:solidFill>
                  <a:latin typeface="Times New Roman" pitchFamily="18" charset="0"/>
                  <a:ea typeface="微软雅黑" pitchFamily="34" charset="-122"/>
                </a:rPr>
                <a:t>发起认证请求</a:t>
              </a:r>
            </a:p>
          </p:txBody>
        </p:sp>
        <p:sp>
          <p:nvSpPr>
            <p:cNvPr id="34824" name="Line 8"/>
            <p:cNvSpPr>
              <a:spLocks noChangeShapeType="1"/>
            </p:cNvSpPr>
            <p:nvPr/>
          </p:nvSpPr>
          <p:spPr bwMode="auto">
            <a:xfrm>
              <a:off x="5292725" y="2392386"/>
              <a:ext cx="2016125"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4825" name="Text Box 9"/>
            <p:cNvSpPr txBox="1">
              <a:spLocks noChangeArrowheads="1"/>
            </p:cNvSpPr>
            <p:nvPr/>
          </p:nvSpPr>
          <p:spPr bwMode="auto">
            <a:xfrm>
              <a:off x="4933950" y="2032024"/>
              <a:ext cx="2879725"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sym typeface="Arial" pitchFamily="34" charset="0"/>
                </a:rPr>
                <a:t>客户端将认证请求发往服务器</a:t>
              </a:r>
            </a:p>
          </p:txBody>
        </p:sp>
        <p:sp>
          <p:nvSpPr>
            <p:cNvPr id="34826" name="Line 10"/>
            <p:cNvSpPr>
              <a:spLocks noChangeShapeType="1"/>
            </p:cNvSpPr>
            <p:nvPr/>
          </p:nvSpPr>
          <p:spPr bwMode="auto">
            <a:xfrm flipH="1">
              <a:off x="5292725" y="2679724"/>
              <a:ext cx="1944688"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4827" name="Text Box 11"/>
            <p:cNvSpPr txBox="1">
              <a:spLocks noChangeArrowheads="1"/>
            </p:cNvSpPr>
            <p:nvPr/>
          </p:nvSpPr>
          <p:spPr bwMode="auto">
            <a:xfrm>
              <a:off x="5003800" y="2392386"/>
              <a:ext cx="2735263"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sym typeface="Arial" pitchFamily="34" charset="0"/>
                </a:rPr>
                <a:t>挑战值</a:t>
              </a:r>
            </a:p>
          </p:txBody>
        </p:sp>
        <p:sp>
          <p:nvSpPr>
            <p:cNvPr id="34828" name="Line 12"/>
            <p:cNvSpPr>
              <a:spLocks noChangeShapeType="1"/>
            </p:cNvSpPr>
            <p:nvPr/>
          </p:nvSpPr>
          <p:spPr bwMode="auto">
            <a:xfrm flipH="1">
              <a:off x="1979613" y="2679724"/>
              <a:ext cx="1944687"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4829" name="Text Box 13"/>
            <p:cNvSpPr txBox="1">
              <a:spLocks noChangeArrowheads="1"/>
            </p:cNvSpPr>
            <p:nvPr/>
          </p:nvSpPr>
          <p:spPr bwMode="auto">
            <a:xfrm>
              <a:off x="2124075" y="2392386"/>
              <a:ext cx="1728788"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dirty="0">
                  <a:solidFill>
                    <a:srgbClr val="003399"/>
                  </a:solidFill>
                  <a:latin typeface="Times New Roman" pitchFamily="18" charset="0"/>
                  <a:ea typeface="微软雅黑" pitchFamily="34" charset="-122"/>
                  <a:sym typeface="Arial" pitchFamily="34" charset="0"/>
                </a:rPr>
                <a:t>用户得到挑战值</a:t>
              </a:r>
            </a:p>
          </p:txBody>
        </p:sp>
        <p:sp>
          <p:nvSpPr>
            <p:cNvPr id="34830" name="Line 14"/>
            <p:cNvSpPr>
              <a:spLocks noChangeShapeType="1"/>
            </p:cNvSpPr>
            <p:nvPr/>
          </p:nvSpPr>
          <p:spPr bwMode="auto">
            <a:xfrm>
              <a:off x="1042988" y="3400449"/>
              <a:ext cx="0" cy="1368425"/>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4831" name="Text Box 15"/>
            <p:cNvSpPr txBox="1">
              <a:spLocks noChangeArrowheads="1"/>
            </p:cNvSpPr>
            <p:nvPr/>
          </p:nvSpPr>
          <p:spPr bwMode="auto">
            <a:xfrm>
              <a:off x="648613" y="3186136"/>
              <a:ext cx="430887" cy="1943100"/>
            </a:xfrm>
            <a:prstGeom prst="rect">
              <a:avLst/>
            </a:prstGeom>
            <a:noFill/>
            <a:ln w="9525">
              <a:noFill/>
              <a:miter lim="800000"/>
              <a:headEnd/>
              <a:tailEnd/>
            </a:ln>
            <a:effectLst/>
          </p:spPr>
          <p:txBody>
            <a:bodyPr vert="eaVert">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sym typeface="Arial" pitchFamily="34" charset="0"/>
                </a:rPr>
                <a:t>输入一次性口令设备</a:t>
              </a:r>
            </a:p>
          </p:txBody>
        </p:sp>
        <p:sp>
          <p:nvSpPr>
            <p:cNvPr id="34832" name="Line 16"/>
            <p:cNvSpPr>
              <a:spLocks noChangeShapeType="1"/>
            </p:cNvSpPr>
            <p:nvPr/>
          </p:nvSpPr>
          <p:spPr bwMode="auto">
            <a:xfrm flipV="1">
              <a:off x="1403350" y="3400449"/>
              <a:ext cx="0" cy="1368425"/>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4833" name="Text Box 17"/>
            <p:cNvSpPr txBox="1">
              <a:spLocks noChangeArrowheads="1"/>
            </p:cNvSpPr>
            <p:nvPr/>
          </p:nvSpPr>
          <p:spPr bwMode="auto">
            <a:xfrm>
              <a:off x="1442363" y="3400449"/>
              <a:ext cx="430887" cy="1296987"/>
            </a:xfrm>
            <a:prstGeom prst="rect">
              <a:avLst/>
            </a:prstGeom>
            <a:noFill/>
            <a:ln w="9525">
              <a:noFill/>
              <a:miter lim="800000"/>
              <a:headEnd/>
              <a:tailEnd/>
            </a:ln>
            <a:effectLst/>
          </p:spPr>
          <p:txBody>
            <a:bodyPr vert="eaVert">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sym typeface="Arial" pitchFamily="34" charset="0"/>
                </a:rPr>
                <a:t>一次性口令</a:t>
              </a:r>
            </a:p>
          </p:txBody>
        </p:sp>
        <p:sp>
          <p:nvSpPr>
            <p:cNvPr id="34834" name="Line 18"/>
            <p:cNvSpPr>
              <a:spLocks noChangeShapeType="1"/>
            </p:cNvSpPr>
            <p:nvPr/>
          </p:nvSpPr>
          <p:spPr bwMode="auto">
            <a:xfrm flipH="1">
              <a:off x="1908175" y="3255986"/>
              <a:ext cx="1944688"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4835" name="Line 19"/>
            <p:cNvSpPr>
              <a:spLocks noChangeShapeType="1"/>
            </p:cNvSpPr>
            <p:nvPr/>
          </p:nvSpPr>
          <p:spPr bwMode="auto">
            <a:xfrm flipH="1">
              <a:off x="5292725" y="3255986"/>
              <a:ext cx="1944688"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4836" name="Line 20"/>
            <p:cNvSpPr>
              <a:spLocks noChangeShapeType="1"/>
            </p:cNvSpPr>
            <p:nvPr/>
          </p:nvSpPr>
          <p:spPr bwMode="auto">
            <a:xfrm>
              <a:off x="1908175" y="2968649"/>
              <a:ext cx="2016125"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4837" name="Line 21"/>
            <p:cNvSpPr>
              <a:spLocks noChangeShapeType="1"/>
            </p:cNvSpPr>
            <p:nvPr/>
          </p:nvSpPr>
          <p:spPr bwMode="auto">
            <a:xfrm>
              <a:off x="5292725" y="2968649"/>
              <a:ext cx="2016125"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4838" name="Text Box 22"/>
            <p:cNvSpPr txBox="1">
              <a:spLocks noChangeArrowheads="1"/>
            </p:cNvSpPr>
            <p:nvPr/>
          </p:nvSpPr>
          <p:spPr bwMode="auto">
            <a:xfrm>
              <a:off x="2195513" y="2679724"/>
              <a:ext cx="1296987"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sym typeface="Arial" pitchFamily="34" charset="0"/>
                </a:rPr>
                <a:t>输入客户端</a:t>
              </a:r>
            </a:p>
          </p:txBody>
        </p:sp>
        <p:sp>
          <p:nvSpPr>
            <p:cNvPr id="34839" name="Text Box 23"/>
            <p:cNvSpPr txBox="1">
              <a:spLocks noChangeArrowheads="1"/>
            </p:cNvSpPr>
            <p:nvPr/>
          </p:nvSpPr>
          <p:spPr bwMode="auto">
            <a:xfrm>
              <a:off x="5365750" y="2679724"/>
              <a:ext cx="1943100"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sym typeface="Arial" pitchFamily="34" charset="0"/>
                </a:rPr>
                <a:t>客户端送给服务器</a:t>
              </a:r>
            </a:p>
          </p:txBody>
        </p:sp>
        <p:sp>
          <p:nvSpPr>
            <p:cNvPr id="34840" name="Text Box 24"/>
            <p:cNvSpPr txBox="1">
              <a:spLocks noChangeArrowheads="1"/>
            </p:cNvSpPr>
            <p:nvPr/>
          </p:nvSpPr>
          <p:spPr bwMode="auto">
            <a:xfrm>
              <a:off x="5292725" y="2968649"/>
              <a:ext cx="1946275"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sym typeface="Arial" pitchFamily="34" charset="0"/>
                </a:rPr>
                <a:t>匹配返回认证结果</a:t>
              </a:r>
            </a:p>
          </p:txBody>
        </p:sp>
        <p:sp>
          <p:nvSpPr>
            <p:cNvPr id="34841" name="Text Box 25"/>
            <p:cNvSpPr txBox="1">
              <a:spLocks noChangeArrowheads="1"/>
            </p:cNvSpPr>
            <p:nvPr/>
          </p:nvSpPr>
          <p:spPr bwMode="auto">
            <a:xfrm>
              <a:off x="1763713" y="2968649"/>
              <a:ext cx="2230437"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sym typeface="Arial" pitchFamily="34" charset="0"/>
                </a:rPr>
                <a:t>得到结果进行后续操作</a:t>
              </a:r>
            </a:p>
          </p:txBody>
        </p:sp>
      </p:grpSp>
      <p:pic>
        <p:nvPicPr>
          <p:cNvPr id="34844" name="Picture 28"/>
          <p:cNvPicPr>
            <a:picLocks noChangeAspect="1" noChangeArrowheads="1"/>
          </p:cNvPicPr>
          <p:nvPr/>
        </p:nvPicPr>
        <p:blipFill>
          <a:blip r:embed="rId11" cstate="print"/>
          <a:srcRect/>
          <a:stretch>
            <a:fillRect/>
          </a:stretch>
        </p:blipFill>
        <p:spPr bwMode="auto">
          <a:xfrm>
            <a:off x="3066099" y="3867908"/>
            <a:ext cx="1944688" cy="1944688"/>
          </a:xfrm>
          <a:prstGeom prst="rect">
            <a:avLst/>
          </a:prstGeom>
          <a:noFill/>
          <a:ln w="9525">
            <a:noFill/>
            <a:miter lim="800000"/>
            <a:headEnd/>
            <a:tailEnd/>
          </a:ln>
          <a:effectLst/>
        </p:spPr>
      </p:pic>
      <p:pic>
        <p:nvPicPr>
          <p:cNvPr id="34845" name="Picture 29"/>
          <p:cNvPicPr>
            <a:picLocks noChangeAspect="1" noChangeArrowheads="1"/>
          </p:cNvPicPr>
          <p:nvPr/>
        </p:nvPicPr>
        <p:blipFill>
          <a:blip r:embed="rId12" cstate="print"/>
          <a:srcRect l="13617" t="1884"/>
          <a:stretch>
            <a:fillRect/>
          </a:stretch>
        </p:blipFill>
        <p:spPr bwMode="auto">
          <a:xfrm>
            <a:off x="5209239" y="4062377"/>
            <a:ext cx="3090863" cy="1555750"/>
          </a:xfrm>
          <a:prstGeom prst="rect">
            <a:avLst/>
          </a:prstGeom>
          <a:noFill/>
          <a:ln w="9525">
            <a:noFill/>
            <a:miter lim="800000"/>
            <a:headEnd/>
            <a:tailEnd/>
          </a:ln>
          <a:effectLst/>
        </p:spPr>
      </p:pic>
    </p:spTree>
    <p:extLst>
      <p:ext uri="{BB962C8B-B14F-4D97-AF65-F5344CB8AC3E}">
        <p14:creationId xmlns:p14="http://schemas.microsoft.com/office/powerpoint/2010/main" val="666743102"/>
      </p:ext>
    </p:extLst>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34844"/>
                                        </p:tgtEl>
                                        <p:attrNameLst>
                                          <p:attrName>style.visibility</p:attrName>
                                        </p:attrNameLst>
                                      </p:cBhvr>
                                      <p:to>
                                        <p:strVal val="visible"/>
                                      </p:to>
                                    </p:set>
                                    <p:anim calcmode="lin" valueType="num">
                                      <p:cBhvr>
                                        <p:cTn id="11" dur="500" fill="hold"/>
                                        <p:tgtEl>
                                          <p:spTgt spid="34844"/>
                                        </p:tgtEl>
                                        <p:attrNameLst>
                                          <p:attrName>ppt_w</p:attrName>
                                        </p:attrNameLst>
                                      </p:cBhvr>
                                      <p:tavLst>
                                        <p:tav tm="0">
                                          <p:val>
                                            <p:fltVal val="0"/>
                                          </p:val>
                                        </p:tav>
                                        <p:tav tm="100000">
                                          <p:val>
                                            <p:strVal val="#ppt_w"/>
                                          </p:val>
                                        </p:tav>
                                      </p:tavLst>
                                    </p:anim>
                                    <p:anim calcmode="lin" valueType="num">
                                      <p:cBhvr>
                                        <p:cTn id="12" dur="500" fill="hold"/>
                                        <p:tgtEl>
                                          <p:spTgt spid="34844"/>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34845"/>
                                        </p:tgtEl>
                                        <p:attrNameLst>
                                          <p:attrName>style.visibility</p:attrName>
                                        </p:attrNameLst>
                                      </p:cBhvr>
                                      <p:to>
                                        <p:strVal val="visible"/>
                                      </p:to>
                                    </p:set>
                                    <p:anim calcmode="lin" valueType="num">
                                      <p:cBhvr>
                                        <p:cTn id="15" dur="500" fill="hold"/>
                                        <p:tgtEl>
                                          <p:spTgt spid="34845"/>
                                        </p:tgtEl>
                                        <p:attrNameLst>
                                          <p:attrName>ppt_w</p:attrName>
                                        </p:attrNameLst>
                                      </p:cBhvr>
                                      <p:tavLst>
                                        <p:tav tm="0">
                                          <p:val>
                                            <p:fltVal val="0"/>
                                          </p:val>
                                        </p:tav>
                                        <p:tav tm="100000">
                                          <p:val>
                                            <p:strVal val="#ppt_w"/>
                                          </p:val>
                                        </p:tav>
                                      </p:tavLst>
                                    </p:anim>
                                    <p:anim calcmode="lin" valueType="num">
                                      <p:cBhvr>
                                        <p:cTn id="16" dur="500" fill="hold"/>
                                        <p:tgtEl>
                                          <p:spTgt spid="348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p:txBody>
          <a:bodyPr/>
          <a:lstStyle/>
          <a:p>
            <a:r>
              <a:rPr lang="zh-CN" altLang="en-US">
                <a:solidFill>
                  <a:schemeClr val="tx2"/>
                </a:solidFill>
              </a:rPr>
              <a:t>询问</a:t>
            </a:r>
            <a:r>
              <a:rPr lang="en-US" altLang="zh-CN">
                <a:solidFill>
                  <a:schemeClr val="tx2"/>
                </a:solidFill>
              </a:rPr>
              <a:t>-</a:t>
            </a:r>
            <a:r>
              <a:rPr lang="zh-CN" altLang="en-US">
                <a:solidFill>
                  <a:schemeClr val="tx2"/>
                </a:solidFill>
              </a:rPr>
              <a:t>应答机制鉴别原理</a:t>
            </a:r>
            <a:endParaRPr lang="zh-CN" altLang="en-US"/>
          </a:p>
        </p:txBody>
      </p:sp>
      <p:pic>
        <p:nvPicPr>
          <p:cNvPr id="36867"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836613" y="1268413"/>
            <a:ext cx="7469187" cy="5113337"/>
          </a:xfrm>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866"/>
                                        </p:tgtEl>
                                        <p:attrNameLst>
                                          <p:attrName>style.visibility</p:attrName>
                                        </p:attrNameLst>
                                      </p:cBhvr>
                                      <p:to>
                                        <p:strVal val="visible"/>
                                      </p:to>
                                    </p:set>
                                    <p:anim calcmode="lin" valueType="num">
                                      <p:cBhvr>
                                        <p:cTn id="7" dur="500" fill="hold"/>
                                        <p:tgtEl>
                                          <p:spTgt spid="36866"/>
                                        </p:tgtEl>
                                        <p:attrNameLst>
                                          <p:attrName>ppt_x</p:attrName>
                                        </p:attrNameLst>
                                      </p:cBhvr>
                                      <p:tavLst>
                                        <p:tav tm="0">
                                          <p:val>
                                            <p:strVal val="#ppt_x"/>
                                          </p:val>
                                        </p:tav>
                                        <p:tav tm="100000">
                                          <p:val>
                                            <p:strVal val="#ppt_x"/>
                                          </p:val>
                                        </p:tav>
                                      </p:tavLst>
                                    </p:anim>
                                    <p:anim calcmode="lin" valueType="num">
                                      <p:cBhvr>
                                        <p:cTn id="8" dur="500" fill="hold"/>
                                        <p:tgtEl>
                                          <p:spTgt spid="3686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36867"/>
                                        </p:tgtEl>
                                        <p:attrNameLst>
                                          <p:attrName>style.visibility</p:attrName>
                                        </p:attrNameLst>
                                      </p:cBhvr>
                                      <p:to>
                                        <p:strVal val="visible"/>
                                      </p:to>
                                    </p:set>
                                    <p:animEffect>
                                      <p:cBhvr>
                                        <p:cTn id="13" dur="500"/>
                                        <p:tgtEl>
                                          <p:spTgt spid="36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ldLvl="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3" descr="cr_asyn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268413"/>
            <a:ext cx="7086600"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a:spLocks noChangeArrowheads="1"/>
          </p:cNvSpPr>
          <p:nvPr/>
        </p:nvSpPr>
        <p:spPr bwMode="auto">
          <a:xfrm>
            <a:off x="5967413" y="2481263"/>
            <a:ext cx="441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2000" b="1">
                <a:solidFill>
                  <a:srgbClr val="000000"/>
                </a:solidFill>
                <a:latin typeface="幼圆" panose="02010509060101010101" pitchFamily="49" charset="-122"/>
                <a:ea typeface="幼圆" panose="02010509060101010101" pitchFamily="49" charset="-122"/>
                <a:sym typeface="幼圆" panose="02010509060101010101" pitchFamily="49" charset="-122"/>
              </a:rPr>
              <a:t>EP</a:t>
            </a:r>
            <a:endParaRPr lang="zh-CN" altLang="en-US"/>
          </a:p>
        </p:txBody>
      </p:sp>
      <p:pic>
        <p:nvPicPr>
          <p:cNvPr id="39939"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1250" y="2133600"/>
            <a:ext cx="3971925" cy="25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Rectangle 4"/>
          <p:cNvSpPr>
            <a:spLocks noChangeArrowheads="1"/>
          </p:cNvSpPr>
          <p:nvPr/>
        </p:nvSpPr>
        <p:spPr bwMode="auto">
          <a:xfrm>
            <a:off x="1690688" y="260350"/>
            <a:ext cx="5989637"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4800" b="1">
                <a:solidFill>
                  <a:schemeClr val="bg1"/>
                </a:solidFill>
                <a:latin typeface="Times New Roman" panose="02020603050405020304" pitchFamily="18" charset="0"/>
                <a:sym typeface="Times New Roman" panose="02020603050405020304" pitchFamily="18" charset="0"/>
              </a:rPr>
              <a:t>挑战</a:t>
            </a:r>
            <a:r>
              <a:rPr lang="en-US" altLang="zh-CN" sz="4800" b="1">
                <a:solidFill>
                  <a:schemeClr val="bg1"/>
                </a:solidFill>
                <a:latin typeface="Times New Roman" panose="02020603050405020304" pitchFamily="18" charset="0"/>
                <a:sym typeface="Times New Roman" panose="02020603050405020304" pitchFamily="18" charset="0"/>
              </a:rPr>
              <a:t>/</a:t>
            </a:r>
            <a:r>
              <a:rPr lang="zh-CN" altLang="en-US" sz="4800" b="1">
                <a:solidFill>
                  <a:schemeClr val="bg1"/>
                </a:solidFill>
                <a:latin typeface="Times New Roman" panose="02020603050405020304" pitchFamily="18" charset="0"/>
                <a:sym typeface="Times New Roman" panose="02020603050405020304" pitchFamily="18" charset="0"/>
              </a:rPr>
              <a:t>响应认证举例</a:t>
            </a:r>
            <a:endParaRPr lang="zh-CN" altLang="en-US"/>
          </a:p>
        </p:txBody>
      </p:sp>
      <p:sp>
        <p:nvSpPr>
          <p:cNvPr id="39941" name="Rectangle 5"/>
          <p:cNvSpPr>
            <a:spLocks noChangeArrowheads="1"/>
          </p:cNvSpPr>
          <p:nvPr/>
        </p:nvSpPr>
        <p:spPr bwMode="auto">
          <a:xfrm>
            <a:off x="1409700" y="2195513"/>
            <a:ext cx="3162300" cy="2022475"/>
          </a:xfrm>
          <a:prstGeom prst="rect">
            <a:avLst/>
          </a:prstGeom>
          <a:solidFill>
            <a:srgbClr val="CC99FF">
              <a:alpha val="50195"/>
            </a:srgbClr>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a:solidFill>
                <a:srgbClr val="000000"/>
              </a:solidFill>
              <a:sym typeface="Tahoma" panose="020B0604030504040204" pitchFamily="34" charset="0"/>
            </a:endParaRPr>
          </a:p>
        </p:txBody>
      </p:sp>
      <p:sp>
        <p:nvSpPr>
          <p:cNvPr id="38918" name="Rectangle 6"/>
          <p:cNvSpPr>
            <a:spLocks noChangeArrowheads="1"/>
          </p:cNvSpPr>
          <p:nvPr/>
        </p:nvSpPr>
        <p:spPr bwMode="auto">
          <a:xfrm>
            <a:off x="1503363" y="2357438"/>
            <a:ext cx="2382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zh-CN" sz="2000" b="1">
                <a:solidFill>
                  <a:srgbClr val="000000"/>
                </a:solidFill>
                <a:latin typeface="幼圆" panose="02010509060101010101" pitchFamily="49" charset="-122"/>
                <a:ea typeface="幼圆" panose="02010509060101010101" pitchFamily="49" charset="-122"/>
                <a:sym typeface="幼圆" panose="02010509060101010101" pitchFamily="49" charset="-122"/>
              </a:rPr>
              <a:t>login: </a:t>
            </a:r>
            <a:r>
              <a:rPr lang="zh-CN" altLang="zh-CN" sz="2000" b="1">
                <a:solidFill>
                  <a:schemeClr val="accent1"/>
                </a:solidFill>
                <a:latin typeface="幼圆" panose="02010509060101010101" pitchFamily="49" charset="-122"/>
                <a:ea typeface="幼圆" panose="02010509060101010101" pitchFamily="49" charset="-122"/>
                <a:sym typeface="幼圆" panose="02010509060101010101" pitchFamily="49" charset="-122"/>
              </a:rPr>
              <a:t> </a:t>
            </a:r>
            <a:r>
              <a:rPr lang="zh-CN" altLang="zh-CN" sz="2000" b="1">
                <a:solidFill>
                  <a:srgbClr val="009900"/>
                </a:solidFill>
                <a:latin typeface="幼圆" panose="02010509060101010101" pitchFamily="49" charset="-122"/>
                <a:ea typeface="幼圆" panose="02010509060101010101" pitchFamily="49" charset="-122"/>
                <a:sym typeface="幼圆" panose="02010509060101010101" pitchFamily="49" charset="-122"/>
              </a:rPr>
              <a:t>Smith</a:t>
            </a:r>
            <a:endParaRPr lang="zh-CN" altLang="zh-CN"/>
          </a:p>
        </p:txBody>
      </p:sp>
      <p:sp>
        <p:nvSpPr>
          <p:cNvPr id="38919" name="Rectangle 7"/>
          <p:cNvSpPr>
            <a:spLocks noChangeArrowheads="1"/>
          </p:cNvSpPr>
          <p:nvPr/>
        </p:nvSpPr>
        <p:spPr bwMode="auto">
          <a:xfrm>
            <a:off x="1481138" y="2760663"/>
            <a:ext cx="25019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zh-CN" sz="2000" b="1">
                <a:solidFill>
                  <a:srgbClr val="000000"/>
                </a:solidFill>
                <a:latin typeface="幼圆" panose="02010509060101010101" pitchFamily="49" charset="-122"/>
                <a:ea typeface="幼圆" panose="02010509060101010101" pitchFamily="49" charset="-122"/>
                <a:sym typeface="幼圆" panose="02010509060101010101" pitchFamily="49" charset="-122"/>
              </a:rPr>
              <a:t>challenge: 6729330</a:t>
            </a:r>
          </a:p>
          <a:p>
            <a:pPr>
              <a:spcBef>
                <a:spcPct val="50000"/>
              </a:spcBef>
              <a:buFont typeface="Arial" panose="020B0604020202020204" pitchFamily="34" charset="0"/>
              <a:buNone/>
            </a:pPr>
            <a:r>
              <a:rPr lang="zh-CN" altLang="zh-CN" sz="2000" b="1">
                <a:solidFill>
                  <a:srgbClr val="000000"/>
                </a:solidFill>
                <a:latin typeface="幼圆" panose="02010509060101010101" pitchFamily="49" charset="-122"/>
                <a:ea typeface="幼圆" panose="02010509060101010101" pitchFamily="49" charset="-122"/>
                <a:sym typeface="幼圆" panose="02010509060101010101" pitchFamily="49" charset="-122"/>
              </a:rPr>
              <a:t>response:</a:t>
            </a:r>
            <a:endParaRPr lang="zh-CN" altLang="zh-CN"/>
          </a:p>
        </p:txBody>
      </p:sp>
      <p:grpSp>
        <p:nvGrpSpPr>
          <p:cNvPr id="38920" name="Group 8"/>
          <p:cNvGrpSpPr>
            <a:grpSpLocks/>
          </p:cNvGrpSpPr>
          <p:nvPr/>
        </p:nvGrpSpPr>
        <p:grpSpPr bwMode="auto">
          <a:xfrm>
            <a:off x="5410200" y="4419600"/>
            <a:ext cx="2667000" cy="1136650"/>
            <a:chOff x="0" y="0"/>
            <a:chExt cx="1541" cy="796"/>
          </a:xfrm>
        </p:grpSpPr>
        <p:sp>
          <p:nvSpPr>
            <p:cNvPr id="39960" name="Line 9"/>
            <p:cNvSpPr>
              <a:spLocks noChangeShapeType="1"/>
            </p:cNvSpPr>
            <p:nvPr/>
          </p:nvSpPr>
          <p:spPr bwMode="auto">
            <a:xfrm>
              <a:off x="0" y="0"/>
              <a:ext cx="353" cy="612"/>
            </a:xfrm>
            <a:prstGeom prst="line">
              <a:avLst/>
            </a:prstGeom>
            <a:noFill/>
            <a:ln w="50800">
              <a:solidFill>
                <a:srgbClr val="FF9900"/>
              </a:solidFill>
              <a:miter lim="800000"/>
              <a:headEnd type="stealth"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61" name="Rectangle 10"/>
            <p:cNvSpPr>
              <a:spLocks noChangeArrowheads="1"/>
            </p:cNvSpPr>
            <p:nvPr/>
          </p:nvSpPr>
          <p:spPr bwMode="auto">
            <a:xfrm>
              <a:off x="317" y="518"/>
              <a:ext cx="1224"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sz="2000" b="1">
                  <a:solidFill>
                    <a:srgbClr val="000000"/>
                  </a:solidFill>
                  <a:latin typeface="幼圆" panose="02010509060101010101" pitchFamily="49" charset="-122"/>
                  <a:ea typeface="幼圆" panose="02010509060101010101" pitchFamily="49" charset="-122"/>
                  <a:sym typeface="幼圆" panose="02010509060101010101" pitchFamily="49" charset="-122"/>
                </a:rPr>
                <a:t>开启认证卡电源</a:t>
              </a:r>
            </a:p>
          </p:txBody>
        </p:sp>
      </p:grpSp>
      <p:sp>
        <p:nvSpPr>
          <p:cNvPr id="38923" name="Rectangle 11"/>
          <p:cNvSpPr>
            <a:spLocks noChangeArrowheads="1"/>
          </p:cNvSpPr>
          <p:nvPr/>
        </p:nvSpPr>
        <p:spPr bwMode="auto">
          <a:xfrm>
            <a:off x="5440363" y="2438400"/>
            <a:ext cx="1493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buFont typeface="Arial" panose="020B0604020202020204" pitchFamily="34" charset="0"/>
              <a:buNone/>
            </a:pPr>
            <a:r>
              <a:rPr lang="zh-CN" altLang="zh-CN" sz="2000" b="1">
                <a:solidFill>
                  <a:srgbClr val="000000"/>
                </a:solidFill>
                <a:latin typeface="幼圆" panose="02010509060101010101" pitchFamily="49" charset="-122"/>
                <a:ea typeface="幼圆" panose="02010509060101010101" pitchFamily="49" charset="-122"/>
                <a:sym typeface="幼圆" panose="02010509060101010101" pitchFamily="49" charset="-122"/>
              </a:rPr>
              <a:t>6040</a:t>
            </a:r>
            <a:endParaRPr lang="zh-CN" altLang="zh-CN"/>
          </a:p>
        </p:txBody>
      </p:sp>
      <p:grpSp>
        <p:nvGrpSpPr>
          <p:cNvPr id="38924" name="Group 12"/>
          <p:cNvGrpSpPr>
            <a:grpSpLocks/>
          </p:cNvGrpSpPr>
          <p:nvPr/>
        </p:nvGrpSpPr>
        <p:grpSpPr bwMode="auto">
          <a:xfrm>
            <a:off x="5562600" y="1447800"/>
            <a:ext cx="3267075" cy="933450"/>
            <a:chOff x="0" y="0"/>
            <a:chExt cx="2058" cy="588"/>
          </a:xfrm>
        </p:grpSpPr>
        <p:sp>
          <p:nvSpPr>
            <p:cNvPr id="39958" name="Rectangle 13"/>
            <p:cNvSpPr>
              <a:spLocks noChangeArrowheads="1"/>
            </p:cNvSpPr>
            <p:nvPr/>
          </p:nvSpPr>
          <p:spPr bwMode="auto">
            <a:xfrm>
              <a:off x="0" y="0"/>
              <a:ext cx="20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sz="2000" b="1">
                  <a:solidFill>
                    <a:srgbClr val="000000"/>
                  </a:solidFill>
                  <a:latin typeface="幼圆" panose="02010509060101010101" pitchFamily="49" charset="-122"/>
                  <a:ea typeface="幼圆" panose="02010509060101010101" pitchFamily="49" charset="-122"/>
                  <a:sym typeface="幼圆" panose="02010509060101010101" pitchFamily="49" charset="-122"/>
                </a:rPr>
                <a:t>输入 PIN 来启动认证卡</a:t>
              </a:r>
            </a:p>
          </p:txBody>
        </p:sp>
        <p:sp>
          <p:nvSpPr>
            <p:cNvPr id="39959" name="Line 14"/>
            <p:cNvSpPr>
              <a:spLocks noChangeShapeType="1"/>
            </p:cNvSpPr>
            <p:nvPr/>
          </p:nvSpPr>
          <p:spPr bwMode="auto">
            <a:xfrm>
              <a:off x="400" y="211"/>
              <a:ext cx="1" cy="377"/>
            </a:xfrm>
            <a:prstGeom prst="line">
              <a:avLst/>
            </a:prstGeom>
            <a:noFill/>
            <a:ln w="50800">
              <a:solidFill>
                <a:srgbClr val="FF9900"/>
              </a:solidFill>
              <a:miter lim="800000"/>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8927" name="Rectangle 15"/>
          <p:cNvSpPr>
            <a:spLocks noChangeArrowheads="1"/>
          </p:cNvSpPr>
          <p:nvPr/>
        </p:nvSpPr>
        <p:spPr bwMode="auto">
          <a:xfrm>
            <a:off x="5940425" y="2438400"/>
            <a:ext cx="528638"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zh-CN" sz="2000" b="1">
                <a:solidFill>
                  <a:srgbClr val="000000"/>
                </a:solidFill>
                <a:latin typeface="幼圆" panose="02010509060101010101" pitchFamily="49" charset="-122"/>
                <a:ea typeface="幼圆" panose="02010509060101010101" pitchFamily="49" charset="-122"/>
                <a:sym typeface="幼圆" panose="02010509060101010101" pitchFamily="49" charset="-122"/>
              </a:rPr>
              <a:t>EP</a:t>
            </a:r>
            <a:endParaRPr lang="zh-CN" altLang="zh-CN"/>
          </a:p>
        </p:txBody>
      </p:sp>
      <p:sp>
        <p:nvSpPr>
          <p:cNvPr id="38928" name="Rectangle 16"/>
          <p:cNvSpPr>
            <a:spLocks noChangeArrowheads="1"/>
          </p:cNvSpPr>
          <p:nvPr/>
        </p:nvSpPr>
        <p:spPr bwMode="auto">
          <a:xfrm>
            <a:off x="5570538" y="2492375"/>
            <a:ext cx="18129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zh-CN" sz="2000" b="1">
                <a:solidFill>
                  <a:srgbClr val="000000"/>
                </a:solidFill>
                <a:latin typeface="幼圆" panose="02010509060101010101" pitchFamily="49" charset="-122"/>
                <a:ea typeface="幼圆" panose="02010509060101010101" pitchFamily="49" charset="-122"/>
                <a:sym typeface="幼圆" panose="02010509060101010101" pitchFamily="49" charset="-122"/>
              </a:rPr>
              <a:t>6729330</a:t>
            </a:r>
            <a:endParaRPr lang="zh-CN" altLang="zh-CN"/>
          </a:p>
        </p:txBody>
      </p:sp>
      <p:sp>
        <p:nvSpPr>
          <p:cNvPr id="38929" name="Rectangle 17"/>
          <p:cNvSpPr>
            <a:spLocks noChangeArrowheads="1"/>
          </p:cNvSpPr>
          <p:nvPr/>
        </p:nvSpPr>
        <p:spPr bwMode="auto">
          <a:xfrm>
            <a:off x="5011738" y="2492375"/>
            <a:ext cx="20177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buFont typeface="Arial" panose="020B0604020202020204" pitchFamily="34" charset="0"/>
              <a:buNone/>
            </a:pPr>
            <a:r>
              <a:rPr lang="zh-CN" altLang="zh-CN" sz="2000" b="1">
                <a:solidFill>
                  <a:srgbClr val="000000"/>
                </a:solidFill>
                <a:latin typeface="幼圆" panose="02010509060101010101" pitchFamily="49" charset="-122"/>
                <a:ea typeface="幼圆" panose="02010509060101010101" pitchFamily="49" charset="-122"/>
                <a:sym typeface="幼圆" panose="02010509060101010101" pitchFamily="49" charset="-122"/>
              </a:rPr>
              <a:t>2188655</a:t>
            </a:r>
            <a:endParaRPr lang="zh-CN" altLang="zh-CN"/>
          </a:p>
        </p:txBody>
      </p:sp>
      <p:sp>
        <p:nvSpPr>
          <p:cNvPr id="38930" name="Rectangle 18"/>
          <p:cNvSpPr>
            <a:spLocks noChangeArrowheads="1"/>
          </p:cNvSpPr>
          <p:nvPr/>
        </p:nvSpPr>
        <p:spPr bwMode="auto">
          <a:xfrm>
            <a:off x="2895600" y="3238500"/>
            <a:ext cx="137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zh-CN" sz="2000" b="1">
                <a:solidFill>
                  <a:srgbClr val="FF0033"/>
                </a:solidFill>
                <a:latin typeface="幼圆" panose="02010509060101010101" pitchFamily="49" charset="-122"/>
                <a:ea typeface="幼圆" panose="02010509060101010101" pitchFamily="49" charset="-122"/>
                <a:sym typeface="幼圆" panose="02010509060101010101" pitchFamily="49" charset="-122"/>
              </a:rPr>
              <a:t>2188655</a:t>
            </a:r>
            <a:endParaRPr lang="zh-CN" altLang="zh-CN"/>
          </a:p>
        </p:txBody>
      </p:sp>
      <p:sp>
        <p:nvSpPr>
          <p:cNvPr id="38931" name="Rectangle 19"/>
          <p:cNvSpPr>
            <a:spLocks noChangeArrowheads="1"/>
          </p:cNvSpPr>
          <p:nvPr/>
        </p:nvSpPr>
        <p:spPr bwMode="auto">
          <a:xfrm>
            <a:off x="1620838" y="5868988"/>
            <a:ext cx="5881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buFont typeface="Arial" panose="020B0604020202020204" pitchFamily="34" charset="0"/>
              <a:buNone/>
            </a:pPr>
            <a:r>
              <a:rPr lang="zh-CN" altLang="en-US" b="1">
                <a:solidFill>
                  <a:srgbClr val="000000"/>
                </a:solidFill>
                <a:latin typeface="幼圆" panose="02010509060101010101" pitchFamily="49" charset="-122"/>
                <a:ea typeface="幼圆" panose="02010509060101010101" pitchFamily="49" charset="-122"/>
                <a:sym typeface="幼圆" panose="02010509060101010101" pitchFamily="49" charset="-122"/>
              </a:rPr>
              <a:t>你现在已认证成功 !</a:t>
            </a:r>
            <a:endParaRPr lang="zh-CN" altLang="en-US"/>
          </a:p>
        </p:txBody>
      </p:sp>
      <p:grpSp>
        <p:nvGrpSpPr>
          <p:cNvPr id="38932" name="Group 20"/>
          <p:cNvGrpSpPr>
            <a:grpSpLocks/>
          </p:cNvGrpSpPr>
          <p:nvPr/>
        </p:nvGrpSpPr>
        <p:grpSpPr bwMode="auto">
          <a:xfrm>
            <a:off x="5384800" y="1119188"/>
            <a:ext cx="3267075" cy="1262062"/>
            <a:chOff x="-64" y="-207"/>
            <a:chExt cx="2058" cy="795"/>
          </a:xfrm>
        </p:grpSpPr>
        <p:sp>
          <p:nvSpPr>
            <p:cNvPr id="39956" name="Rectangle 21"/>
            <p:cNvSpPr>
              <a:spLocks noChangeArrowheads="1"/>
            </p:cNvSpPr>
            <p:nvPr/>
          </p:nvSpPr>
          <p:spPr bwMode="auto">
            <a:xfrm>
              <a:off x="-64" y="-207"/>
              <a:ext cx="20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sz="2000" b="1">
                  <a:solidFill>
                    <a:srgbClr val="000000"/>
                  </a:solidFill>
                  <a:latin typeface="幼圆" panose="02010509060101010101" pitchFamily="49" charset="-122"/>
                  <a:ea typeface="幼圆" panose="02010509060101010101" pitchFamily="49" charset="-122"/>
                  <a:sym typeface="幼圆" panose="02010509060101010101" pitchFamily="49" charset="-122"/>
                </a:rPr>
                <a:t>输入 Challenge</a:t>
              </a:r>
              <a:endParaRPr lang="zh-CN" altLang="en-US"/>
            </a:p>
          </p:txBody>
        </p:sp>
        <p:sp>
          <p:nvSpPr>
            <p:cNvPr id="39957" name="Line 22"/>
            <p:cNvSpPr>
              <a:spLocks noChangeShapeType="1"/>
            </p:cNvSpPr>
            <p:nvPr/>
          </p:nvSpPr>
          <p:spPr bwMode="auto">
            <a:xfrm>
              <a:off x="400" y="211"/>
              <a:ext cx="1" cy="377"/>
            </a:xfrm>
            <a:prstGeom prst="line">
              <a:avLst/>
            </a:prstGeom>
            <a:noFill/>
            <a:ln w="50800">
              <a:solidFill>
                <a:srgbClr val="FF9900"/>
              </a:solidFill>
              <a:miter lim="800000"/>
              <a:headEnd/>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8935" name="Group 23"/>
          <p:cNvGrpSpPr>
            <a:grpSpLocks/>
          </p:cNvGrpSpPr>
          <p:nvPr/>
        </p:nvGrpSpPr>
        <p:grpSpPr bwMode="auto">
          <a:xfrm>
            <a:off x="1812925" y="3733800"/>
            <a:ext cx="1981200" cy="1384300"/>
            <a:chOff x="0" y="0"/>
            <a:chExt cx="1248" cy="872"/>
          </a:xfrm>
        </p:grpSpPr>
        <p:sp>
          <p:nvSpPr>
            <p:cNvPr id="39954" name="Text Box 24"/>
            <p:cNvSpPr>
              <a:spLocks noChangeArrowheads="1"/>
            </p:cNvSpPr>
            <p:nvPr/>
          </p:nvSpPr>
          <p:spPr bwMode="auto">
            <a:xfrm>
              <a:off x="0" y="622"/>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2000" b="1">
                  <a:solidFill>
                    <a:srgbClr val="000000"/>
                  </a:solidFill>
                  <a:latin typeface="幼圆" panose="02010509060101010101" pitchFamily="49" charset="-122"/>
                  <a:ea typeface="幼圆" panose="02010509060101010101" pitchFamily="49" charset="-122"/>
                  <a:sym typeface="幼圆" panose="02010509060101010101" pitchFamily="49" charset="-122"/>
                </a:rPr>
                <a:t>输入 </a:t>
              </a:r>
              <a:r>
                <a:rPr lang="en-US" altLang="zh-CN" sz="2000" b="1">
                  <a:solidFill>
                    <a:srgbClr val="000000"/>
                  </a:solidFill>
                  <a:latin typeface="幼圆" panose="02010509060101010101" pitchFamily="49" charset="-122"/>
                  <a:ea typeface="幼圆" panose="02010509060101010101" pitchFamily="49" charset="-122"/>
                  <a:sym typeface="幼圆" panose="02010509060101010101" pitchFamily="49" charset="-122"/>
                </a:rPr>
                <a:t>response </a:t>
              </a:r>
              <a:endParaRPr lang="zh-CN" altLang="en-US"/>
            </a:p>
          </p:txBody>
        </p:sp>
        <p:sp>
          <p:nvSpPr>
            <p:cNvPr id="39955" name="Line 25"/>
            <p:cNvSpPr>
              <a:spLocks noChangeShapeType="1"/>
            </p:cNvSpPr>
            <p:nvPr/>
          </p:nvSpPr>
          <p:spPr bwMode="auto">
            <a:xfrm>
              <a:off x="377" y="0"/>
              <a:ext cx="353" cy="612"/>
            </a:xfrm>
            <a:prstGeom prst="line">
              <a:avLst/>
            </a:prstGeom>
            <a:noFill/>
            <a:ln w="50800">
              <a:solidFill>
                <a:srgbClr val="FF9900"/>
              </a:solidFill>
              <a:miter lim="800000"/>
              <a:headEnd type="stealth"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89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892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xit" presetSubtype="0" fill="hold" nodeType="clickEffect">
                                  <p:stCondLst>
                                    <p:cond delay="0"/>
                                  </p:stCondLst>
                                  <p:childTnLst>
                                    <p:animEffect transition="out" filter="fade">
                                      <p:cBhvr>
                                        <p:cTn id="18" dur="500"/>
                                        <p:tgtEl>
                                          <p:spTgt spid="38920"/>
                                        </p:tgtEl>
                                      </p:cBhvr>
                                    </p:animEffect>
                                    <p:set>
                                      <p:cBhvr>
                                        <p:cTn id="19" dur="1" fill="hold">
                                          <p:stCondLst>
                                            <p:cond delay="499"/>
                                          </p:stCondLst>
                                        </p:cTn>
                                        <p:tgtEl>
                                          <p:spTgt spid="38920"/>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38924"/>
                                        </p:tgtEl>
                                        <p:attrNameLst>
                                          <p:attrName>style.visibility</p:attrName>
                                        </p:attrNameLst>
                                      </p:cBhvr>
                                      <p:to>
                                        <p:strVal val="visible"/>
                                      </p:to>
                                    </p:set>
                                    <p:animEffect transition="in" filter="fade">
                                      <p:cBhvr>
                                        <p:cTn id="24" dur="500"/>
                                        <p:tgtEl>
                                          <p:spTgt spid="3892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iterate type="lt">
                                    <p:tmAbs val="75"/>
                                  </p:iterate>
                                  <p:childTnLst>
                                    <p:set>
                                      <p:cBhvr>
                                        <p:cTn id="28" dur="1" fill="hold">
                                          <p:stCondLst>
                                            <p:cond delay="74"/>
                                          </p:stCondLst>
                                        </p:cTn>
                                        <p:tgtEl>
                                          <p:spTgt spid="38927"/>
                                        </p:tgtEl>
                                        <p:attrNameLst>
                                          <p:attrName>style.visibility</p:attrName>
                                        </p:attrNameLst>
                                      </p:cBhvr>
                                      <p:to>
                                        <p:strVal val="visible"/>
                                      </p:to>
                                    </p:set>
                                  </p:childTnLst>
                                  <p:subTnLst>
                                    <p:set>
                                      <p:cBhvr override="childStyle">
                                        <p:cTn dur="1" fill="hold" display="0" masterRel="nextClick" afterEffect="1"/>
                                        <p:tgtEl>
                                          <p:spTgt spid="38927"/>
                                        </p:tgtEl>
                                        <p:attrNameLst>
                                          <p:attrName>style.visibility</p:attrName>
                                        </p:attrNameLst>
                                      </p:cBhvr>
                                      <p:to>
                                        <p:strVal val="hidden"/>
                                      </p:to>
                                    </p:set>
                                  </p:sub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xit" presetSubtype="0" fill="hold" grpId="1" nodeType="clickEffect">
                                  <p:stCondLst>
                                    <p:cond delay="0"/>
                                  </p:stCondLst>
                                  <p:iterate type="lt">
                                    <p:tmPct val="0"/>
                                  </p:iterate>
                                  <p:childTnLst>
                                    <p:animEffect transition="out" filter="fade">
                                      <p:cBhvr>
                                        <p:cTn id="32" dur="500"/>
                                        <p:tgtEl>
                                          <p:spTgt spid="38927"/>
                                        </p:tgtEl>
                                      </p:cBhvr>
                                    </p:animEffect>
                                    <p:set>
                                      <p:cBhvr>
                                        <p:cTn id="33" dur="1" fill="hold">
                                          <p:stCondLst>
                                            <p:cond delay="499"/>
                                          </p:stCondLst>
                                        </p:cTn>
                                        <p:tgtEl>
                                          <p:spTgt spid="38927"/>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38923"/>
                                        </p:tgtEl>
                                        <p:attrNameLst>
                                          <p:attrName>style.visibility</p:attrName>
                                        </p:attrNameLst>
                                      </p:cBhvr>
                                      <p:to>
                                        <p:strVal val="visible"/>
                                      </p:to>
                                    </p:set>
                                  </p:childTnLst>
                                  <p:subTnLst>
                                    <p:set>
                                      <p:cBhvr override="childStyle">
                                        <p:cTn dur="1" fill="hold" display="0" masterRel="nextClick" afterEffect="1"/>
                                        <p:tgtEl>
                                          <p:spTgt spid="38923"/>
                                        </p:tgtEl>
                                        <p:attrNameLst>
                                          <p:attrName>style.visibility</p:attrName>
                                        </p:attrNameLst>
                                      </p:cBhvr>
                                      <p:to>
                                        <p:strVal val="hidden"/>
                                      </p:to>
                                    </p:set>
                                  </p:sub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xit" presetSubtype="0" fill="hold" grpId="1" nodeType="clickEffect">
                                  <p:stCondLst>
                                    <p:cond delay="0"/>
                                  </p:stCondLst>
                                  <p:childTnLst>
                                    <p:animEffect transition="out" filter="fade">
                                      <p:cBhvr>
                                        <p:cTn id="41" dur="500"/>
                                        <p:tgtEl>
                                          <p:spTgt spid="38923"/>
                                        </p:tgtEl>
                                      </p:cBhvr>
                                    </p:animEffect>
                                    <p:set>
                                      <p:cBhvr>
                                        <p:cTn id="42" dur="1" fill="hold">
                                          <p:stCondLst>
                                            <p:cond delay="499"/>
                                          </p:stCondLst>
                                        </p:cTn>
                                        <p:tgtEl>
                                          <p:spTgt spid="38923"/>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xit" presetSubtype="0" fill="hold" nodeType="clickEffect">
                                  <p:stCondLst>
                                    <p:cond delay="0"/>
                                  </p:stCondLst>
                                  <p:childTnLst>
                                    <p:animEffect transition="out" filter="fade">
                                      <p:cBhvr>
                                        <p:cTn id="46" dur="500"/>
                                        <p:tgtEl>
                                          <p:spTgt spid="38924"/>
                                        </p:tgtEl>
                                      </p:cBhvr>
                                    </p:animEffect>
                                    <p:set>
                                      <p:cBhvr>
                                        <p:cTn id="47" dur="1" fill="hold">
                                          <p:stCondLst>
                                            <p:cond delay="499"/>
                                          </p:stCondLst>
                                        </p:cTn>
                                        <p:tgtEl>
                                          <p:spTgt spid="38924"/>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8" fill="hold" nodeType="clickEffect">
                                  <p:stCondLst>
                                    <p:cond delay="0"/>
                                  </p:stCondLst>
                                  <p:childTnLst>
                                    <p:set>
                                      <p:cBhvr>
                                        <p:cTn id="51" dur="1" fill="hold">
                                          <p:stCondLst>
                                            <p:cond delay="0"/>
                                          </p:stCondLst>
                                        </p:cTn>
                                        <p:tgtEl>
                                          <p:spTgt spid="38932"/>
                                        </p:tgtEl>
                                        <p:attrNameLst>
                                          <p:attrName>style.visibility</p:attrName>
                                        </p:attrNameLst>
                                      </p:cBhvr>
                                      <p:to>
                                        <p:strVal val="visible"/>
                                      </p:to>
                                    </p:set>
                                    <p:anim calcmode="lin" valueType="num">
                                      <p:cBhvr>
                                        <p:cTn id="52" dur="500" fill="hold"/>
                                        <p:tgtEl>
                                          <p:spTgt spid="38932"/>
                                        </p:tgtEl>
                                        <p:attrNameLst>
                                          <p:attrName>ppt_x</p:attrName>
                                        </p:attrNameLst>
                                      </p:cBhvr>
                                      <p:tavLst>
                                        <p:tav tm="0">
                                          <p:val>
                                            <p:strVal val="0-#ppt_w/2"/>
                                          </p:val>
                                        </p:tav>
                                        <p:tav tm="100000">
                                          <p:val>
                                            <p:strVal val="#ppt_x"/>
                                          </p:val>
                                        </p:tav>
                                      </p:tavLst>
                                    </p:anim>
                                    <p:anim calcmode="lin" valueType="num">
                                      <p:cBhvr>
                                        <p:cTn id="53" dur="500" fill="hold"/>
                                        <p:tgtEl>
                                          <p:spTgt spid="3893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8932"/>
                                        </p:tgtEl>
                                        <p:attrNameLst>
                                          <p:attrName>style.visibility</p:attrName>
                                        </p:attrNameLst>
                                      </p:cBhvr>
                                      <p:to>
                                        <p:strVal val="hidden"/>
                                      </p:to>
                                    </p:set>
                                  </p:sub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grpId="0" nodeType="clickEffect">
                                  <p:stCondLst>
                                    <p:cond delay="0"/>
                                  </p:stCondLst>
                                  <p:iterate type="lt">
                                    <p:tmAbs val="75"/>
                                  </p:iterate>
                                  <p:childTnLst>
                                    <p:set>
                                      <p:cBhvr>
                                        <p:cTn id="57" dur="1" fill="hold">
                                          <p:stCondLst>
                                            <p:cond delay="74"/>
                                          </p:stCondLst>
                                        </p:cTn>
                                        <p:tgtEl>
                                          <p:spTgt spid="38928"/>
                                        </p:tgtEl>
                                        <p:attrNameLst>
                                          <p:attrName>style.visibility</p:attrName>
                                        </p:attrNameLst>
                                      </p:cBhvr>
                                      <p:to>
                                        <p:strVal val="visible"/>
                                      </p:to>
                                    </p:set>
                                  </p:childTnLst>
                                  <p:subTnLst>
                                    <p:set>
                                      <p:cBhvr override="childStyle">
                                        <p:cTn dur="1" fill="hold" display="0" masterRel="nextClick" afterEffect="1"/>
                                        <p:tgtEl>
                                          <p:spTgt spid="38928"/>
                                        </p:tgtEl>
                                        <p:attrNameLst>
                                          <p:attrName>style.visibility</p:attrName>
                                        </p:attrNameLst>
                                      </p:cBhvr>
                                      <p:to>
                                        <p:strVal val="hidden"/>
                                      </p:to>
                                    </p:set>
                                  </p:subTnLst>
                                </p:cTn>
                              </p:par>
                            </p:childTnLst>
                          </p:cTn>
                        </p:par>
                      </p:childTnLst>
                    </p:cTn>
                  </p:par>
                  <p:par>
                    <p:cTn id="58" fill="hold" nodeType="clickPar">
                      <p:stCondLst>
                        <p:cond delay="indefinite"/>
                      </p:stCondLst>
                      <p:childTnLst>
                        <p:par>
                          <p:cTn id="59" fill="hold" nodeType="withGroup">
                            <p:stCondLst>
                              <p:cond delay="0"/>
                            </p:stCondLst>
                            <p:childTnLst>
                              <p:par>
                                <p:cTn id="60" presetID="10" presetClass="exit" presetSubtype="0" fill="hold" grpId="1" nodeType="clickEffect">
                                  <p:stCondLst>
                                    <p:cond delay="0"/>
                                  </p:stCondLst>
                                  <p:iterate type="lt">
                                    <p:tmPct val="0"/>
                                  </p:iterate>
                                  <p:childTnLst>
                                    <p:animEffect transition="out" filter="fade">
                                      <p:cBhvr>
                                        <p:cTn id="61" dur="500"/>
                                        <p:tgtEl>
                                          <p:spTgt spid="38928"/>
                                        </p:tgtEl>
                                      </p:cBhvr>
                                    </p:animEffect>
                                    <p:set>
                                      <p:cBhvr>
                                        <p:cTn id="62" dur="1" fill="hold">
                                          <p:stCondLst>
                                            <p:cond delay="499"/>
                                          </p:stCondLst>
                                        </p:cTn>
                                        <p:tgtEl>
                                          <p:spTgt spid="38928"/>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xit" presetSubtype="0" fill="hold" nodeType="clickEffect">
                                  <p:stCondLst>
                                    <p:cond delay="0"/>
                                  </p:stCondLst>
                                  <p:childTnLst>
                                    <p:animEffect transition="out" filter="fade">
                                      <p:cBhvr>
                                        <p:cTn id="66" dur="500"/>
                                        <p:tgtEl>
                                          <p:spTgt spid="38932"/>
                                        </p:tgtEl>
                                      </p:cBhvr>
                                    </p:animEffect>
                                    <p:set>
                                      <p:cBhvr>
                                        <p:cTn id="67" dur="1" fill="hold">
                                          <p:stCondLst>
                                            <p:cond delay="499"/>
                                          </p:stCondLst>
                                        </p:cTn>
                                        <p:tgtEl>
                                          <p:spTgt spid="38932"/>
                                        </p:tgtEl>
                                        <p:attrNameLst>
                                          <p:attrName>style.visibility</p:attrName>
                                        </p:attrNameLst>
                                      </p:cBhvr>
                                      <p:to>
                                        <p:strVal val="hidden"/>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8929"/>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nodeType="clickEffect">
                                  <p:stCondLst>
                                    <p:cond delay="0"/>
                                  </p:stCondLst>
                                  <p:childTnLst>
                                    <p:set>
                                      <p:cBhvr>
                                        <p:cTn id="75" dur="1" fill="hold">
                                          <p:stCondLst>
                                            <p:cond delay="499"/>
                                          </p:stCondLst>
                                        </p:cTn>
                                        <p:tgtEl>
                                          <p:spTgt spid="38935"/>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38930"/>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5" presetClass="entr" presetSubtype="10" fill="hold" grpId="0" nodeType="clickEffect">
                                  <p:stCondLst>
                                    <p:cond delay="0"/>
                                  </p:stCondLst>
                                  <p:childTnLst>
                                    <p:set>
                                      <p:cBhvr>
                                        <p:cTn id="83" dur="1" fill="hold">
                                          <p:stCondLst>
                                            <p:cond delay="0"/>
                                          </p:stCondLst>
                                        </p:cTn>
                                        <p:tgtEl>
                                          <p:spTgt spid="38931"/>
                                        </p:tgtEl>
                                        <p:attrNameLst>
                                          <p:attrName>style.visibility</p:attrName>
                                        </p:attrNameLst>
                                      </p:cBhvr>
                                      <p:to>
                                        <p:strVal val="visible"/>
                                      </p:to>
                                    </p:set>
                                    <p:animEffect>
                                      <p:cBhvr>
                                        <p:cTn id="84" dur="500"/>
                                        <p:tgtEl>
                                          <p:spTgt spid="38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8" grpId="0" bldLvl="0" autoUpdateAnimBg="0"/>
      <p:bldP spid="38919" grpId="0" bldLvl="0" autoUpdateAnimBg="0"/>
      <p:bldP spid="38923" grpId="0" bldLvl="0" autoUpdateAnimBg="0"/>
      <p:bldP spid="38923" grpId="1"/>
      <p:bldP spid="38927" grpId="0" bldLvl="0" autoUpdateAnimBg="0"/>
      <p:bldP spid="38927" grpId="1"/>
      <p:bldP spid="38928" grpId="0" bldLvl="0" autoUpdateAnimBg="0"/>
      <p:bldP spid="38928" grpId="1"/>
      <p:bldP spid="38929" grpId="0"/>
      <p:bldP spid="38930" grpId="0" bldLvl="0" autoUpdateAnimBg="0"/>
      <p:bldP spid="38931" grpId="0" bldLvl="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3"/>
          <p:cNvSpPr>
            <a:spLocks noChangeArrowheads="1"/>
          </p:cNvSpPr>
          <p:nvPr/>
        </p:nvSpPr>
        <p:spPr bwMode="auto">
          <a:xfrm>
            <a:off x="466725" y="1195388"/>
            <a:ext cx="7620000" cy="479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sz="2800" b="1">
                <a:solidFill>
                  <a:srgbClr val="3333FF"/>
                </a:solidFill>
                <a:latin typeface="Tahoma" panose="020B0604030504040204" pitchFamily="34" charset="0"/>
                <a:sym typeface="Tahoma" panose="020B0604030504040204" pitchFamily="34" charset="0"/>
              </a:rPr>
              <a:t>询问</a:t>
            </a:r>
            <a:r>
              <a:rPr lang="en-US" altLang="zh-CN" sz="2800" b="1">
                <a:solidFill>
                  <a:srgbClr val="3333FF"/>
                </a:solidFill>
                <a:latin typeface="Tahoma" panose="020B0604030504040204" pitchFamily="34" charset="0"/>
                <a:sym typeface="Tahoma" panose="020B0604030504040204" pitchFamily="34" charset="0"/>
              </a:rPr>
              <a:t>/</a:t>
            </a:r>
            <a:r>
              <a:rPr lang="zh-CN" altLang="en-US" sz="2800" b="1">
                <a:solidFill>
                  <a:srgbClr val="3333FF"/>
                </a:solidFill>
                <a:latin typeface="Tahoma" panose="020B0604030504040204" pitchFamily="34" charset="0"/>
                <a:sym typeface="Tahoma" panose="020B0604030504040204" pitchFamily="34" charset="0"/>
              </a:rPr>
              <a:t>应答身份认证的优点：</a:t>
            </a:r>
            <a:r>
              <a:rPr lang="zh-CN" altLang="en-US" sz="2800" b="1">
                <a:solidFill>
                  <a:schemeClr val="tx2"/>
                </a:solidFill>
                <a:latin typeface="Tahoma" panose="020B0604030504040204" pitchFamily="34" charset="0"/>
                <a:sym typeface="Tahoma" panose="020B0604030504040204" pitchFamily="34" charset="0"/>
              </a:rPr>
              <a:t> </a:t>
            </a:r>
          </a:p>
          <a:p>
            <a:pPr>
              <a:spcBef>
                <a:spcPct val="50000"/>
              </a:spcBef>
              <a:buFont typeface="Arial" panose="020B0604020202020204" pitchFamily="34" charset="0"/>
              <a:buAutoNum type="arabicPeriod"/>
            </a:pPr>
            <a:r>
              <a:rPr lang="zh-CN" altLang="en-US" sz="2800" b="1">
                <a:solidFill>
                  <a:srgbClr val="000000"/>
                </a:solidFill>
                <a:latin typeface="Tahoma" panose="020B0604030504040204" pitchFamily="34" charset="0"/>
                <a:sym typeface="Tahoma" panose="020B0604030504040204" pitchFamily="34" charset="0"/>
              </a:rPr>
              <a:t>没有同步的问题。 </a:t>
            </a:r>
          </a:p>
          <a:p>
            <a:pPr>
              <a:spcBef>
                <a:spcPct val="50000"/>
              </a:spcBef>
              <a:buFont typeface="Arial" panose="020B0604020202020204" pitchFamily="34" charset="0"/>
              <a:buAutoNum type="arabicPeriod"/>
            </a:pPr>
            <a:r>
              <a:rPr lang="zh-CN" altLang="en-US" sz="2800" b="1">
                <a:solidFill>
                  <a:srgbClr val="000000"/>
                </a:solidFill>
                <a:latin typeface="Tahoma" panose="020B0604030504040204" pitchFamily="34" charset="0"/>
                <a:sym typeface="Tahoma" panose="020B0604030504040204" pitchFamily="34" charset="0"/>
              </a:rPr>
              <a:t>一片认证卡可以用来存取被不同认证服务器所保护的系统。 </a:t>
            </a:r>
          </a:p>
          <a:p>
            <a:pPr>
              <a:spcBef>
                <a:spcPct val="50000"/>
              </a:spcBef>
              <a:buFont typeface="Arial" panose="020B0604020202020204" pitchFamily="34" charset="0"/>
              <a:buAutoNum type="arabicPeriod"/>
            </a:pPr>
            <a:r>
              <a:rPr lang="zh-CN" altLang="en-US" sz="2800" b="1">
                <a:solidFill>
                  <a:srgbClr val="000000"/>
                </a:solidFill>
                <a:latin typeface="Tahoma" panose="020B0604030504040204" pitchFamily="34" charset="0"/>
                <a:sym typeface="Tahoma" panose="020B0604030504040204" pitchFamily="34" charset="0"/>
              </a:rPr>
              <a:t>最安全的认证方式。 </a:t>
            </a:r>
          </a:p>
          <a:p>
            <a:pPr>
              <a:spcBef>
                <a:spcPct val="50000"/>
              </a:spcBef>
              <a:buFont typeface="Arial" panose="020B0604020202020204" pitchFamily="34" charset="0"/>
              <a:buNone/>
            </a:pPr>
            <a:r>
              <a:rPr lang="zh-CN" altLang="en-US" sz="2800" b="1">
                <a:solidFill>
                  <a:srgbClr val="3333FF"/>
                </a:solidFill>
                <a:latin typeface="Tahoma" panose="020B0604030504040204" pitchFamily="34" charset="0"/>
                <a:sym typeface="Tahoma" panose="020B0604030504040204" pitchFamily="34" charset="0"/>
              </a:rPr>
              <a:t>缺点：</a:t>
            </a:r>
            <a:r>
              <a:rPr lang="zh-CN" altLang="en-US" sz="2800" b="1">
                <a:solidFill>
                  <a:srgbClr val="000000"/>
                </a:solidFill>
                <a:latin typeface="Tahoma" panose="020B0604030504040204" pitchFamily="34" charset="0"/>
                <a:sym typeface="Tahoma" panose="020B0604030504040204" pitchFamily="34" charset="0"/>
              </a:rPr>
              <a:t> </a:t>
            </a:r>
          </a:p>
          <a:p>
            <a:pPr>
              <a:spcBef>
                <a:spcPct val="50000"/>
              </a:spcBef>
              <a:buFont typeface="Arial" panose="020B0604020202020204" pitchFamily="34" charset="0"/>
              <a:buAutoNum type="arabicPeriod"/>
            </a:pPr>
            <a:r>
              <a:rPr lang="zh-CN" altLang="en-US" sz="2800" b="1">
                <a:solidFill>
                  <a:srgbClr val="000000"/>
                </a:solidFill>
                <a:latin typeface="Tahoma" panose="020B0604030504040204" pitchFamily="34" charset="0"/>
                <a:sym typeface="Tahoma" panose="020B0604030504040204" pitchFamily="34" charset="0"/>
              </a:rPr>
              <a:t>使用者必须按较多的按钮，操作较繁复。 </a:t>
            </a:r>
          </a:p>
          <a:p>
            <a:pPr>
              <a:spcBef>
                <a:spcPct val="50000"/>
              </a:spcBef>
              <a:buFont typeface="Arial" panose="020B0604020202020204" pitchFamily="34" charset="0"/>
              <a:buAutoNum type="arabicPeriod"/>
            </a:pPr>
            <a:r>
              <a:rPr lang="zh-CN" altLang="en-US" sz="2800" b="1">
                <a:solidFill>
                  <a:srgbClr val="000000"/>
                </a:solidFill>
                <a:latin typeface="Tahoma" panose="020B0604030504040204" pitchFamily="34" charset="0"/>
                <a:sym typeface="Tahoma" panose="020B0604030504040204" pitchFamily="34" charset="0"/>
              </a:rPr>
              <a:t>比较多输入的失误。</a:t>
            </a:r>
            <a:endParaRPr lang="zh-CN" altLang="en-US"/>
          </a:p>
        </p:txBody>
      </p:sp>
      <p:sp>
        <p:nvSpPr>
          <p:cNvPr id="39939" name="Rectangle 4"/>
          <p:cNvSpPr>
            <a:spLocks noGrp="1" noChangeArrowheads="1"/>
          </p:cNvSpPr>
          <p:nvPr>
            <p:ph type="title" idx="4294967295"/>
          </p:nvPr>
        </p:nvSpPr>
        <p:spPr>
          <a:xfrm>
            <a:off x="179388" y="331788"/>
            <a:ext cx="8540750" cy="679450"/>
          </a:xfrm>
        </p:spPr>
        <p:txBody>
          <a:bodyPr/>
          <a:lstStyle/>
          <a:p>
            <a:pPr algn="l"/>
            <a:r>
              <a:rPr lang="zh-CN" altLang="en-US" b="0"/>
              <a:t>询问</a:t>
            </a:r>
            <a:r>
              <a:rPr lang="en-US" altLang="zh-CN" b="0"/>
              <a:t>/</a:t>
            </a:r>
            <a:r>
              <a:rPr lang="zh-CN" altLang="en-US" b="0"/>
              <a:t>应答身份认证</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39938">
                                            <p:txEl>
                                              <p:pRg st="0" end="0"/>
                                            </p:txEl>
                                          </p:spTgt>
                                        </p:tgtEl>
                                        <p:attrNameLst>
                                          <p:attrName>style.visibility</p:attrName>
                                        </p:attrNameLst>
                                      </p:cBhvr>
                                      <p:to>
                                        <p:strVal val="visible"/>
                                      </p:to>
                                    </p:set>
                                    <p:anim calcmode="lin" valueType="num">
                                      <p:cBhvr>
                                        <p:cTn id="7" dur="500" fill="hold"/>
                                        <p:tgtEl>
                                          <p:spTgt spid="39938">
                                            <p:txEl>
                                              <p:pRg st="0" end="0"/>
                                            </p:txEl>
                                          </p:spTgt>
                                        </p:tgtEl>
                                        <p:attrNameLst>
                                          <p:attrName>ppt_w</p:attrName>
                                        </p:attrNameLst>
                                      </p:cBhvr>
                                      <p:tavLst>
                                        <p:tav tm="0">
                                          <p:val>
                                            <p:strVal val="#ppt_w*0.05"/>
                                          </p:val>
                                        </p:tav>
                                        <p:tav tm="100000">
                                          <p:val>
                                            <p:strVal val="#ppt_w"/>
                                          </p:val>
                                        </p:tav>
                                      </p:tavLst>
                                    </p:anim>
                                    <p:anim calcmode="lin" valueType="num">
                                      <p:cBhvr>
                                        <p:cTn id="8" dur="500" fill="hold"/>
                                        <p:tgtEl>
                                          <p:spTgt spid="39938">
                                            <p:txEl>
                                              <p:pRg st="0" end="0"/>
                                            </p:txEl>
                                          </p:spTgt>
                                        </p:tgtEl>
                                        <p:attrNameLst>
                                          <p:attrName>ppt_h</p:attrName>
                                        </p:attrNameLst>
                                      </p:cBhvr>
                                      <p:tavLst>
                                        <p:tav tm="0">
                                          <p:val>
                                            <p:strVal val="#ppt_h"/>
                                          </p:val>
                                        </p:tav>
                                        <p:tav tm="100000">
                                          <p:val>
                                            <p:strVal val="#ppt_h"/>
                                          </p:val>
                                        </p:tav>
                                      </p:tavLst>
                                    </p:anim>
                                    <p:anim calcmode="lin" valueType="num">
                                      <p:cBhvr>
                                        <p:cTn id="9" dur="500" fill="hold"/>
                                        <p:tgtEl>
                                          <p:spTgt spid="39938">
                                            <p:txEl>
                                              <p:pRg st="0" end="0"/>
                                            </p:txEl>
                                          </p:spTgt>
                                        </p:tgtEl>
                                        <p:attrNameLst>
                                          <p:attrName>ppt_x</p:attrName>
                                        </p:attrNameLst>
                                      </p:cBhvr>
                                      <p:tavLst>
                                        <p:tav tm="0">
                                          <p:val>
                                            <p:strVal val="#ppt_x-.2"/>
                                          </p:val>
                                        </p:tav>
                                        <p:tav tm="100000">
                                          <p:val>
                                            <p:strVal val="#ppt_x"/>
                                          </p:val>
                                        </p:tav>
                                      </p:tavLst>
                                    </p:anim>
                                    <p:anim calcmode="lin" valueType="num">
                                      <p:cBhvr>
                                        <p:cTn id="10" dur="500" fill="hold"/>
                                        <p:tgtEl>
                                          <p:spTgt spid="39938">
                                            <p:txEl>
                                              <p:pRg st="0" end="0"/>
                                            </p:txEl>
                                          </p:spTgt>
                                        </p:tgtEl>
                                        <p:attrNameLst>
                                          <p:attrName>ppt_y</p:attrName>
                                        </p:attrNameLst>
                                      </p:cBhvr>
                                      <p:tavLst>
                                        <p:tav tm="0">
                                          <p:val>
                                            <p:strVal val="#ppt_y"/>
                                          </p:val>
                                        </p:tav>
                                        <p:tav tm="100000">
                                          <p:val>
                                            <p:strVal val="#ppt_y"/>
                                          </p:val>
                                        </p:tav>
                                      </p:tavLst>
                                    </p:anim>
                                    <p:animEffect>
                                      <p:cBhvr>
                                        <p:cTn id="11" dur="500"/>
                                        <p:tgtEl>
                                          <p:spTgt spid="39938">
                                            <p:txEl>
                                              <p:pRg st="0" end="0"/>
                                            </p:txEl>
                                          </p:spTgt>
                                        </p:tgtEl>
                                      </p:cBhvr>
                                    </p:animEffect>
                                  </p:childTnLst>
                                </p:cTn>
                              </p:par>
                              <p:par>
                                <p:cTn id="12" presetID="54" presetClass="entr" presetSubtype="0" accel="100000" fill="hold" nodeType="withEffect">
                                  <p:stCondLst>
                                    <p:cond delay="0"/>
                                  </p:stCondLst>
                                  <p:childTnLst>
                                    <p:set>
                                      <p:cBhvr>
                                        <p:cTn id="13" dur="1" fill="hold">
                                          <p:stCondLst>
                                            <p:cond delay="0"/>
                                          </p:stCondLst>
                                        </p:cTn>
                                        <p:tgtEl>
                                          <p:spTgt spid="39938">
                                            <p:txEl>
                                              <p:pRg st="1" end="1"/>
                                            </p:txEl>
                                          </p:spTgt>
                                        </p:tgtEl>
                                        <p:attrNameLst>
                                          <p:attrName>style.visibility</p:attrName>
                                        </p:attrNameLst>
                                      </p:cBhvr>
                                      <p:to>
                                        <p:strVal val="visible"/>
                                      </p:to>
                                    </p:set>
                                    <p:anim calcmode="lin" valueType="num">
                                      <p:cBhvr>
                                        <p:cTn id="14" dur="500" fill="hold"/>
                                        <p:tgtEl>
                                          <p:spTgt spid="39938">
                                            <p:txEl>
                                              <p:pRg st="1" end="1"/>
                                            </p:txEl>
                                          </p:spTgt>
                                        </p:tgtEl>
                                        <p:attrNameLst>
                                          <p:attrName>ppt_w</p:attrName>
                                        </p:attrNameLst>
                                      </p:cBhvr>
                                      <p:tavLst>
                                        <p:tav tm="0">
                                          <p:val>
                                            <p:strVal val="#ppt_w*0.05"/>
                                          </p:val>
                                        </p:tav>
                                        <p:tav tm="100000">
                                          <p:val>
                                            <p:strVal val="#ppt_w"/>
                                          </p:val>
                                        </p:tav>
                                      </p:tavLst>
                                    </p:anim>
                                    <p:anim calcmode="lin" valueType="num">
                                      <p:cBhvr>
                                        <p:cTn id="15" dur="500" fill="hold"/>
                                        <p:tgtEl>
                                          <p:spTgt spid="39938">
                                            <p:txEl>
                                              <p:pRg st="1" end="1"/>
                                            </p:txEl>
                                          </p:spTgt>
                                        </p:tgtEl>
                                        <p:attrNameLst>
                                          <p:attrName>ppt_h</p:attrName>
                                        </p:attrNameLst>
                                      </p:cBhvr>
                                      <p:tavLst>
                                        <p:tav tm="0">
                                          <p:val>
                                            <p:strVal val="#ppt_h"/>
                                          </p:val>
                                        </p:tav>
                                        <p:tav tm="100000">
                                          <p:val>
                                            <p:strVal val="#ppt_h"/>
                                          </p:val>
                                        </p:tav>
                                      </p:tavLst>
                                    </p:anim>
                                    <p:anim calcmode="lin" valueType="num">
                                      <p:cBhvr>
                                        <p:cTn id="16" dur="500" fill="hold"/>
                                        <p:tgtEl>
                                          <p:spTgt spid="39938">
                                            <p:txEl>
                                              <p:pRg st="1" end="1"/>
                                            </p:txEl>
                                          </p:spTgt>
                                        </p:tgtEl>
                                        <p:attrNameLst>
                                          <p:attrName>ppt_x</p:attrName>
                                        </p:attrNameLst>
                                      </p:cBhvr>
                                      <p:tavLst>
                                        <p:tav tm="0">
                                          <p:val>
                                            <p:strVal val="#ppt_x-.2"/>
                                          </p:val>
                                        </p:tav>
                                        <p:tav tm="100000">
                                          <p:val>
                                            <p:strVal val="#ppt_x"/>
                                          </p:val>
                                        </p:tav>
                                      </p:tavLst>
                                    </p:anim>
                                    <p:anim calcmode="lin" valueType="num">
                                      <p:cBhvr>
                                        <p:cTn id="17" dur="500" fill="hold"/>
                                        <p:tgtEl>
                                          <p:spTgt spid="39938">
                                            <p:txEl>
                                              <p:pRg st="1" end="1"/>
                                            </p:txEl>
                                          </p:spTgt>
                                        </p:tgtEl>
                                        <p:attrNameLst>
                                          <p:attrName>ppt_y</p:attrName>
                                        </p:attrNameLst>
                                      </p:cBhvr>
                                      <p:tavLst>
                                        <p:tav tm="0">
                                          <p:val>
                                            <p:strVal val="#ppt_y"/>
                                          </p:val>
                                        </p:tav>
                                        <p:tav tm="100000">
                                          <p:val>
                                            <p:strVal val="#ppt_y"/>
                                          </p:val>
                                        </p:tav>
                                      </p:tavLst>
                                    </p:anim>
                                    <p:animEffect>
                                      <p:cBhvr>
                                        <p:cTn id="18" dur="500"/>
                                        <p:tgtEl>
                                          <p:spTgt spid="39938">
                                            <p:txEl>
                                              <p:pRg st="1" end="1"/>
                                            </p:txEl>
                                          </p:spTgt>
                                        </p:tgtEl>
                                      </p:cBhvr>
                                    </p:animEffect>
                                  </p:childTnLst>
                                </p:cTn>
                              </p:par>
                              <p:par>
                                <p:cTn id="19" presetID="54" presetClass="entr" presetSubtype="0" accel="100000" fill="hold" nodeType="withEffect">
                                  <p:stCondLst>
                                    <p:cond delay="0"/>
                                  </p:stCondLst>
                                  <p:childTnLst>
                                    <p:set>
                                      <p:cBhvr>
                                        <p:cTn id="20" dur="1" fill="hold">
                                          <p:stCondLst>
                                            <p:cond delay="0"/>
                                          </p:stCondLst>
                                        </p:cTn>
                                        <p:tgtEl>
                                          <p:spTgt spid="39938">
                                            <p:txEl>
                                              <p:pRg st="2" end="2"/>
                                            </p:txEl>
                                          </p:spTgt>
                                        </p:tgtEl>
                                        <p:attrNameLst>
                                          <p:attrName>style.visibility</p:attrName>
                                        </p:attrNameLst>
                                      </p:cBhvr>
                                      <p:to>
                                        <p:strVal val="visible"/>
                                      </p:to>
                                    </p:set>
                                    <p:anim calcmode="lin" valueType="num">
                                      <p:cBhvr>
                                        <p:cTn id="21" dur="500" fill="hold"/>
                                        <p:tgtEl>
                                          <p:spTgt spid="39938">
                                            <p:txEl>
                                              <p:pRg st="2" end="2"/>
                                            </p:txEl>
                                          </p:spTgt>
                                        </p:tgtEl>
                                        <p:attrNameLst>
                                          <p:attrName>ppt_w</p:attrName>
                                        </p:attrNameLst>
                                      </p:cBhvr>
                                      <p:tavLst>
                                        <p:tav tm="0">
                                          <p:val>
                                            <p:strVal val="#ppt_w*0.05"/>
                                          </p:val>
                                        </p:tav>
                                        <p:tav tm="100000">
                                          <p:val>
                                            <p:strVal val="#ppt_w"/>
                                          </p:val>
                                        </p:tav>
                                      </p:tavLst>
                                    </p:anim>
                                    <p:anim calcmode="lin" valueType="num">
                                      <p:cBhvr>
                                        <p:cTn id="22" dur="500" fill="hold"/>
                                        <p:tgtEl>
                                          <p:spTgt spid="39938">
                                            <p:txEl>
                                              <p:pRg st="2" end="2"/>
                                            </p:txEl>
                                          </p:spTgt>
                                        </p:tgtEl>
                                        <p:attrNameLst>
                                          <p:attrName>ppt_h</p:attrName>
                                        </p:attrNameLst>
                                      </p:cBhvr>
                                      <p:tavLst>
                                        <p:tav tm="0">
                                          <p:val>
                                            <p:strVal val="#ppt_h"/>
                                          </p:val>
                                        </p:tav>
                                        <p:tav tm="100000">
                                          <p:val>
                                            <p:strVal val="#ppt_h"/>
                                          </p:val>
                                        </p:tav>
                                      </p:tavLst>
                                    </p:anim>
                                    <p:anim calcmode="lin" valueType="num">
                                      <p:cBhvr>
                                        <p:cTn id="23" dur="500" fill="hold"/>
                                        <p:tgtEl>
                                          <p:spTgt spid="39938">
                                            <p:txEl>
                                              <p:pRg st="2" end="2"/>
                                            </p:txEl>
                                          </p:spTgt>
                                        </p:tgtEl>
                                        <p:attrNameLst>
                                          <p:attrName>ppt_x</p:attrName>
                                        </p:attrNameLst>
                                      </p:cBhvr>
                                      <p:tavLst>
                                        <p:tav tm="0">
                                          <p:val>
                                            <p:strVal val="#ppt_x-.2"/>
                                          </p:val>
                                        </p:tav>
                                        <p:tav tm="100000">
                                          <p:val>
                                            <p:strVal val="#ppt_x"/>
                                          </p:val>
                                        </p:tav>
                                      </p:tavLst>
                                    </p:anim>
                                    <p:anim calcmode="lin" valueType="num">
                                      <p:cBhvr>
                                        <p:cTn id="24" dur="500" fill="hold"/>
                                        <p:tgtEl>
                                          <p:spTgt spid="39938">
                                            <p:txEl>
                                              <p:pRg st="2" end="2"/>
                                            </p:txEl>
                                          </p:spTgt>
                                        </p:tgtEl>
                                        <p:attrNameLst>
                                          <p:attrName>ppt_y</p:attrName>
                                        </p:attrNameLst>
                                      </p:cBhvr>
                                      <p:tavLst>
                                        <p:tav tm="0">
                                          <p:val>
                                            <p:strVal val="#ppt_y"/>
                                          </p:val>
                                        </p:tav>
                                        <p:tav tm="100000">
                                          <p:val>
                                            <p:strVal val="#ppt_y"/>
                                          </p:val>
                                        </p:tav>
                                      </p:tavLst>
                                    </p:anim>
                                    <p:animEffect>
                                      <p:cBhvr>
                                        <p:cTn id="25" dur="500"/>
                                        <p:tgtEl>
                                          <p:spTgt spid="39938">
                                            <p:txEl>
                                              <p:pRg st="2" end="2"/>
                                            </p:txEl>
                                          </p:spTgt>
                                        </p:tgtEl>
                                      </p:cBhvr>
                                    </p:animEffect>
                                  </p:childTnLst>
                                </p:cTn>
                              </p:par>
                              <p:par>
                                <p:cTn id="26" presetID="54" presetClass="entr" presetSubtype="0" accel="100000" fill="hold" nodeType="withEffect">
                                  <p:stCondLst>
                                    <p:cond delay="0"/>
                                  </p:stCondLst>
                                  <p:childTnLst>
                                    <p:set>
                                      <p:cBhvr>
                                        <p:cTn id="27" dur="1" fill="hold">
                                          <p:stCondLst>
                                            <p:cond delay="0"/>
                                          </p:stCondLst>
                                        </p:cTn>
                                        <p:tgtEl>
                                          <p:spTgt spid="39938">
                                            <p:txEl>
                                              <p:pRg st="3" end="3"/>
                                            </p:txEl>
                                          </p:spTgt>
                                        </p:tgtEl>
                                        <p:attrNameLst>
                                          <p:attrName>style.visibility</p:attrName>
                                        </p:attrNameLst>
                                      </p:cBhvr>
                                      <p:to>
                                        <p:strVal val="visible"/>
                                      </p:to>
                                    </p:set>
                                    <p:anim calcmode="lin" valueType="num">
                                      <p:cBhvr>
                                        <p:cTn id="28" dur="500" fill="hold"/>
                                        <p:tgtEl>
                                          <p:spTgt spid="39938">
                                            <p:txEl>
                                              <p:pRg st="3" end="3"/>
                                            </p:txEl>
                                          </p:spTgt>
                                        </p:tgtEl>
                                        <p:attrNameLst>
                                          <p:attrName>ppt_w</p:attrName>
                                        </p:attrNameLst>
                                      </p:cBhvr>
                                      <p:tavLst>
                                        <p:tav tm="0">
                                          <p:val>
                                            <p:strVal val="#ppt_w*0.05"/>
                                          </p:val>
                                        </p:tav>
                                        <p:tav tm="100000">
                                          <p:val>
                                            <p:strVal val="#ppt_w"/>
                                          </p:val>
                                        </p:tav>
                                      </p:tavLst>
                                    </p:anim>
                                    <p:anim calcmode="lin" valueType="num">
                                      <p:cBhvr>
                                        <p:cTn id="29" dur="500" fill="hold"/>
                                        <p:tgtEl>
                                          <p:spTgt spid="39938">
                                            <p:txEl>
                                              <p:pRg st="3" end="3"/>
                                            </p:txEl>
                                          </p:spTgt>
                                        </p:tgtEl>
                                        <p:attrNameLst>
                                          <p:attrName>ppt_h</p:attrName>
                                        </p:attrNameLst>
                                      </p:cBhvr>
                                      <p:tavLst>
                                        <p:tav tm="0">
                                          <p:val>
                                            <p:strVal val="#ppt_h"/>
                                          </p:val>
                                        </p:tav>
                                        <p:tav tm="100000">
                                          <p:val>
                                            <p:strVal val="#ppt_h"/>
                                          </p:val>
                                        </p:tav>
                                      </p:tavLst>
                                    </p:anim>
                                    <p:anim calcmode="lin" valueType="num">
                                      <p:cBhvr>
                                        <p:cTn id="30" dur="500" fill="hold"/>
                                        <p:tgtEl>
                                          <p:spTgt spid="39938">
                                            <p:txEl>
                                              <p:pRg st="3" end="3"/>
                                            </p:txEl>
                                          </p:spTgt>
                                        </p:tgtEl>
                                        <p:attrNameLst>
                                          <p:attrName>ppt_x</p:attrName>
                                        </p:attrNameLst>
                                      </p:cBhvr>
                                      <p:tavLst>
                                        <p:tav tm="0">
                                          <p:val>
                                            <p:strVal val="#ppt_x-.2"/>
                                          </p:val>
                                        </p:tav>
                                        <p:tav tm="100000">
                                          <p:val>
                                            <p:strVal val="#ppt_x"/>
                                          </p:val>
                                        </p:tav>
                                      </p:tavLst>
                                    </p:anim>
                                    <p:anim calcmode="lin" valueType="num">
                                      <p:cBhvr>
                                        <p:cTn id="31" dur="500" fill="hold"/>
                                        <p:tgtEl>
                                          <p:spTgt spid="39938">
                                            <p:txEl>
                                              <p:pRg st="3" end="3"/>
                                            </p:txEl>
                                          </p:spTgt>
                                        </p:tgtEl>
                                        <p:attrNameLst>
                                          <p:attrName>ppt_y</p:attrName>
                                        </p:attrNameLst>
                                      </p:cBhvr>
                                      <p:tavLst>
                                        <p:tav tm="0">
                                          <p:val>
                                            <p:strVal val="#ppt_y"/>
                                          </p:val>
                                        </p:tav>
                                        <p:tav tm="100000">
                                          <p:val>
                                            <p:strVal val="#ppt_y"/>
                                          </p:val>
                                        </p:tav>
                                      </p:tavLst>
                                    </p:anim>
                                    <p:animEffect>
                                      <p:cBhvr>
                                        <p:cTn id="32" dur="500"/>
                                        <p:tgtEl>
                                          <p:spTgt spid="39938">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4" presetClass="entr" presetSubtype="0" accel="100000" fill="hold" nodeType="clickEffect">
                                  <p:stCondLst>
                                    <p:cond delay="0"/>
                                  </p:stCondLst>
                                  <p:childTnLst>
                                    <p:set>
                                      <p:cBhvr>
                                        <p:cTn id="36" dur="1" fill="hold">
                                          <p:stCondLst>
                                            <p:cond delay="0"/>
                                          </p:stCondLst>
                                        </p:cTn>
                                        <p:tgtEl>
                                          <p:spTgt spid="39938">
                                            <p:txEl>
                                              <p:pRg st="4" end="4"/>
                                            </p:txEl>
                                          </p:spTgt>
                                        </p:tgtEl>
                                        <p:attrNameLst>
                                          <p:attrName>style.visibility</p:attrName>
                                        </p:attrNameLst>
                                      </p:cBhvr>
                                      <p:to>
                                        <p:strVal val="visible"/>
                                      </p:to>
                                    </p:set>
                                    <p:anim calcmode="lin" valueType="num">
                                      <p:cBhvr>
                                        <p:cTn id="37" dur="500" fill="hold"/>
                                        <p:tgtEl>
                                          <p:spTgt spid="39938">
                                            <p:txEl>
                                              <p:pRg st="4" end="4"/>
                                            </p:txEl>
                                          </p:spTgt>
                                        </p:tgtEl>
                                        <p:attrNameLst>
                                          <p:attrName>ppt_w</p:attrName>
                                        </p:attrNameLst>
                                      </p:cBhvr>
                                      <p:tavLst>
                                        <p:tav tm="0">
                                          <p:val>
                                            <p:strVal val="#ppt_w*0.05"/>
                                          </p:val>
                                        </p:tav>
                                        <p:tav tm="100000">
                                          <p:val>
                                            <p:strVal val="#ppt_w"/>
                                          </p:val>
                                        </p:tav>
                                      </p:tavLst>
                                    </p:anim>
                                    <p:anim calcmode="lin" valueType="num">
                                      <p:cBhvr>
                                        <p:cTn id="38" dur="500" fill="hold"/>
                                        <p:tgtEl>
                                          <p:spTgt spid="39938">
                                            <p:txEl>
                                              <p:pRg st="4" end="4"/>
                                            </p:txEl>
                                          </p:spTgt>
                                        </p:tgtEl>
                                        <p:attrNameLst>
                                          <p:attrName>ppt_h</p:attrName>
                                        </p:attrNameLst>
                                      </p:cBhvr>
                                      <p:tavLst>
                                        <p:tav tm="0">
                                          <p:val>
                                            <p:strVal val="#ppt_h"/>
                                          </p:val>
                                        </p:tav>
                                        <p:tav tm="100000">
                                          <p:val>
                                            <p:strVal val="#ppt_h"/>
                                          </p:val>
                                        </p:tav>
                                      </p:tavLst>
                                    </p:anim>
                                    <p:anim calcmode="lin" valueType="num">
                                      <p:cBhvr>
                                        <p:cTn id="39" dur="500" fill="hold"/>
                                        <p:tgtEl>
                                          <p:spTgt spid="39938">
                                            <p:txEl>
                                              <p:pRg st="4" end="4"/>
                                            </p:txEl>
                                          </p:spTgt>
                                        </p:tgtEl>
                                        <p:attrNameLst>
                                          <p:attrName>ppt_x</p:attrName>
                                        </p:attrNameLst>
                                      </p:cBhvr>
                                      <p:tavLst>
                                        <p:tav tm="0">
                                          <p:val>
                                            <p:strVal val="#ppt_x-.2"/>
                                          </p:val>
                                        </p:tav>
                                        <p:tav tm="100000">
                                          <p:val>
                                            <p:strVal val="#ppt_x"/>
                                          </p:val>
                                        </p:tav>
                                      </p:tavLst>
                                    </p:anim>
                                    <p:anim calcmode="lin" valueType="num">
                                      <p:cBhvr>
                                        <p:cTn id="40" dur="500" fill="hold"/>
                                        <p:tgtEl>
                                          <p:spTgt spid="39938">
                                            <p:txEl>
                                              <p:pRg st="4" end="4"/>
                                            </p:txEl>
                                          </p:spTgt>
                                        </p:tgtEl>
                                        <p:attrNameLst>
                                          <p:attrName>ppt_y</p:attrName>
                                        </p:attrNameLst>
                                      </p:cBhvr>
                                      <p:tavLst>
                                        <p:tav tm="0">
                                          <p:val>
                                            <p:strVal val="#ppt_y"/>
                                          </p:val>
                                        </p:tav>
                                        <p:tav tm="100000">
                                          <p:val>
                                            <p:strVal val="#ppt_y"/>
                                          </p:val>
                                        </p:tav>
                                      </p:tavLst>
                                    </p:anim>
                                    <p:animEffect>
                                      <p:cBhvr>
                                        <p:cTn id="41" dur="500"/>
                                        <p:tgtEl>
                                          <p:spTgt spid="39938">
                                            <p:txEl>
                                              <p:pRg st="4" end="4"/>
                                            </p:txEl>
                                          </p:spTgt>
                                        </p:tgtEl>
                                      </p:cBhvr>
                                    </p:animEffect>
                                  </p:childTnLst>
                                </p:cTn>
                              </p:par>
                              <p:par>
                                <p:cTn id="42" presetID="54" presetClass="entr" presetSubtype="0" accel="100000" fill="hold" nodeType="withEffect">
                                  <p:stCondLst>
                                    <p:cond delay="0"/>
                                  </p:stCondLst>
                                  <p:childTnLst>
                                    <p:set>
                                      <p:cBhvr>
                                        <p:cTn id="43" dur="1" fill="hold">
                                          <p:stCondLst>
                                            <p:cond delay="0"/>
                                          </p:stCondLst>
                                        </p:cTn>
                                        <p:tgtEl>
                                          <p:spTgt spid="39938">
                                            <p:txEl>
                                              <p:pRg st="5" end="5"/>
                                            </p:txEl>
                                          </p:spTgt>
                                        </p:tgtEl>
                                        <p:attrNameLst>
                                          <p:attrName>style.visibility</p:attrName>
                                        </p:attrNameLst>
                                      </p:cBhvr>
                                      <p:to>
                                        <p:strVal val="visible"/>
                                      </p:to>
                                    </p:set>
                                    <p:anim calcmode="lin" valueType="num">
                                      <p:cBhvr>
                                        <p:cTn id="44" dur="500" fill="hold"/>
                                        <p:tgtEl>
                                          <p:spTgt spid="39938">
                                            <p:txEl>
                                              <p:pRg st="5" end="5"/>
                                            </p:txEl>
                                          </p:spTgt>
                                        </p:tgtEl>
                                        <p:attrNameLst>
                                          <p:attrName>ppt_w</p:attrName>
                                        </p:attrNameLst>
                                      </p:cBhvr>
                                      <p:tavLst>
                                        <p:tav tm="0">
                                          <p:val>
                                            <p:strVal val="#ppt_w*0.05"/>
                                          </p:val>
                                        </p:tav>
                                        <p:tav tm="100000">
                                          <p:val>
                                            <p:strVal val="#ppt_w"/>
                                          </p:val>
                                        </p:tav>
                                      </p:tavLst>
                                    </p:anim>
                                    <p:anim calcmode="lin" valueType="num">
                                      <p:cBhvr>
                                        <p:cTn id="45" dur="500" fill="hold"/>
                                        <p:tgtEl>
                                          <p:spTgt spid="39938">
                                            <p:txEl>
                                              <p:pRg st="5" end="5"/>
                                            </p:txEl>
                                          </p:spTgt>
                                        </p:tgtEl>
                                        <p:attrNameLst>
                                          <p:attrName>ppt_h</p:attrName>
                                        </p:attrNameLst>
                                      </p:cBhvr>
                                      <p:tavLst>
                                        <p:tav tm="0">
                                          <p:val>
                                            <p:strVal val="#ppt_h"/>
                                          </p:val>
                                        </p:tav>
                                        <p:tav tm="100000">
                                          <p:val>
                                            <p:strVal val="#ppt_h"/>
                                          </p:val>
                                        </p:tav>
                                      </p:tavLst>
                                    </p:anim>
                                    <p:anim calcmode="lin" valueType="num">
                                      <p:cBhvr>
                                        <p:cTn id="46" dur="500" fill="hold"/>
                                        <p:tgtEl>
                                          <p:spTgt spid="39938">
                                            <p:txEl>
                                              <p:pRg st="5" end="5"/>
                                            </p:txEl>
                                          </p:spTgt>
                                        </p:tgtEl>
                                        <p:attrNameLst>
                                          <p:attrName>ppt_x</p:attrName>
                                        </p:attrNameLst>
                                      </p:cBhvr>
                                      <p:tavLst>
                                        <p:tav tm="0">
                                          <p:val>
                                            <p:strVal val="#ppt_x-.2"/>
                                          </p:val>
                                        </p:tav>
                                        <p:tav tm="100000">
                                          <p:val>
                                            <p:strVal val="#ppt_x"/>
                                          </p:val>
                                        </p:tav>
                                      </p:tavLst>
                                    </p:anim>
                                    <p:anim calcmode="lin" valueType="num">
                                      <p:cBhvr>
                                        <p:cTn id="47" dur="500" fill="hold"/>
                                        <p:tgtEl>
                                          <p:spTgt spid="39938">
                                            <p:txEl>
                                              <p:pRg st="5" end="5"/>
                                            </p:txEl>
                                          </p:spTgt>
                                        </p:tgtEl>
                                        <p:attrNameLst>
                                          <p:attrName>ppt_y</p:attrName>
                                        </p:attrNameLst>
                                      </p:cBhvr>
                                      <p:tavLst>
                                        <p:tav tm="0">
                                          <p:val>
                                            <p:strVal val="#ppt_y"/>
                                          </p:val>
                                        </p:tav>
                                        <p:tav tm="100000">
                                          <p:val>
                                            <p:strVal val="#ppt_y"/>
                                          </p:val>
                                        </p:tav>
                                      </p:tavLst>
                                    </p:anim>
                                    <p:animEffect>
                                      <p:cBhvr>
                                        <p:cTn id="48" dur="500"/>
                                        <p:tgtEl>
                                          <p:spTgt spid="39938">
                                            <p:txEl>
                                              <p:pRg st="5" end="5"/>
                                            </p:txEl>
                                          </p:spTgt>
                                        </p:tgtEl>
                                      </p:cBhvr>
                                    </p:animEffect>
                                  </p:childTnLst>
                                </p:cTn>
                              </p:par>
                              <p:par>
                                <p:cTn id="49" presetID="54" presetClass="entr" presetSubtype="0" accel="100000" fill="hold" nodeType="withEffect">
                                  <p:stCondLst>
                                    <p:cond delay="0"/>
                                  </p:stCondLst>
                                  <p:childTnLst>
                                    <p:set>
                                      <p:cBhvr>
                                        <p:cTn id="50" dur="1" fill="hold">
                                          <p:stCondLst>
                                            <p:cond delay="0"/>
                                          </p:stCondLst>
                                        </p:cTn>
                                        <p:tgtEl>
                                          <p:spTgt spid="39938">
                                            <p:txEl>
                                              <p:pRg st="6" end="6"/>
                                            </p:txEl>
                                          </p:spTgt>
                                        </p:tgtEl>
                                        <p:attrNameLst>
                                          <p:attrName>style.visibility</p:attrName>
                                        </p:attrNameLst>
                                      </p:cBhvr>
                                      <p:to>
                                        <p:strVal val="visible"/>
                                      </p:to>
                                    </p:set>
                                    <p:anim calcmode="lin" valueType="num">
                                      <p:cBhvr>
                                        <p:cTn id="51" dur="500" fill="hold"/>
                                        <p:tgtEl>
                                          <p:spTgt spid="39938">
                                            <p:txEl>
                                              <p:pRg st="6" end="6"/>
                                            </p:txEl>
                                          </p:spTgt>
                                        </p:tgtEl>
                                        <p:attrNameLst>
                                          <p:attrName>ppt_w</p:attrName>
                                        </p:attrNameLst>
                                      </p:cBhvr>
                                      <p:tavLst>
                                        <p:tav tm="0">
                                          <p:val>
                                            <p:strVal val="#ppt_w*0.05"/>
                                          </p:val>
                                        </p:tav>
                                        <p:tav tm="100000">
                                          <p:val>
                                            <p:strVal val="#ppt_w"/>
                                          </p:val>
                                        </p:tav>
                                      </p:tavLst>
                                    </p:anim>
                                    <p:anim calcmode="lin" valueType="num">
                                      <p:cBhvr>
                                        <p:cTn id="52" dur="500" fill="hold"/>
                                        <p:tgtEl>
                                          <p:spTgt spid="39938">
                                            <p:txEl>
                                              <p:pRg st="6" end="6"/>
                                            </p:txEl>
                                          </p:spTgt>
                                        </p:tgtEl>
                                        <p:attrNameLst>
                                          <p:attrName>ppt_h</p:attrName>
                                        </p:attrNameLst>
                                      </p:cBhvr>
                                      <p:tavLst>
                                        <p:tav tm="0">
                                          <p:val>
                                            <p:strVal val="#ppt_h"/>
                                          </p:val>
                                        </p:tav>
                                        <p:tav tm="100000">
                                          <p:val>
                                            <p:strVal val="#ppt_h"/>
                                          </p:val>
                                        </p:tav>
                                      </p:tavLst>
                                    </p:anim>
                                    <p:anim calcmode="lin" valueType="num">
                                      <p:cBhvr>
                                        <p:cTn id="53" dur="500" fill="hold"/>
                                        <p:tgtEl>
                                          <p:spTgt spid="39938">
                                            <p:txEl>
                                              <p:pRg st="6" end="6"/>
                                            </p:txEl>
                                          </p:spTgt>
                                        </p:tgtEl>
                                        <p:attrNameLst>
                                          <p:attrName>ppt_x</p:attrName>
                                        </p:attrNameLst>
                                      </p:cBhvr>
                                      <p:tavLst>
                                        <p:tav tm="0">
                                          <p:val>
                                            <p:strVal val="#ppt_x-.2"/>
                                          </p:val>
                                        </p:tav>
                                        <p:tav tm="100000">
                                          <p:val>
                                            <p:strVal val="#ppt_x"/>
                                          </p:val>
                                        </p:tav>
                                      </p:tavLst>
                                    </p:anim>
                                    <p:anim calcmode="lin" valueType="num">
                                      <p:cBhvr>
                                        <p:cTn id="54" dur="500" fill="hold"/>
                                        <p:tgtEl>
                                          <p:spTgt spid="39938">
                                            <p:txEl>
                                              <p:pRg st="6" end="6"/>
                                            </p:txEl>
                                          </p:spTgt>
                                        </p:tgtEl>
                                        <p:attrNameLst>
                                          <p:attrName>ppt_y</p:attrName>
                                        </p:attrNameLst>
                                      </p:cBhvr>
                                      <p:tavLst>
                                        <p:tav tm="0">
                                          <p:val>
                                            <p:strVal val="#ppt_y"/>
                                          </p:val>
                                        </p:tav>
                                        <p:tav tm="100000">
                                          <p:val>
                                            <p:strVal val="#ppt_y"/>
                                          </p:val>
                                        </p:tav>
                                      </p:tavLst>
                                    </p:anim>
                                    <p:animEffect>
                                      <p:cBhvr>
                                        <p:cTn id="55" dur="500"/>
                                        <p:tgtEl>
                                          <p:spTgt spid="39938">
                                            <p:txEl>
                                              <p:pRg st="6" end="6"/>
                                            </p:txEl>
                                          </p:spTgt>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9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ldLvl="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a:spLocks noChangeArrowheads="1"/>
          </p:cNvSpPr>
          <p:nvPr/>
        </p:nvSpPr>
        <p:spPr bwMode="auto">
          <a:xfrm>
            <a:off x="3505200" y="0"/>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a:spcBef>
                <a:spcPct val="50000"/>
              </a:spcBef>
              <a:buFont typeface="Arial" panose="020B0604020202020204" pitchFamily="34" charset="0"/>
              <a:buNone/>
            </a:pPr>
            <a:r>
              <a:rPr lang="zh-CN" altLang="en-US">
                <a:solidFill>
                  <a:schemeClr val="bg1"/>
                </a:solidFill>
                <a:latin typeface="宋体" panose="02010600030101010101" pitchFamily="2" charset="-122"/>
                <a:sym typeface="宋体" panose="02010600030101010101" pitchFamily="2" charset="-122"/>
              </a:rPr>
              <a:t>第七讲 认证</a:t>
            </a:r>
            <a:endParaRPr lang="zh-CN" altLang="en-US"/>
          </a:p>
        </p:txBody>
      </p:sp>
      <p:sp>
        <p:nvSpPr>
          <p:cNvPr id="40963" name="Text Box 3"/>
          <p:cNvSpPr>
            <a:spLocks noChangeArrowheads="1"/>
          </p:cNvSpPr>
          <p:nvPr/>
        </p:nvSpPr>
        <p:spPr bwMode="auto">
          <a:xfrm>
            <a:off x="468313" y="1206500"/>
            <a:ext cx="8351837"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a:spcBef>
                <a:spcPct val="50000"/>
              </a:spcBef>
              <a:buFont typeface="Arial" panose="020B0604020202020204" pitchFamily="34" charset="0"/>
              <a:buNone/>
            </a:pPr>
            <a:r>
              <a:rPr lang="zh-CN" altLang="en-US" sz="2000" b="1">
                <a:solidFill>
                  <a:srgbClr val="000000"/>
                </a:solidFill>
                <a:sym typeface="Tahoma" panose="020B0604030504040204" pitchFamily="34" charset="0"/>
              </a:rPr>
              <a:t>       以用户登录时间作为</a:t>
            </a:r>
            <a:r>
              <a:rPr lang="zh-CN" altLang="en-US" sz="2000" b="1">
                <a:solidFill>
                  <a:srgbClr val="FF3300"/>
                </a:solidFill>
                <a:sym typeface="Tahoma" panose="020B0604030504040204" pitchFamily="34" charset="0"/>
              </a:rPr>
              <a:t>随机因素</a:t>
            </a:r>
            <a:r>
              <a:rPr lang="zh-CN" altLang="en-US" sz="2000" b="1">
                <a:solidFill>
                  <a:srgbClr val="000000"/>
                </a:solidFill>
                <a:sym typeface="Tahoma" panose="020B0604030504040204" pitchFamily="34" charset="0"/>
              </a:rPr>
              <a:t>。这种方式对双方的时间准确度要求较高，一般采取以分钟为时间单位的折中办法。在</a:t>
            </a:r>
            <a:r>
              <a:rPr lang="en-US" altLang="zh-CN" sz="2000" b="1">
                <a:solidFill>
                  <a:srgbClr val="000000"/>
                </a:solidFill>
                <a:sym typeface="Tahoma" panose="020B0604030504040204" pitchFamily="34" charset="0"/>
              </a:rPr>
              <a:t>SecureID </a:t>
            </a:r>
            <a:r>
              <a:rPr lang="zh-CN" altLang="en-US" sz="2000" b="1">
                <a:solidFill>
                  <a:srgbClr val="000000"/>
                </a:solidFill>
                <a:sym typeface="Tahoma" panose="020B0604030504040204" pitchFamily="34" charset="0"/>
              </a:rPr>
              <a:t>产品中，对时间误差的容忍可达</a:t>
            </a:r>
            <a:r>
              <a:rPr lang="en-US" altLang="zh-CN" sz="2000" b="1">
                <a:solidFill>
                  <a:srgbClr val="000000"/>
                </a:solidFill>
                <a:sym typeface="Tahoma" panose="020B0604030504040204" pitchFamily="34" charset="0"/>
              </a:rPr>
              <a:t>±1</a:t>
            </a:r>
            <a:r>
              <a:rPr lang="zh-CN" altLang="en-US" sz="2000" b="1">
                <a:solidFill>
                  <a:srgbClr val="000000"/>
                </a:solidFill>
                <a:sym typeface="Tahoma" panose="020B0604030504040204" pitchFamily="34" charset="0"/>
              </a:rPr>
              <a:t>分钟</a:t>
            </a:r>
          </a:p>
          <a:p>
            <a:pPr algn="just">
              <a:spcBef>
                <a:spcPct val="50000"/>
              </a:spcBef>
              <a:buFont typeface="Arial" panose="020B0604020202020204" pitchFamily="34" charset="0"/>
              <a:buNone/>
            </a:pPr>
            <a:r>
              <a:rPr lang="zh-CN" altLang="en-US" sz="2000" b="1">
                <a:solidFill>
                  <a:srgbClr val="000000"/>
                </a:solidFill>
                <a:latin typeface="Times New Roman" panose="02020603050405020304" pitchFamily="18" charset="0"/>
                <a:sym typeface="Times New Roman" panose="02020603050405020304" pitchFamily="18" charset="0"/>
              </a:rPr>
              <a:t>变动因子使用服务器端与客户端的同步时间值。</a:t>
            </a:r>
          </a:p>
          <a:p>
            <a:pPr algn="just">
              <a:spcBef>
                <a:spcPct val="50000"/>
              </a:spcBef>
              <a:buFont typeface="Arial" panose="020B0604020202020204" pitchFamily="34" charset="0"/>
              <a:buNone/>
            </a:pPr>
            <a:r>
              <a:rPr lang="zh-CN" altLang="en-US" sz="2000" b="1">
                <a:solidFill>
                  <a:srgbClr val="000000"/>
                </a:solidFill>
                <a:latin typeface="Times New Roman" panose="02020603050405020304" pitchFamily="18" charset="0"/>
                <a:sym typeface="Times New Roman" panose="02020603050405020304" pitchFamily="18" charset="0"/>
              </a:rPr>
              <a:t>认证过程如下：</a:t>
            </a:r>
            <a:endParaRPr lang="zh-CN" altLang="en-US" sz="2000" b="1">
              <a:solidFill>
                <a:srgbClr val="000000"/>
              </a:solidFill>
              <a:latin typeface="Tahoma" panose="020B0604030504040204" pitchFamily="34" charset="0"/>
              <a:sym typeface="Tahoma" panose="020B0604030504040204" pitchFamily="34" charset="0"/>
            </a:endParaRPr>
          </a:p>
          <a:p>
            <a:pPr algn="just">
              <a:spcBef>
                <a:spcPct val="50000"/>
              </a:spcBef>
              <a:buFont typeface="Arial" panose="020B0604020202020204" pitchFamily="34" charset="0"/>
              <a:buNone/>
            </a:pPr>
            <a:r>
              <a:rPr lang="en-US" altLang="zh-CN" sz="2000" b="1">
                <a:solidFill>
                  <a:srgbClr val="000000"/>
                </a:solidFill>
                <a:latin typeface="Times New Roman" panose="02020603050405020304" pitchFamily="18" charset="0"/>
                <a:sym typeface="Times New Roman" panose="02020603050405020304" pitchFamily="18" charset="0"/>
              </a:rPr>
              <a:t>1</a:t>
            </a:r>
            <a:r>
              <a:rPr lang="zh-CN" altLang="en-US" sz="2000" b="1">
                <a:solidFill>
                  <a:srgbClr val="000000"/>
                </a:solidFill>
                <a:latin typeface="Times New Roman" panose="02020603050405020304" pitchFamily="18" charset="0"/>
                <a:sym typeface="Times New Roman" panose="02020603050405020304" pitchFamily="18" charset="0"/>
              </a:rPr>
              <a:t>）用户向服务器发出登录请求，服务器提示用户输入用户</a:t>
            </a:r>
            <a:r>
              <a:rPr lang="en-US" altLang="zh-CN" sz="2000" b="1">
                <a:solidFill>
                  <a:srgbClr val="000000"/>
                </a:solidFill>
                <a:latin typeface="Tahoma" panose="020B0604030504040204" pitchFamily="34" charset="0"/>
                <a:sym typeface="Tahoma" panose="020B0604030504040204" pitchFamily="34" charset="0"/>
              </a:rPr>
              <a:t>ID</a:t>
            </a:r>
            <a:r>
              <a:rPr lang="zh-CN" altLang="en-US" sz="2000" b="1">
                <a:solidFill>
                  <a:srgbClr val="000000"/>
                </a:solidFill>
                <a:latin typeface="Times New Roman" panose="02020603050405020304" pitchFamily="18" charset="0"/>
                <a:sym typeface="Times New Roman" panose="02020603050405020304" pitchFamily="18" charset="0"/>
              </a:rPr>
              <a:t>和用户</a:t>
            </a:r>
            <a:r>
              <a:rPr lang="en-US" altLang="zh-CN" sz="2000" b="1">
                <a:solidFill>
                  <a:srgbClr val="000000"/>
                </a:solidFill>
                <a:latin typeface="Tahoma" panose="020B0604030504040204" pitchFamily="34" charset="0"/>
                <a:sym typeface="Tahoma" panose="020B0604030504040204" pitchFamily="34" charset="0"/>
              </a:rPr>
              <a:t>PIN</a:t>
            </a:r>
            <a:r>
              <a:rPr lang="zh-CN" altLang="en-US" sz="2000" b="1">
                <a:solidFill>
                  <a:srgbClr val="000000"/>
                </a:solidFill>
                <a:latin typeface="Times New Roman" panose="02020603050405020304" pitchFamily="18" charset="0"/>
                <a:sym typeface="Times New Roman" panose="02020603050405020304" pitchFamily="18" charset="0"/>
              </a:rPr>
              <a:t>。</a:t>
            </a:r>
            <a:endParaRPr lang="zh-CN" altLang="en-US" sz="2000" b="1">
              <a:solidFill>
                <a:srgbClr val="000000"/>
              </a:solidFill>
              <a:latin typeface="Tahoma" panose="020B0604030504040204" pitchFamily="34" charset="0"/>
              <a:sym typeface="Tahoma" panose="020B0604030504040204" pitchFamily="34" charset="0"/>
            </a:endParaRPr>
          </a:p>
          <a:p>
            <a:pPr algn="just">
              <a:spcBef>
                <a:spcPct val="50000"/>
              </a:spcBef>
              <a:buFont typeface="Arial" panose="020B0604020202020204" pitchFamily="34" charset="0"/>
              <a:buNone/>
            </a:pPr>
            <a:r>
              <a:rPr lang="en-US" altLang="zh-CN" sz="2000" b="1">
                <a:solidFill>
                  <a:srgbClr val="000000"/>
                </a:solidFill>
                <a:latin typeface="Times New Roman" panose="02020603050405020304" pitchFamily="18" charset="0"/>
                <a:sym typeface="Times New Roman" panose="02020603050405020304" pitchFamily="18" charset="0"/>
              </a:rPr>
              <a:t>2</a:t>
            </a:r>
            <a:r>
              <a:rPr lang="zh-CN" altLang="en-US" sz="2000" b="1">
                <a:solidFill>
                  <a:srgbClr val="000000"/>
                </a:solidFill>
                <a:latin typeface="Times New Roman" panose="02020603050405020304" pitchFamily="18" charset="0"/>
                <a:sym typeface="Times New Roman" panose="02020603050405020304" pitchFamily="18" charset="0"/>
              </a:rPr>
              <a:t>）服务器根据用户</a:t>
            </a:r>
            <a:r>
              <a:rPr lang="en-US" altLang="zh-CN" sz="2000" b="1">
                <a:solidFill>
                  <a:srgbClr val="000000"/>
                </a:solidFill>
                <a:latin typeface="Tahoma" panose="020B0604030504040204" pitchFamily="34" charset="0"/>
                <a:sym typeface="Tahoma" panose="020B0604030504040204" pitchFamily="34" charset="0"/>
              </a:rPr>
              <a:t>ID</a:t>
            </a:r>
            <a:r>
              <a:rPr lang="zh-CN" altLang="en-US" sz="2000" b="1">
                <a:solidFill>
                  <a:srgbClr val="000000"/>
                </a:solidFill>
                <a:latin typeface="Times New Roman" panose="02020603050405020304" pitchFamily="18" charset="0"/>
                <a:sym typeface="Times New Roman" panose="02020603050405020304" pitchFamily="18" charset="0"/>
              </a:rPr>
              <a:t>取出对应的密钥</a:t>
            </a:r>
            <a:r>
              <a:rPr lang="en-US" altLang="zh-CN" sz="2000" b="1">
                <a:solidFill>
                  <a:srgbClr val="000000"/>
                </a:solidFill>
                <a:latin typeface="Tahoma" panose="020B0604030504040204" pitchFamily="34" charset="0"/>
                <a:sym typeface="Tahoma" panose="020B0604030504040204" pitchFamily="34" charset="0"/>
              </a:rPr>
              <a:t>K</a:t>
            </a:r>
            <a:r>
              <a:rPr lang="zh-CN" altLang="en-US" sz="2000" b="1">
                <a:solidFill>
                  <a:srgbClr val="000000"/>
                </a:solidFill>
                <a:latin typeface="Times New Roman" panose="02020603050405020304" pitchFamily="18" charset="0"/>
                <a:sym typeface="Times New Roman" panose="02020603050405020304" pitchFamily="18" charset="0"/>
              </a:rPr>
              <a:t>，使用</a:t>
            </a:r>
            <a:r>
              <a:rPr lang="en-US" altLang="zh-CN" sz="2000" b="1">
                <a:solidFill>
                  <a:srgbClr val="000000"/>
                </a:solidFill>
                <a:latin typeface="Tahoma" panose="020B0604030504040204" pitchFamily="34" charset="0"/>
                <a:sym typeface="Tahoma" panose="020B0604030504040204" pitchFamily="34" charset="0"/>
              </a:rPr>
              <a:t>K</a:t>
            </a:r>
            <a:r>
              <a:rPr lang="zh-CN" altLang="en-US" sz="2000" b="1">
                <a:solidFill>
                  <a:srgbClr val="000000"/>
                </a:solidFill>
                <a:latin typeface="Times New Roman" panose="02020603050405020304" pitchFamily="18" charset="0"/>
                <a:sym typeface="Times New Roman" panose="02020603050405020304" pitchFamily="18" charset="0"/>
              </a:rPr>
              <a:t>与服务器时间</a:t>
            </a:r>
            <a:r>
              <a:rPr lang="en-US" altLang="zh-CN" sz="2000" b="1">
                <a:solidFill>
                  <a:srgbClr val="000000"/>
                </a:solidFill>
                <a:latin typeface="Tahoma" panose="020B0604030504040204" pitchFamily="34" charset="0"/>
                <a:sym typeface="Tahoma" panose="020B0604030504040204" pitchFamily="34" charset="0"/>
              </a:rPr>
              <a:t>T</a:t>
            </a:r>
            <a:r>
              <a:rPr lang="zh-CN" altLang="en-US" sz="2000" b="1">
                <a:solidFill>
                  <a:srgbClr val="000000"/>
                </a:solidFill>
                <a:latin typeface="Times New Roman" panose="02020603050405020304" pitchFamily="18" charset="0"/>
                <a:sym typeface="Times New Roman" panose="02020603050405020304" pitchFamily="18" charset="0"/>
              </a:rPr>
              <a:t>计算动态密码</a:t>
            </a:r>
            <a:r>
              <a:rPr lang="en-US" altLang="zh-CN" sz="2000" b="1">
                <a:solidFill>
                  <a:srgbClr val="000000"/>
                </a:solidFill>
                <a:latin typeface="Tahoma" panose="020B0604030504040204" pitchFamily="34" charset="0"/>
                <a:sym typeface="Tahoma" panose="020B0604030504040204" pitchFamily="34" charset="0"/>
              </a:rPr>
              <a:t>RS</a:t>
            </a:r>
            <a:r>
              <a:rPr lang="zh-CN" altLang="en-US" sz="2000" b="1">
                <a:solidFill>
                  <a:srgbClr val="000000"/>
                </a:solidFill>
                <a:latin typeface="Times New Roman" panose="02020603050405020304" pitchFamily="18" charset="0"/>
                <a:sym typeface="Times New Roman" panose="02020603050405020304" pitchFamily="18" charset="0"/>
              </a:rPr>
              <a:t>。</a:t>
            </a:r>
            <a:endParaRPr lang="zh-CN" altLang="en-US" sz="2000" b="1">
              <a:solidFill>
                <a:srgbClr val="000000"/>
              </a:solidFill>
              <a:latin typeface="Tahoma" panose="020B0604030504040204" pitchFamily="34" charset="0"/>
              <a:sym typeface="Tahoma" panose="020B0604030504040204" pitchFamily="34" charset="0"/>
            </a:endParaRPr>
          </a:p>
          <a:p>
            <a:pPr algn="just">
              <a:spcBef>
                <a:spcPct val="50000"/>
              </a:spcBef>
              <a:buFont typeface="Arial" panose="020B0604020202020204" pitchFamily="34" charset="0"/>
              <a:buNone/>
            </a:pPr>
            <a:r>
              <a:rPr lang="en-US" altLang="zh-CN" sz="2000" b="1">
                <a:solidFill>
                  <a:srgbClr val="000000"/>
                </a:solidFill>
                <a:latin typeface="Times New Roman" panose="02020603050405020304" pitchFamily="18" charset="0"/>
                <a:sym typeface="Times New Roman" panose="02020603050405020304" pitchFamily="18" charset="0"/>
              </a:rPr>
              <a:t>3</a:t>
            </a:r>
            <a:r>
              <a:rPr lang="zh-CN" altLang="en-US" sz="2000" b="1">
                <a:solidFill>
                  <a:srgbClr val="000000"/>
                </a:solidFill>
                <a:latin typeface="Times New Roman" panose="02020603050405020304" pitchFamily="18" charset="0"/>
                <a:sym typeface="Times New Roman" panose="02020603050405020304" pitchFamily="18" charset="0"/>
              </a:rPr>
              <a:t>）智能卡根据内在的密钥</a:t>
            </a:r>
            <a:r>
              <a:rPr lang="en-US" altLang="zh-CN" sz="2000" b="1">
                <a:solidFill>
                  <a:srgbClr val="000000"/>
                </a:solidFill>
                <a:latin typeface="Tahoma" panose="020B0604030504040204" pitchFamily="34" charset="0"/>
                <a:sym typeface="Tahoma" panose="020B0604030504040204" pitchFamily="34" charset="0"/>
              </a:rPr>
              <a:t>K</a:t>
            </a:r>
            <a:r>
              <a:rPr lang="zh-CN" altLang="en-US" sz="2000" b="1">
                <a:solidFill>
                  <a:srgbClr val="000000"/>
                </a:solidFill>
                <a:latin typeface="Times New Roman" panose="02020603050405020304" pitchFamily="18" charset="0"/>
                <a:sym typeface="Times New Roman" panose="02020603050405020304" pitchFamily="18" charset="0"/>
              </a:rPr>
              <a:t>与客户机时间</a:t>
            </a:r>
            <a:r>
              <a:rPr lang="en-US" altLang="zh-CN" sz="2000" b="1">
                <a:solidFill>
                  <a:srgbClr val="000000"/>
                </a:solidFill>
                <a:latin typeface="Tahoma" panose="020B0604030504040204" pitchFamily="34" charset="0"/>
                <a:sym typeface="Tahoma" panose="020B0604030504040204" pitchFamily="34" charset="0"/>
              </a:rPr>
              <a:t>T</a:t>
            </a:r>
            <a:r>
              <a:rPr lang="zh-CN" altLang="en-US" sz="2000" b="1">
                <a:solidFill>
                  <a:srgbClr val="000000"/>
                </a:solidFill>
                <a:latin typeface="Times New Roman" panose="02020603050405020304" pitchFamily="18" charset="0"/>
                <a:sym typeface="Times New Roman" panose="02020603050405020304" pitchFamily="18" charset="0"/>
              </a:rPr>
              <a:t>使用相同的专用算法计算动态密码</a:t>
            </a:r>
            <a:r>
              <a:rPr lang="en-US" altLang="zh-CN" sz="2000" b="1">
                <a:solidFill>
                  <a:srgbClr val="000000"/>
                </a:solidFill>
                <a:latin typeface="Tahoma" panose="020B0604030504040204" pitchFamily="34" charset="0"/>
                <a:sym typeface="Tahoma" panose="020B0604030504040204" pitchFamily="34" charset="0"/>
              </a:rPr>
              <a:t>RC</a:t>
            </a:r>
            <a:r>
              <a:rPr lang="zh-CN" altLang="en-US" sz="2000" b="1">
                <a:solidFill>
                  <a:srgbClr val="000000"/>
                </a:solidFill>
                <a:latin typeface="Times New Roman" panose="02020603050405020304" pitchFamily="18" charset="0"/>
                <a:sym typeface="Times New Roman" panose="02020603050405020304" pitchFamily="18" charset="0"/>
              </a:rPr>
              <a:t>，并发送给服务器。</a:t>
            </a:r>
            <a:endParaRPr lang="zh-CN" altLang="en-US" sz="2000" b="1">
              <a:solidFill>
                <a:srgbClr val="000000"/>
              </a:solidFill>
              <a:latin typeface="Tahoma" panose="020B0604030504040204" pitchFamily="34" charset="0"/>
              <a:sym typeface="Tahoma" panose="020B0604030504040204" pitchFamily="34" charset="0"/>
            </a:endParaRPr>
          </a:p>
          <a:p>
            <a:pPr algn="just">
              <a:spcBef>
                <a:spcPct val="50000"/>
              </a:spcBef>
              <a:buFont typeface="Arial" panose="020B0604020202020204" pitchFamily="34" charset="0"/>
              <a:buNone/>
            </a:pPr>
            <a:r>
              <a:rPr lang="en-US" altLang="zh-CN" sz="2000" b="1">
                <a:solidFill>
                  <a:srgbClr val="000000"/>
                </a:solidFill>
                <a:latin typeface="Times New Roman" panose="02020603050405020304" pitchFamily="18" charset="0"/>
                <a:sym typeface="Times New Roman" panose="02020603050405020304" pitchFamily="18" charset="0"/>
              </a:rPr>
              <a:t>4</a:t>
            </a:r>
            <a:r>
              <a:rPr lang="zh-CN" altLang="en-US" sz="2000" b="1">
                <a:solidFill>
                  <a:srgbClr val="000000"/>
                </a:solidFill>
                <a:latin typeface="Times New Roman" panose="02020603050405020304" pitchFamily="18" charset="0"/>
                <a:sym typeface="Times New Roman" panose="02020603050405020304" pitchFamily="18" charset="0"/>
              </a:rPr>
              <a:t>）服务器比较</a:t>
            </a:r>
            <a:r>
              <a:rPr lang="en-US" altLang="zh-CN" sz="2000" b="1">
                <a:solidFill>
                  <a:srgbClr val="000000"/>
                </a:solidFill>
                <a:latin typeface="Tahoma" panose="020B0604030504040204" pitchFamily="34" charset="0"/>
                <a:sym typeface="Tahoma" panose="020B0604030504040204" pitchFamily="34" charset="0"/>
              </a:rPr>
              <a:t>RS</a:t>
            </a:r>
            <a:r>
              <a:rPr lang="zh-CN" altLang="en-US" sz="2000" b="1">
                <a:solidFill>
                  <a:srgbClr val="000000"/>
                </a:solidFill>
                <a:latin typeface="Times New Roman" panose="02020603050405020304" pitchFamily="18" charset="0"/>
                <a:sym typeface="Times New Roman" panose="02020603050405020304" pitchFamily="18" charset="0"/>
              </a:rPr>
              <a:t>与</a:t>
            </a:r>
            <a:r>
              <a:rPr lang="en-US" altLang="zh-CN" sz="2000" b="1">
                <a:solidFill>
                  <a:srgbClr val="000000"/>
                </a:solidFill>
                <a:latin typeface="Tahoma" panose="020B0604030504040204" pitchFamily="34" charset="0"/>
                <a:sym typeface="Tahoma" panose="020B0604030504040204" pitchFamily="34" charset="0"/>
              </a:rPr>
              <a:t>RC</a:t>
            </a:r>
            <a:r>
              <a:rPr lang="zh-CN" altLang="en-US" sz="2000" b="1">
                <a:solidFill>
                  <a:srgbClr val="000000"/>
                </a:solidFill>
                <a:latin typeface="Times New Roman" panose="02020603050405020304" pitchFamily="18" charset="0"/>
                <a:sym typeface="Times New Roman" panose="02020603050405020304" pitchFamily="18" charset="0"/>
              </a:rPr>
              <a:t>，如果相同则用户合法。</a:t>
            </a:r>
            <a:endParaRPr lang="zh-CN" altLang="en-US"/>
          </a:p>
        </p:txBody>
      </p:sp>
      <p:sp>
        <p:nvSpPr>
          <p:cNvPr id="40964" name="Rectangle 4"/>
          <p:cNvSpPr>
            <a:spLocks noGrp="1" noChangeArrowheads="1"/>
          </p:cNvSpPr>
          <p:nvPr>
            <p:ph type="title" idx="4294967295"/>
          </p:nvPr>
        </p:nvSpPr>
        <p:spPr>
          <a:xfrm>
            <a:off x="179388" y="331788"/>
            <a:ext cx="8540750" cy="679450"/>
          </a:xfrm>
        </p:spPr>
        <p:txBody>
          <a:bodyPr/>
          <a:lstStyle/>
          <a:p>
            <a:pPr algn="l"/>
            <a:r>
              <a:rPr lang="zh-CN" altLang="en-US" b="0"/>
              <a:t>（</a:t>
            </a:r>
            <a:r>
              <a:rPr lang="en-US" altLang="zh-CN" b="0"/>
              <a:t>3</a:t>
            </a:r>
            <a:r>
              <a:rPr lang="zh-CN" altLang="en-US" b="0"/>
              <a:t>）时间同步认证</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Effect>
                                      <p:cBhvr>
                                        <p:cTn id="7" dur="500"/>
                                        <p:tgtEl>
                                          <p:spTgt spid="4096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40963">
                                            <p:txEl>
                                              <p:pRg st="1" end="1"/>
                                            </p:txEl>
                                          </p:spTgt>
                                        </p:tgtEl>
                                        <p:attrNameLst>
                                          <p:attrName>style.visibility</p:attrName>
                                        </p:attrNameLst>
                                      </p:cBhvr>
                                      <p:to>
                                        <p:strVal val="visible"/>
                                      </p:to>
                                    </p:set>
                                    <p:animEffect>
                                      <p:cBhvr>
                                        <p:cTn id="10" dur="500"/>
                                        <p:tgtEl>
                                          <p:spTgt spid="4096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40963">
                                            <p:txEl>
                                              <p:pRg st="2" end="2"/>
                                            </p:txEl>
                                          </p:spTgt>
                                        </p:tgtEl>
                                        <p:attrNameLst>
                                          <p:attrName>style.visibility</p:attrName>
                                        </p:attrNameLst>
                                      </p:cBhvr>
                                      <p:to>
                                        <p:strVal val="visible"/>
                                      </p:to>
                                    </p:set>
                                    <p:animEffect>
                                      <p:cBhvr>
                                        <p:cTn id="13" dur="500"/>
                                        <p:tgtEl>
                                          <p:spTgt spid="40963">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8" presetClass="entr" presetSubtype="16" fill="hold" nodeType="clickEffect">
                                  <p:stCondLst>
                                    <p:cond delay="0"/>
                                  </p:stCondLst>
                                  <p:childTnLst>
                                    <p:set>
                                      <p:cBhvr>
                                        <p:cTn id="17" dur="1" fill="hold">
                                          <p:stCondLst>
                                            <p:cond delay="0"/>
                                          </p:stCondLst>
                                        </p:cTn>
                                        <p:tgtEl>
                                          <p:spTgt spid="40963">
                                            <p:txEl>
                                              <p:pRg st="2" end="2"/>
                                            </p:txEl>
                                          </p:spTgt>
                                        </p:tgtEl>
                                        <p:attrNameLst>
                                          <p:attrName>style.visibility</p:attrName>
                                        </p:attrNameLst>
                                      </p:cBhvr>
                                      <p:to>
                                        <p:strVal val="visible"/>
                                      </p:to>
                                    </p:set>
                                    <p:animEffect>
                                      <p:cBhvr>
                                        <p:cTn id="18" dur="2000"/>
                                        <p:tgtEl>
                                          <p:spTgt spid="40963">
                                            <p:txEl>
                                              <p:pRg st="2" end="2"/>
                                            </p:txEl>
                                          </p:spTgt>
                                        </p:tgtEl>
                                      </p:cBhvr>
                                    </p:animEffect>
                                  </p:childTnLst>
                                </p:cTn>
                              </p:par>
                              <p:par>
                                <p:cTn id="19" presetID="8" presetClass="entr" presetSubtype="16" fill="hold" nodeType="withEffect">
                                  <p:stCondLst>
                                    <p:cond delay="0"/>
                                  </p:stCondLst>
                                  <p:childTnLst>
                                    <p:set>
                                      <p:cBhvr>
                                        <p:cTn id="20" dur="1" fill="hold">
                                          <p:stCondLst>
                                            <p:cond delay="0"/>
                                          </p:stCondLst>
                                        </p:cTn>
                                        <p:tgtEl>
                                          <p:spTgt spid="40963">
                                            <p:txEl>
                                              <p:pRg st="3" end="3"/>
                                            </p:txEl>
                                          </p:spTgt>
                                        </p:tgtEl>
                                        <p:attrNameLst>
                                          <p:attrName>style.visibility</p:attrName>
                                        </p:attrNameLst>
                                      </p:cBhvr>
                                      <p:to>
                                        <p:strVal val="visible"/>
                                      </p:to>
                                    </p:set>
                                    <p:animEffect>
                                      <p:cBhvr>
                                        <p:cTn id="21" dur="2000"/>
                                        <p:tgtEl>
                                          <p:spTgt spid="40963">
                                            <p:txEl>
                                              <p:pRg st="3" end="3"/>
                                            </p:txEl>
                                          </p:spTgt>
                                        </p:tgtEl>
                                      </p:cBhvr>
                                    </p:animEffect>
                                  </p:childTnLst>
                                </p:cTn>
                              </p:par>
                              <p:par>
                                <p:cTn id="22" presetID="8" presetClass="entr" presetSubtype="16" fill="hold" nodeType="withEffect">
                                  <p:stCondLst>
                                    <p:cond delay="0"/>
                                  </p:stCondLst>
                                  <p:childTnLst>
                                    <p:set>
                                      <p:cBhvr>
                                        <p:cTn id="23" dur="1" fill="hold">
                                          <p:stCondLst>
                                            <p:cond delay="0"/>
                                          </p:stCondLst>
                                        </p:cTn>
                                        <p:tgtEl>
                                          <p:spTgt spid="40963">
                                            <p:txEl>
                                              <p:pRg st="4" end="4"/>
                                            </p:txEl>
                                          </p:spTgt>
                                        </p:tgtEl>
                                        <p:attrNameLst>
                                          <p:attrName>style.visibility</p:attrName>
                                        </p:attrNameLst>
                                      </p:cBhvr>
                                      <p:to>
                                        <p:strVal val="visible"/>
                                      </p:to>
                                    </p:set>
                                    <p:animEffect>
                                      <p:cBhvr>
                                        <p:cTn id="24" dur="2000"/>
                                        <p:tgtEl>
                                          <p:spTgt spid="40963">
                                            <p:txEl>
                                              <p:pRg st="4" end="4"/>
                                            </p:txEl>
                                          </p:spTgt>
                                        </p:tgtEl>
                                      </p:cBhvr>
                                    </p:animEffect>
                                  </p:childTnLst>
                                </p:cTn>
                              </p:par>
                              <p:par>
                                <p:cTn id="25" presetID="8" presetClass="entr" presetSubtype="16" fill="hold" nodeType="with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animEffect>
                                      <p:cBhvr>
                                        <p:cTn id="27" dur="2000"/>
                                        <p:tgtEl>
                                          <p:spTgt spid="40963">
                                            <p:txEl>
                                              <p:pRg st="5" end="5"/>
                                            </p:txEl>
                                          </p:spTgt>
                                        </p:tgtEl>
                                      </p:cBhvr>
                                    </p:animEffect>
                                  </p:childTnLst>
                                </p:cTn>
                              </p:par>
                              <p:par>
                                <p:cTn id="28" presetID="8" presetClass="entr" presetSubtype="16" fill="hold" nodeType="withEffect">
                                  <p:stCondLst>
                                    <p:cond delay="0"/>
                                  </p:stCondLst>
                                  <p:childTnLst>
                                    <p:set>
                                      <p:cBhvr>
                                        <p:cTn id="29" dur="1" fill="hold">
                                          <p:stCondLst>
                                            <p:cond delay="0"/>
                                          </p:stCondLst>
                                        </p:cTn>
                                        <p:tgtEl>
                                          <p:spTgt spid="40963">
                                            <p:txEl>
                                              <p:pRg st="6" end="6"/>
                                            </p:txEl>
                                          </p:spTgt>
                                        </p:tgtEl>
                                        <p:attrNameLst>
                                          <p:attrName>style.visibility</p:attrName>
                                        </p:attrNameLst>
                                      </p:cBhvr>
                                      <p:to>
                                        <p:strVal val="visible"/>
                                      </p:to>
                                    </p:set>
                                    <p:animEffect>
                                      <p:cBhvr>
                                        <p:cTn id="30" dur="2000"/>
                                        <p:tgtEl>
                                          <p:spTgt spid="40963">
                                            <p:txEl>
                                              <p:pRg st="6" end="6"/>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bldLvl="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30" name="Rectangle 18"/>
          <p:cNvSpPr>
            <a:spLocks noGrp="1" noChangeArrowheads="1"/>
          </p:cNvSpPr>
          <p:nvPr>
            <p:ph type="title" sz="quarter"/>
          </p:nvPr>
        </p:nvSpPr>
        <p:spPr>
          <a:xfrm>
            <a:off x="0" y="-24"/>
            <a:ext cx="9144000" cy="1143000"/>
          </a:xfrm>
          <a:noFill/>
          <a:ln/>
        </p:spPr>
        <p:txBody>
          <a:bodyPr/>
          <a:lstStyle/>
          <a:p>
            <a:pPr>
              <a:buClr>
                <a:srgbClr val="FF6600"/>
              </a:buClr>
            </a:pPr>
            <a:r>
              <a:rPr lang="en-US" altLang="zh-CN" sz="4000" dirty="0">
                <a:latin typeface="Times New Roman" pitchFamily="18" charset="0"/>
                <a:ea typeface="微软雅黑" pitchFamily="34" charset="-122"/>
              </a:rPr>
              <a:t>15.4.3 </a:t>
            </a:r>
            <a:r>
              <a:rPr lang="zh-CN" altLang="en-US" sz="4000" dirty="0">
                <a:latin typeface="Times New Roman" pitchFamily="18" charset="0"/>
                <a:ea typeface="微软雅黑" pitchFamily="34" charset="-122"/>
              </a:rPr>
              <a:t>时间同步机制</a:t>
            </a:r>
            <a:r>
              <a:rPr lang="en-US" altLang="zh-CN" sz="4000" dirty="0">
                <a:latin typeface="Times New Roman" pitchFamily="18" charset="0"/>
                <a:ea typeface="微软雅黑" pitchFamily="34" charset="-122"/>
              </a:rPr>
              <a:t>-</a:t>
            </a:r>
            <a:r>
              <a:rPr lang="zh-CN" altLang="en-US" sz="4000" dirty="0">
                <a:latin typeface="Times New Roman" pitchFamily="18" charset="0"/>
                <a:ea typeface="微软雅黑" pitchFamily="34" charset="-122"/>
              </a:rPr>
              <a:t>流程</a:t>
            </a:r>
          </a:p>
        </p:txBody>
      </p:sp>
      <p:grpSp>
        <p:nvGrpSpPr>
          <p:cNvPr id="31" name="组合 30"/>
          <p:cNvGrpSpPr/>
          <p:nvPr/>
        </p:nvGrpSpPr>
        <p:grpSpPr>
          <a:xfrm>
            <a:off x="505738" y="1643050"/>
            <a:ext cx="8088987" cy="4465637"/>
            <a:chOff x="505738" y="1957414"/>
            <a:chExt cx="8088987" cy="4465637"/>
          </a:xfrm>
        </p:grpSpPr>
        <p:graphicFrame>
          <p:nvGraphicFramePr>
            <p:cNvPr id="38914" name="Object 2"/>
            <p:cNvGraphicFramePr>
              <a:graphicFrameLocks noGrp="1" noChangeAspect="1"/>
            </p:cNvGraphicFramePr>
            <p:nvPr>
              <p:ph sz="quarter" idx="1"/>
            </p:nvPr>
          </p:nvGraphicFramePr>
          <p:xfrm>
            <a:off x="971550" y="4981601"/>
            <a:ext cx="931863" cy="1441450"/>
          </p:xfrm>
          <a:graphic>
            <a:graphicData uri="http://schemas.openxmlformats.org/presentationml/2006/ole">
              <mc:AlternateContent xmlns:mc="http://schemas.openxmlformats.org/markup-compatibility/2006">
                <mc:Choice xmlns:v="urn:schemas-microsoft-com:vml" Requires="v">
                  <p:oleObj spid="_x0000_s85018" r:id="rId3" imgW="974265" imgH="1504474" progId="Visio.Drawing.11">
                    <p:embed/>
                  </p:oleObj>
                </mc:Choice>
                <mc:Fallback>
                  <p:oleObj r:id="rId3" imgW="974265" imgH="1504474" progId="Visio.Drawing.11">
                    <p:embed/>
                    <p:pic>
                      <p:nvPicPr>
                        <p:cNvPr id="3891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4981601"/>
                          <a:ext cx="931863" cy="144145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15" name="Object 3"/>
            <p:cNvGraphicFramePr>
              <a:graphicFrameLocks noGrp="1" noChangeAspect="1"/>
            </p:cNvGraphicFramePr>
            <p:nvPr>
              <p:ph sz="quarter" idx="2"/>
            </p:nvPr>
          </p:nvGraphicFramePr>
          <p:xfrm>
            <a:off x="3851275" y="2101876"/>
            <a:ext cx="1439863" cy="1357313"/>
          </p:xfrm>
          <a:graphic>
            <a:graphicData uri="http://schemas.openxmlformats.org/presentationml/2006/ole">
              <mc:AlternateContent xmlns:mc="http://schemas.openxmlformats.org/markup-compatibility/2006">
                <mc:Choice xmlns:v="urn:schemas-microsoft-com:vml" Requires="v">
                  <p:oleObj spid="_x0000_s85019" r:id="rId5" imgW="1484328" imgH="1397746" progId="Visio.Drawing.11">
                    <p:embed/>
                  </p:oleObj>
                </mc:Choice>
                <mc:Fallback>
                  <p:oleObj r:id="rId5" imgW="1484328" imgH="1397746" progId="Visio.Drawing.11">
                    <p:embed/>
                    <p:pic>
                      <p:nvPicPr>
                        <p:cNvPr id="3891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2101876"/>
                          <a:ext cx="1439863" cy="135731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16" name="Object 4"/>
            <p:cNvGraphicFramePr>
              <a:graphicFrameLocks noGrp="1" noChangeAspect="1"/>
            </p:cNvGraphicFramePr>
            <p:nvPr>
              <p:ph sz="quarter" idx="3"/>
            </p:nvPr>
          </p:nvGraphicFramePr>
          <p:xfrm>
            <a:off x="7524750" y="1957414"/>
            <a:ext cx="1069975" cy="1368425"/>
          </p:xfrm>
          <a:graphic>
            <a:graphicData uri="http://schemas.openxmlformats.org/presentationml/2006/ole">
              <mc:AlternateContent xmlns:mc="http://schemas.openxmlformats.org/markup-compatibility/2006">
                <mc:Choice xmlns:v="urn:schemas-microsoft-com:vml" Requires="v">
                  <p:oleObj spid="_x0000_s85020" r:id="rId7" imgW="1132427" imgH="1447467" progId="Visio.Drawing.11">
                    <p:embed/>
                  </p:oleObj>
                </mc:Choice>
                <mc:Fallback>
                  <p:oleObj r:id="rId7" imgW="1132427" imgH="1447467" progId="Visio.Drawing.11">
                    <p:embed/>
                    <p:pic>
                      <p:nvPicPr>
                        <p:cNvPr id="3891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24750" y="1957414"/>
                          <a:ext cx="1069975" cy="13684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8917" name="Object 5"/>
            <p:cNvGraphicFramePr>
              <a:graphicFrameLocks noGrp="1" noChangeAspect="1"/>
            </p:cNvGraphicFramePr>
            <p:nvPr>
              <p:ph sz="quarter" idx="4"/>
            </p:nvPr>
          </p:nvGraphicFramePr>
          <p:xfrm>
            <a:off x="827088" y="2246339"/>
            <a:ext cx="930275" cy="1223962"/>
          </p:xfrm>
          <a:graphic>
            <a:graphicData uri="http://schemas.openxmlformats.org/presentationml/2006/ole">
              <mc:AlternateContent xmlns:mc="http://schemas.openxmlformats.org/markup-compatibility/2006">
                <mc:Choice xmlns:v="urn:schemas-microsoft-com:vml" Requires="v">
                  <p:oleObj spid="_x0000_s85021" r:id="rId9" imgW="953691" imgH="1254157" progId="Visio.Drawing.11">
                    <p:embed/>
                  </p:oleObj>
                </mc:Choice>
                <mc:Fallback>
                  <p:oleObj r:id="rId9" imgW="953691" imgH="1254157" progId="Visio.Drawing.11">
                    <p:embed/>
                    <p:pic>
                      <p:nvPicPr>
                        <p:cNvPr id="3891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088" y="2246339"/>
                          <a:ext cx="930275" cy="122396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18" name="Line 6"/>
            <p:cNvSpPr>
              <a:spLocks noChangeShapeType="1"/>
            </p:cNvSpPr>
            <p:nvPr/>
          </p:nvSpPr>
          <p:spPr bwMode="auto">
            <a:xfrm>
              <a:off x="1908175" y="2678139"/>
              <a:ext cx="2016125"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8919" name="Text Box 7"/>
            <p:cNvSpPr txBox="1">
              <a:spLocks noChangeArrowheads="1"/>
            </p:cNvSpPr>
            <p:nvPr/>
          </p:nvSpPr>
          <p:spPr bwMode="auto">
            <a:xfrm>
              <a:off x="1619250" y="2246339"/>
              <a:ext cx="2735263"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rPr>
                <a:t>口令输入客户端</a:t>
              </a:r>
            </a:p>
          </p:txBody>
        </p:sp>
        <p:sp>
          <p:nvSpPr>
            <p:cNvPr id="38920" name="Line 8"/>
            <p:cNvSpPr>
              <a:spLocks noChangeShapeType="1"/>
            </p:cNvSpPr>
            <p:nvPr/>
          </p:nvSpPr>
          <p:spPr bwMode="auto">
            <a:xfrm>
              <a:off x="5364163" y="2678139"/>
              <a:ext cx="2016125"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8921" name="Text Box 9"/>
            <p:cNvSpPr txBox="1">
              <a:spLocks noChangeArrowheads="1"/>
            </p:cNvSpPr>
            <p:nvPr/>
          </p:nvSpPr>
          <p:spPr bwMode="auto">
            <a:xfrm>
              <a:off x="5076825" y="2246339"/>
              <a:ext cx="2735263"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sym typeface="Arial" pitchFamily="34" charset="0"/>
                </a:rPr>
                <a:t>传给服务器进行认证</a:t>
              </a:r>
            </a:p>
          </p:txBody>
        </p:sp>
        <p:sp>
          <p:nvSpPr>
            <p:cNvPr id="38922" name="Line 10"/>
            <p:cNvSpPr>
              <a:spLocks noChangeShapeType="1"/>
            </p:cNvSpPr>
            <p:nvPr/>
          </p:nvSpPr>
          <p:spPr bwMode="auto">
            <a:xfrm>
              <a:off x="1042988" y="3470301"/>
              <a:ext cx="0" cy="1368425"/>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8923" name="Text Box 11"/>
            <p:cNvSpPr txBox="1">
              <a:spLocks noChangeArrowheads="1"/>
            </p:cNvSpPr>
            <p:nvPr/>
          </p:nvSpPr>
          <p:spPr bwMode="auto">
            <a:xfrm>
              <a:off x="505738" y="3327426"/>
              <a:ext cx="430887" cy="1944688"/>
            </a:xfrm>
            <a:prstGeom prst="rect">
              <a:avLst/>
            </a:prstGeom>
            <a:noFill/>
            <a:ln w="9525">
              <a:noFill/>
              <a:miter lim="800000"/>
              <a:headEnd/>
              <a:tailEnd/>
            </a:ln>
            <a:effectLst/>
          </p:spPr>
          <p:txBody>
            <a:bodyPr vert="eaVert">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sym typeface="Arial" pitchFamily="34" charset="0"/>
                </a:rPr>
                <a:t>用户登陆，启动令牌</a:t>
              </a:r>
            </a:p>
          </p:txBody>
        </p:sp>
        <p:sp>
          <p:nvSpPr>
            <p:cNvPr id="38924" name="Line 12"/>
            <p:cNvSpPr>
              <a:spLocks noChangeShapeType="1"/>
            </p:cNvSpPr>
            <p:nvPr/>
          </p:nvSpPr>
          <p:spPr bwMode="auto">
            <a:xfrm flipV="1">
              <a:off x="1403350" y="3470301"/>
              <a:ext cx="0" cy="1368425"/>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8925" name="Text Box 13"/>
            <p:cNvSpPr txBox="1">
              <a:spLocks noChangeArrowheads="1"/>
            </p:cNvSpPr>
            <p:nvPr/>
          </p:nvSpPr>
          <p:spPr bwMode="auto">
            <a:xfrm>
              <a:off x="1442363" y="3470301"/>
              <a:ext cx="430887" cy="1800225"/>
            </a:xfrm>
            <a:prstGeom prst="rect">
              <a:avLst/>
            </a:prstGeom>
            <a:noFill/>
            <a:ln w="9525">
              <a:noFill/>
              <a:miter lim="800000"/>
              <a:headEnd/>
              <a:tailEnd/>
            </a:ln>
            <a:effectLst/>
          </p:spPr>
          <p:txBody>
            <a:bodyPr vert="eaVert">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sym typeface="Arial" pitchFamily="34" charset="0"/>
                </a:rPr>
                <a:t>当前的一次性口令</a:t>
              </a:r>
            </a:p>
          </p:txBody>
        </p:sp>
        <p:sp>
          <p:nvSpPr>
            <p:cNvPr id="38926" name="Line 14"/>
            <p:cNvSpPr>
              <a:spLocks noChangeShapeType="1"/>
            </p:cNvSpPr>
            <p:nvPr/>
          </p:nvSpPr>
          <p:spPr bwMode="auto">
            <a:xfrm flipH="1">
              <a:off x="1908175" y="3325839"/>
              <a:ext cx="1944688"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8927" name="Line 15"/>
            <p:cNvSpPr>
              <a:spLocks noChangeShapeType="1"/>
            </p:cNvSpPr>
            <p:nvPr/>
          </p:nvSpPr>
          <p:spPr bwMode="auto">
            <a:xfrm flipH="1">
              <a:off x="5292725" y="3325839"/>
              <a:ext cx="1944688"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38928" name="Text Box 16"/>
            <p:cNvSpPr txBox="1">
              <a:spLocks noChangeArrowheads="1"/>
            </p:cNvSpPr>
            <p:nvPr/>
          </p:nvSpPr>
          <p:spPr bwMode="auto">
            <a:xfrm>
              <a:off x="5435600" y="2894039"/>
              <a:ext cx="1657350"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sym typeface="Arial" pitchFamily="34" charset="0"/>
                </a:rPr>
                <a:t>认证结果</a:t>
              </a:r>
            </a:p>
          </p:txBody>
        </p:sp>
        <p:sp>
          <p:nvSpPr>
            <p:cNvPr id="38929" name="Text Box 17"/>
            <p:cNvSpPr txBox="1">
              <a:spLocks noChangeArrowheads="1"/>
            </p:cNvSpPr>
            <p:nvPr/>
          </p:nvSpPr>
          <p:spPr bwMode="auto">
            <a:xfrm>
              <a:off x="1908175" y="2894039"/>
              <a:ext cx="2016125"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rPr>
                <a:t>显示认证结果</a:t>
              </a:r>
            </a:p>
          </p:txBody>
        </p:sp>
      </p:grpSp>
      <p:grpSp>
        <p:nvGrpSpPr>
          <p:cNvPr id="36" name="组合 35"/>
          <p:cNvGrpSpPr/>
          <p:nvPr/>
        </p:nvGrpSpPr>
        <p:grpSpPr>
          <a:xfrm>
            <a:off x="3071802" y="3973256"/>
            <a:ext cx="5677850" cy="1740335"/>
            <a:chOff x="3466150" y="5117665"/>
            <a:chExt cx="5677850" cy="1740335"/>
          </a:xfrm>
        </p:grpSpPr>
        <p:pic>
          <p:nvPicPr>
            <p:cNvPr id="33" name="图片 32" descr="time-management.jpg"/>
            <p:cNvPicPr>
              <a:picLocks noChangeAspect="1"/>
            </p:cNvPicPr>
            <p:nvPr/>
          </p:nvPicPr>
          <p:blipFill>
            <a:blip r:embed="rId11" cstate="print">
              <a:duotone>
                <a:schemeClr val="accent6">
                  <a:shade val="45000"/>
                  <a:satMod val="135000"/>
                </a:schemeClr>
                <a:prstClr val="white"/>
              </a:duotone>
            </a:blip>
            <a:stretch>
              <a:fillRect/>
            </a:stretch>
          </p:blipFill>
          <p:spPr>
            <a:xfrm>
              <a:off x="7252332" y="5117665"/>
              <a:ext cx="1891668" cy="1740335"/>
            </a:xfrm>
            <a:prstGeom prst="rect">
              <a:avLst/>
            </a:prstGeom>
          </p:spPr>
        </p:pic>
        <p:grpSp>
          <p:nvGrpSpPr>
            <p:cNvPr id="35" name="组合 34"/>
            <p:cNvGrpSpPr/>
            <p:nvPr/>
          </p:nvGrpSpPr>
          <p:grpSpPr>
            <a:xfrm>
              <a:off x="3466150" y="5117665"/>
              <a:ext cx="3783336" cy="1740335"/>
              <a:chOff x="3466150" y="5117665"/>
              <a:chExt cx="3783336" cy="1740335"/>
            </a:xfrm>
          </p:grpSpPr>
          <p:pic>
            <p:nvPicPr>
              <p:cNvPr id="32" name="图片 31" descr="time-management.jpg"/>
              <p:cNvPicPr>
                <a:picLocks noChangeAspect="1"/>
              </p:cNvPicPr>
              <p:nvPr/>
            </p:nvPicPr>
            <p:blipFill>
              <a:blip r:embed="rId11" cstate="print"/>
              <a:stretch>
                <a:fillRect/>
              </a:stretch>
            </p:blipFill>
            <p:spPr>
              <a:xfrm>
                <a:off x="5357818" y="5117665"/>
                <a:ext cx="1891668" cy="1740335"/>
              </a:xfrm>
              <a:prstGeom prst="rect">
                <a:avLst/>
              </a:prstGeom>
            </p:spPr>
          </p:pic>
          <p:pic>
            <p:nvPicPr>
              <p:cNvPr id="34" name="图片 33" descr="time-management.jpg"/>
              <p:cNvPicPr>
                <a:picLocks noChangeAspect="1"/>
              </p:cNvPicPr>
              <p:nvPr/>
            </p:nvPicPr>
            <p:blipFill>
              <a:blip r:embed="rId11" cstate="print">
                <a:duotone>
                  <a:schemeClr val="accent5">
                    <a:shade val="45000"/>
                    <a:satMod val="135000"/>
                  </a:schemeClr>
                  <a:prstClr val="white"/>
                </a:duotone>
              </a:blip>
              <a:stretch>
                <a:fillRect/>
              </a:stretch>
            </p:blipFill>
            <p:spPr>
              <a:xfrm>
                <a:off x="3466150" y="5117665"/>
                <a:ext cx="1891668" cy="1740335"/>
              </a:xfrm>
              <a:prstGeom prst="rect">
                <a:avLst/>
              </a:prstGeom>
            </p:spPr>
          </p:pic>
        </p:grpSp>
      </p:grpSp>
    </p:spTree>
    <p:extLst>
      <p:ext uri="{BB962C8B-B14F-4D97-AF65-F5344CB8AC3E}">
        <p14:creationId xmlns:p14="http://schemas.microsoft.com/office/powerpoint/2010/main" val="1723499967"/>
      </p:ext>
    </p:extLst>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p:cNvSpPr>
            <a:spLocks noChangeArrowheads="1"/>
          </p:cNvSpPr>
          <p:nvPr/>
        </p:nvSpPr>
        <p:spPr bwMode="auto">
          <a:xfrm>
            <a:off x="3505200" y="0"/>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a:spcBef>
                <a:spcPct val="50000"/>
              </a:spcBef>
              <a:buFont typeface="Arial" panose="020B0604020202020204" pitchFamily="34" charset="0"/>
              <a:buNone/>
            </a:pPr>
            <a:r>
              <a:rPr lang="zh-CN" altLang="en-US">
                <a:solidFill>
                  <a:schemeClr val="bg1"/>
                </a:solidFill>
                <a:latin typeface="宋体" panose="02010600030101010101" pitchFamily="2" charset="-122"/>
                <a:sym typeface="宋体" panose="02010600030101010101" pitchFamily="2" charset="-122"/>
              </a:rPr>
              <a:t>第七讲 认证</a:t>
            </a:r>
            <a:endParaRPr lang="zh-CN" altLang="en-US"/>
          </a:p>
        </p:txBody>
      </p:sp>
      <p:sp>
        <p:nvSpPr>
          <p:cNvPr id="44035" name="Text Box 3"/>
          <p:cNvSpPr>
            <a:spLocks noChangeArrowheads="1"/>
          </p:cNvSpPr>
          <p:nvPr/>
        </p:nvSpPr>
        <p:spPr bwMode="auto">
          <a:xfrm>
            <a:off x="381000" y="1371600"/>
            <a:ext cx="8153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a:spcBef>
                <a:spcPct val="50000"/>
              </a:spcBef>
              <a:buFont typeface="Arial" panose="020B0604020202020204" pitchFamily="34" charset="0"/>
              <a:buNone/>
            </a:pPr>
            <a:r>
              <a:rPr lang="zh-CN" altLang="en-US">
                <a:solidFill>
                  <a:schemeClr val="bg1"/>
                </a:solidFill>
                <a:latin typeface="Tahoma" panose="020B0604030504040204" pitchFamily="34" charset="0"/>
                <a:sym typeface="Tahoma" panose="020B0604030504040204" pitchFamily="34" charset="0"/>
              </a:rPr>
              <a:t>时间同步认证卡在一个固定期间中</a:t>
            </a:r>
            <a:r>
              <a:rPr lang="en-US" altLang="zh-CN">
                <a:solidFill>
                  <a:schemeClr val="bg1"/>
                </a:solidFill>
                <a:latin typeface="Tahoma" panose="020B0604030504040204" pitchFamily="34" charset="0"/>
                <a:sym typeface="Tahoma" panose="020B0604030504040204" pitchFamily="34" charset="0"/>
              </a:rPr>
              <a:t>(</a:t>
            </a:r>
            <a:r>
              <a:rPr lang="zh-CN" altLang="en-US">
                <a:solidFill>
                  <a:schemeClr val="bg1"/>
                </a:solidFill>
                <a:latin typeface="Tahoma" panose="020B0604030504040204" pitchFamily="34" charset="0"/>
                <a:sym typeface="Tahoma" panose="020B0604030504040204" pitchFamily="34" charset="0"/>
              </a:rPr>
              <a:t>通常是一分钟</a:t>
            </a:r>
            <a:r>
              <a:rPr lang="en-US" altLang="zh-CN">
                <a:solidFill>
                  <a:schemeClr val="bg1"/>
                </a:solidFill>
                <a:latin typeface="Tahoma" panose="020B0604030504040204" pitchFamily="34" charset="0"/>
                <a:sym typeface="Tahoma" panose="020B0604030504040204" pitchFamily="34" charset="0"/>
              </a:rPr>
              <a:t>)</a:t>
            </a:r>
            <a:r>
              <a:rPr lang="zh-CN" altLang="en-US">
                <a:solidFill>
                  <a:schemeClr val="bg1"/>
                </a:solidFill>
                <a:latin typeface="Tahoma" panose="020B0604030504040204" pitchFamily="34" charset="0"/>
                <a:sym typeface="Tahoma" panose="020B0604030504040204" pitchFamily="34" charset="0"/>
              </a:rPr>
              <a:t>产生同一个动态密码，依据时间的流逝产生不同的密码。 </a:t>
            </a:r>
            <a:endParaRPr lang="zh-CN" altLang="en-US"/>
          </a:p>
        </p:txBody>
      </p:sp>
      <p:pic>
        <p:nvPicPr>
          <p:cNvPr id="44036" name="Picture 4" descr="time_syn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76400"/>
            <a:ext cx="7239000" cy="414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Rectangle 5"/>
          <p:cNvSpPr>
            <a:spLocks noGrp="1" noChangeArrowheads="1"/>
          </p:cNvSpPr>
          <p:nvPr>
            <p:ph type="title" idx="4294967295"/>
          </p:nvPr>
        </p:nvSpPr>
        <p:spPr>
          <a:xfrm>
            <a:off x="179388" y="331788"/>
            <a:ext cx="8540750" cy="679450"/>
          </a:xfrm>
        </p:spPr>
        <p:txBody>
          <a:bodyPr/>
          <a:lstStyle/>
          <a:p>
            <a:pPr algn="l"/>
            <a:r>
              <a:rPr lang="zh-CN" altLang="en-US" b="0"/>
              <a:t>（</a:t>
            </a:r>
            <a:r>
              <a:rPr lang="en-US" altLang="zh-CN" b="0"/>
              <a:t>2</a:t>
            </a:r>
            <a:r>
              <a:rPr lang="zh-CN" altLang="en-US" b="0"/>
              <a:t>）时间同步认证</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bldLvl="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a:spLocks noChangeArrowheads="1"/>
          </p:cNvSpPr>
          <p:nvPr/>
        </p:nvSpPr>
        <p:spPr bwMode="auto">
          <a:xfrm>
            <a:off x="3505200" y="0"/>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a:spcBef>
                <a:spcPct val="50000"/>
              </a:spcBef>
              <a:buFont typeface="Arial" panose="020B0604020202020204" pitchFamily="34" charset="0"/>
              <a:buNone/>
            </a:pPr>
            <a:r>
              <a:rPr lang="zh-CN" altLang="en-US">
                <a:solidFill>
                  <a:schemeClr val="bg1"/>
                </a:solidFill>
                <a:latin typeface="宋体" panose="02010600030101010101" pitchFamily="2" charset="-122"/>
                <a:sym typeface="宋体" panose="02010600030101010101" pitchFamily="2" charset="-122"/>
              </a:rPr>
              <a:t>第七讲 认证</a:t>
            </a:r>
            <a:endParaRPr lang="zh-CN" altLang="en-US"/>
          </a:p>
        </p:txBody>
      </p:sp>
      <p:sp>
        <p:nvSpPr>
          <p:cNvPr id="43011" name="Text Box 3"/>
          <p:cNvSpPr>
            <a:spLocks noChangeArrowheads="1"/>
          </p:cNvSpPr>
          <p:nvPr/>
        </p:nvSpPr>
        <p:spPr bwMode="auto">
          <a:xfrm>
            <a:off x="468313" y="1476375"/>
            <a:ext cx="75438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sz="2800" b="1">
                <a:solidFill>
                  <a:srgbClr val="000000"/>
                </a:solidFill>
                <a:latin typeface="Tahoma" panose="020B0604030504040204" pitchFamily="34" charset="0"/>
                <a:sym typeface="Tahoma" panose="020B0604030504040204" pitchFamily="34" charset="0"/>
              </a:rPr>
              <a:t>优点： </a:t>
            </a:r>
          </a:p>
          <a:p>
            <a:pPr>
              <a:spcBef>
                <a:spcPct val="50000"/>
              </a:spcBef>
              <a:buFont typeface="Arial" panose="020B0604020202020204" pitchFamily="34" charset="0"/>
              <a:buNone/>
            </a:pPr>
            <a:r>
              <a:rPr lang="zh-CN" altLang="en-US" sz="2800" b="1">
                <a:solidFill>
                  <a:srgbClr val="000000"/>
                </a:solidFill>
                <a:latin typeface="Tahoma" panose="020B0604030504040204" pitchFamily="34" charset="0"/>
                <a:sym typeface="Tahoma" panose="020B0604030504040204" pitchFamily="34" charset="0"/>
              </a:rPr>
              <a:t>易于使用。 </a:t>
            </a:r>
          </a:p>
          <a:p>
            <a:pPr>
              <a:spcBef>
                <a:spcPct val="50000"/>
              </a:spcBef>
              <a:buFont typeface="Arial" panose="020B0604020202020204" pitchFamily="34" charset="0"/>
              <a:buNone/>
            </a:pPr>
            <a:r>
              <a:rPr lang="zh-CN" altLang="en-US" sz="2800" b="1">
                <a:solidFill>
                  <a:srgbClr val="000000"/>
                </a:solidFill>
                <a:latin typeface="Tahoma" panose="020B0604030504040204" pitchFamily="34" charset="0"/>
                <a:sym typeface="Tahoma" panose="020B0604030504040204" pitchFamily="34" charset="0"/>
              </a:rPr>
              <a:t>缺点： </a:t>
            </a:r>
          </a:p>
          <a:p>
            <a:pPr>
              <a:spcBef>
                <a:spcPct val="50000"/>
              </a:spcBef>
              <a:buFont typeface="Arial" panose="020B0604020202020204" pitchFamily="34" charset="0"/>
              <a:buAutoNum type="arabicPeriod"/>
            </a:pPr>
            <a:r>
              <a:rPr lang="zh-CN" altLang="en-US" sz="2800" b="1">
                <a:solidFill>
                  <a:srgbClr val="000000"/>
                </a:solidFill>
                <a:latin typeface="Tahoma" panose="020B0604030504040204" pitchFamily="34" charset="0"/>
                <a:sym typeface="Tahoma" panose="020B0604030504040204" pitchFamily="34" charset="0"/>
              </a:rPr>
              <a:t>时间同步困难，可能造成必须重新输入新密码。软体认证卡采用</a:t>
            </a:r>
            <a:r>
              <a:rPr lang="en-US" altLang="zh-CN" sz="2800" b="1">
                <a:solidFill>
                  <a:srgbClr val="000000"/>
                </a:solidFill>
                <a:latin typeface="Tahoma" panose="020B0604030504040204" pitchFamily="34" charset="0"/>
                <a:sym typeface="Tahoma" panose="020B0604030504040204" pitchFamily="34" charset="0"/>
              </a:rPr>
              <a:t>PC</a:t>
            </a:r>
            <a:r>
              <a:rPr lang="zh-CN" altLang="en-US" sz="2800" b="1">
                <a:solidFill>
                  <a:srgbClr val="000000"/>
                </a:solidFill>
                <a:latin typeface="Tahoma" panose="020B0604030504040204" pitchFamily="34" charset="0"/>
                <a:sym typeface="Tahoma" panose="020B0604030504040204" pitchFamily="34" charset="0"/>
              </a:rPr>
              <a:t>的时刻，很可能随时被修改。常常需要与服务器重新对时。 </a:t>
            </a:r>
          </a:p>
          <a:p>
            <a:pPr>
              <a:spcBef>
                <a:spcPct val="50000"/>
              </a:spcBef>
              <a:buFont typeface="Arial" panose="020B0604020202020204" pitchFamily="34" charset="0"/>
              <a:buNone/>
            </a:pPr>
            <a:r>
              <a:rPr lang="en-US" altLang="zh-CN" sz="2800" b="1">
                <a:solidFill>
                  <a:srgbClr val="000000"/>
                </a:solidFill>
                <a:latin typeface="Tahoma" panose="020B0604030504040204" pitchFamily="34" charset="0"/>
                <a:sym typeface="Tahoma" panose="020B0604030504040204" pitchFamily="34" charset="0"/>
              </a:rPr>
              <a:t>2.</a:t>
            </a:r>
            <a:r>
              <a:rPr lang="zh-CN" altLang="en-US" sz="2800" b="1">
                <a:solidFill>
                  <a:srgbClr val="000000"/>
                </a:solidFill>
                <a:latin typeface="Tahoma" panose="020B0604030504040204" pitchFamily="34" charset="0"/>
                <a:sym typeface="Tahoma" panose="020B0604030504040204" pitchFamily="34" charset="0"/>
              </a:rPr>
              <a:t>不如</a:t>
            </a:r>
            <a:r>
              <a:rPr lang="en-US" altLang="zh-CN" sz="2800" b="1">
                <a:solidFill>
                  <a:srgbClr val="000000"/>
                </a:solidFill>
                <a:latin typeface="Tahoma" panose="020B0604030504040204" pitchFamily="34" charset="0"/>
                <a:sym typeface="Tahoma" panose="020B0604030504040204" pitchFamily="34" charset="0"/>
              </a:rPr>
              <a:t>Challenge/Response</a:t>
            </a:r>
            <a:r>
              <a:rPr lang="zh-CN" altLang="en-US" sz="2800" b="1">
                <a:solidFill>
                  <a:srgbClr val="000000"/>
                </a:solidFill>
                <a:latin typeface="Tahoma" panose="020B0604030504040204" pitchFamily="34" charset="0"/>
                <a:sym typeface="Tahoma" panose="020B0604030504040204" pitchFamily="34" charset="0"/>
              </a:rPr>
              <a:t>认证更安全</a:t>
            </a:r>
            <a:endParaRPr lang="zh-CN" altLang="en-US"/>
          </a:p>
        </p:txBody>
      </p:sp>
      <p:sp>
        <p:nvSpPr>
          <p:cNvPr id="43012" name="Rectangle 4"/>
          <p:cNvSpPr>
            <a:spLocks noGrp="1" noChangeArrowheads="1"/>
          </p:cNvSpPr>
          <p:nvPr>
            <p:ph type="title" idx="4294967295"/>
          </p:nvPr>
        </p:nvSpPr>
        <p:spPr>
          <a:xfrm>
            <a:off x="179388" y="331788"/>
            <a:ext cx="8540750" cy="679450"/>
          </a:xfrm>
        </p:spPr>
        <p:txBody>
          <a:bodyPr/>
          <a:lstStyle/>
          <a:p>
            <a:pPr algn="l">
              <a:spcBef>
                <a:spcPct val="50000"/>
              </a:spcBef>
            </a:pPr>
            <a:r>
              <a:rPr lang="zh-CN" altLang="en-US">
                <a:latin typeface="Tahoma" panose="020B0604030504040204" pitchFamily="34" charset="0"/>
              </a:rPr>
              <a:t>时间同步身份认证</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43011">
                                            <p:txEl>
                                              <p:pRg st="2" end="2"/>
                                            </p:txEl>
                                          </p:spTgt>
                                        </p:tgtEl>
                                        <p:attrNameLst>
                                          <p:attrName>style.visibility</p:attrName>
                                        </p:attrNameLst>
                                      </p:cBhvr>
                                      <p:to>
                                        <p:strVal val="visible"/>
                                      </p:to>
                                    </p:set>
                                    <p:anim calcmode="lin" valueType="num">
                                      <p:cBhvr>
                                        <p:cTn id="7" dur="1000" fill="hold"/>
                                        <p:tgtEl>
                                          <p:spTgt spid="43011">
                                            <p:txEl>
                                              <p:pRg st="2" end="2"/>
                                            </p:txEl>
                                          </p:spTgt>
                                        </p:tgtEl>
                                        <p:attrNameLst>
                                          <p:attrName>ppt_x</p:attrName>
                                        </p:attrNameLst>
                                      </p:cBhvr>
                                      <p:tavLst>
                                        <p:tav tm="0">
                                          <p:val>
                                            <p:strVal val="#ppt_x-.2"/>
                                          </p:val>
                                        </p:tav>
                                        <p:tav tm="100000">
                                          <p:val>
                                            <p:strVal val="#ppt_x"/>
                                          </p:val>
                                        </p:tav>
                                      </p:tavLst>
                                    </p:anim>
                                    <p:anim calcmode="lin" valueType="num">
                                      <p:cBhvr>
                                        <p:cTn id="8" dur="1000" fill="hold"/>
                                        <p:tgtEl>
                                          <p:spTgt spid="43011">
                                            <p:txEl>
                                              <p:pRg st="2" end="2"/>
                                            </p:txEl>
                                          </p:spTgt>
                                        </p:tgtEl>
                                        <p:attrNameLst>
                                          <p:attrName>ppt_y</p:attrName>
                                        </p:attrNameLst>
                                      </p:cBhvr>
                                      <p:tavLst>
                                        <p:tav tm="0">
                                          <p:val>
                                            <p:strVal val="#ppt_y"/>
                                          </p:val>
                                        </p:tav>
                                        <p:tav tm="100000">
                                          <p:val>
                                            <p:strVal val="#ppt_y"/>
                                          </p:val>
                                        </p:tav>
                                      </p:tavLst>
                                    </p:anim>
                                    <p:animEffect prLst="gradientSize: 0.1">
                                      <p:cBhvr>
                                        <p:cTn id="9" dur="1000"/>
                                        <p:tgtEl>
                                          <p:spTgt spid="43011">
                                            <p:txEl>
                                              <p:pRg st="2" end="2"/>
                                            </p:txEl>
                                          </p:spTgt>
                                        </p:tgtEl>
                                      </p:cBhvr>
                                    </p:animEffect>
                                  </p:childTnLst>
                                </p:cTn>
                              </p:par>
                              <p:par>
                                <p:cTn id="10" presetID="29" presetClass="entr" presetSubtype="0" fill="hold" nodeType="withEffect">
                                  <p:stCondLst>
                                    <p:cond delay="0"/>
                                  </p:stCondLst>
                                  <p:childTnLst>
                                    <p:set>
                                      <p:cBhvr>
                                        <p:cTn id="11" dur="1" fill="hold">
                                          <p:stCondLst>
                                            <p:cond delay="0"/>
                                          </p:stCondLst>
                                        </p:cTn>
                                        <p:tgtEl>
                                          <p:spTgt spid="43011">
                                            <p:txEl>
                                              <p:pRg st="3" end="3"/>
                                            </p:txEl>
                                          </p:spTgt>
                                        </p:tgtEl>
                                        <p:attrNameLst>
                                          <p:attrName>style.visibility</p:attrName>
                                        </p:attrNameLst>
                                      </p:cBhvr>
                                      <p:to>
                                        <p:strVal val="visible"/>
                                      </p:to>
                                    </p:set>
                                    <p:anim calcmode="lin" valueType="num">
                                      <p:cBhvr>
                                        <p:cTn id="12" dur="1000" fill="hold"/>
                                        <p:tgtEl>
                                          <p:spTgt spid="43011">
                                            <p:txEl>
                                              <p:pRg st="3" end="3"/>
                                            </p:txEl>
                                          </p:spTgt>
                                        </p:tgtEl>
                                        <p:attrNameLst>
                                          <p:attrName>ppt_x</p:attrName>
                                        </p:attrNameLst>
                                      </p:cBhvr>
                                      <p:tavLst>
                                        <p:tav tm="0">
                                          <p:val>
                                            <p:strVal val="#ppt_x-.2"/>
                                          </p:val>
                                        </p:tav>
                                        <p:tav tm="100000">
                                          <p:val>
                                            <p:strVal val="#ppt_x"/>
                                          </p:val>
                                        </p:tav>
                                      </p:tavLst>
                                    </p:anim>
                                    <p:anim calcmode="lin" valueType="num">
                                      <p:cBhvr>
                                        <p:cTn id="13" dur="1000" fill="hold"/>
                                        <p:tgtEl>
                                          <p:spTgt spid="43011">
                                            <p:txEl>
                                              <p:pRg st="3" end="3"/>
                                            </p:txEl>
                                          </p:spTgt>
                                        </p:tgtEl>
                                        <p:attrNameLst>
                                          <p:attrName>ppt_y</p:attrName>
                                        </p:attrNameLst>
                                      </p:cBhvr>
                                      <p:tavLst>
                                        <p:tav tm="0">
                                          <p:val>
                                            <p:strVal val="#ppt_y"/>
                                          </p:val>
                                        </p:tav>
                                        <p:tav tm="100000">
                                          <p:val>
                                            <p:strVal val="#ppt_y"/>
                                          </p:val>
                                        </p:tav>
                                      </p:tavLst>
                                    </p:anim>
                                    <p:animEffect prLst="gradientSize: 0.1">
                                      <p:cBhvr>
                                        <p:cTn id="14" dur="1000"/>
                                        <p:tgtEl>
                                          <p:spTgt spid="43011">
                                            <p:txEl>
                                              <p:pRg st="3" end="3"/>
                                            </p:txEl>
                                          </p:spTgt>
                                        </p:tgtEl>
                                      </p:cBhvr>
                                    </p:animEffect>
                                  </p:childTnLst>
                                </p:cTn>
                              </p:par>
                              <p:par>
                                <p:cTn id="15" presetID="29" presetClass="entr" presetSubtype="0" fill="hold" nodeType="withEffect">
                                  <p:stCondLst>
                                    <p:cond delay="0"/>
                                  </p:stCondLst>
                                  <p:childTnLst>
                                    <p:set>
                                      <p:cBhvr>
                                        <p:cTn id="16" dur="1" fill="hold">
                                          <p:stCondLst>
                                            <p:cond delay="0"/>
                                          </p:stCondLst>
                                        </p:cTn>
                                        <p:tgtEl>
                                          <p:spTgt spid="43011">
                                            <p:txEl>
                                              <p:pRg st="4" end="4"/>
                                            </p:txEl>
                                          </p:spTgt>
                                        </p:tgtEl>
                                        <p:attrNameLst>
                                          <p:attrName>style.visibility</p:attrName>
                                        </p:attrNameLst>
                                      </p:cBhvr>
                                      <p:to>
                                        <p:strVal val="visible"/>
                                      </p:to>
                                    </p:set>
                                    <p:anim calcmode="lin" valueType="num">
                                      <p:cBhvr>
                                        <p:cTn id="17" dur="1000" fill="hold"/>
                                        <p:tgtEl>
                                          <p:spTgt spid="43011">
                                            <p:txEl>
                                              <p:pRg st="4" end="4"/>
                                            </p:txEl>
                                          </p:spTgt>
                                        </p:tgtEl>
                                        <p:attrNameLst>
                                          <p:attrName>ppt_x</p:attrName>
                                        </p:attrNameLst>
                                      </p:cBhvr>
                                      <p:tavLst>
                                        <p:tav tm="0">
                                          <p:val>
                                            <p:strVal val="#ppt_x-.2"/>
                                          </p:val>
                                        </p:tav>
                                        <p:tav tm="100000">
                                          <p:val>
                                            <p:strVal val="#ppt_x"/>
                                          </p:val>
                                        </p:tav>
                                      </p:tavLst>
                                    </p:anim>
                                    <p:anim calcmode="lin" valueType="num">
                                      <p:cBhvr>
                                        <p:cTn id="18" dur="1000" fill="hold"/>
                                        <p:tgtEl>
                                          <p:spTgt spid="43011">
                                            <p:txEl>
                                              <p:pRg st="4" end="4"/>
                                            </p:txEl>
                                          </p:spTgt>
                                        </p:tgtEl>
                                        <p:attrNameLst>
                                          <p:attrName>ppt_y</p:attrName>
                                        </p:attrNameLst>
                                      </p:cBhvr>
                                      <p:tavLst>
                                        <p:tav tm="0">
                                          <p:val>
                                            <p:strVal val="#ppt_y"/>
                                          </p:val>
                                        </p:tav>
                                        <p:tav tm="100000">
                                          <p:val>
                                            <p:strVal val="#ppt_y"/>
                                          </p:val>
                                        </p:tav>
                                      </p:tavLst>
                                    </p:anim>
                                    <p:animEffect prLst="gradientSize: 0.1">
                                      <p:cBhvr>
                                        <p:cTn id="19" dur="1000"/>
                                        <p:tgtEl>
                                          <p:spTgt spid="43011">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30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bldLvl="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p:cNvSpPr>
            <a:spLocks noChangeArrowheads="1"/>
          </p:cNvSpPr>
          <p:nvPr/>
        </p:nvSpPr>
        <p:spPr bwMode="auto">
          <a:xfrm>
            <a:off x="3505200" y="0"/>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a:spcBef>
                <a:spcPct val="50000"/>
              </a:spcBef>
              <a:buFont typeface="Arial" panose="020B0604020202020204" pitchFamily="34" charset="0"/>
              <a:buNone/>
            </a:pPr>
            <a:r>
              <a:rPr lang="zh-CN" altLang="en-US">
                <a:solidFill>
                  <a:schemeClr val="bg1"/>
                </a:solidFill>
                <a:latin typeface="宋体" panose="02010600030101010101" pitchFamily="2" charset="-122"/>
                <a:sym typeface="宋体" panose="02010600030101010101" pitchFamily="2" charset="-122"/>
              </a:rPr>
              <a:t>第七讲 认证</a:t>
            </a:r>
            <a:endParaRPr lang="zh-CN" altLang="en-US"/>
          </a:p>
        </p:txBody>
      </p:sp>
      <p:sp>
        <p:nvSpPr>
          <p:cNvPr id="46083" name="Text Box 3"/>
          <p:cNvSpPr>
            <a:spLocks noChangeArrowheads="1"/>
          </p:cNvSpPr>
          <p:nvPr/>
        </p:nvSpPr>
        <p:spPr bwMode="auto">
          <a:xfrm>
            <a:off x="323850" y="987425"/>
            <a:ext cx="8496300" cy="634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en-US" altLang="zh-CN" sz="2000" b="1" dirty="0">
              <a:solidFill>
                <a:srgbClr val="000000"/>
              </a:solidFill>
              <a:sym typeface="Tahoma" panose="020B0604030504040204" pitchFamily="34" charset="0"/>
            </a:endParaRPr>
          </a:p>
          <a:p>
            <a:pPr>
              <a:buFont typeface="Arial" panose="020B0604020202020204" pitchFamily="34" charset="0"/>
              <a:buNone/>
            </a:pPr>
            <a:r>
              <a:rPr lang="zh-CN" altLang="en-US" sz="2000" b="1" dirty="0">
                <a:solidFill>
                  <a:srgbClr val="000000"/>
                </a:solidFill>
                <a:sym typeface="Tahoma" panose="020B0604030504040204" pitchFamily="34" charset="0"/>
              </a:rPr>
              <a:t>基于事件同步的令牌原理是通过某一特定的事件次序及相同的种子值作为输入</a:t>
            </a:r>
            <a:r>
              <a:rPr lang="en-US" altLang="zh-CN" sz="2000" b="1" dirty="0">
                <a:solidFill>
                  <a:srgbClr val="000000"/>
                </a:solidFill>
                <a:sym typeface="Tahoma" panose="020B0604030504040204" pitchFamily="34" charset="0"/>
              </a:rPr>
              <a:t>, </a:t>
            </a:r>
            <a:r>
              <a:rPr lang="zh-CN" altLang="en-US" sz="2000" b="1" dirty="0">
                <a:solidFill>
                  <a:srgbClr val="000000"/>
                </a:solidFill>
                <a:sym typeface="Tahoma" panose="020B0604030504040204" pitchFamily="34" charset="0"/>
              </a:rPr>
              <a:t>在算法中运算出一致的密码。不同于时间同步技术</a:t>
            </a:r>
            <a:r>
              <a:rPr lang="en-US" altLang="zh-CN" sz="2000" b="1" dirty="0">
                <a:solidFill>
                  <a:srgbClr val="000000"/>
                </a:solidFill>
                <a:sym typeface="Tahoma" panose="020B0604030504040204" pitchFamily="34" charset="0"/>
              </a:rPr>
              <a:t>, </a:t>
            </a:r>
            <a:r>
              <a:rPr lang="zh-CN" altLang="en-US" sz="2000" b="1" dirty="0">
                <a:solidFill>
                  <a:srgbClr val="000000"/>
                </a:solidFill>
                <a:sym typeface="Tahoma" panose="020B0604030504040204" pitchFamily="34" charset="0"/>
              </a:rPr>
              <a:t>事件动态口令技术是让用户的密码按照使用次数不断动态变化。它是在用户每次按一下令牌时产生一个密码</a:t>
            </a:r>
            <a:r>
              <a:rPr lang="en-US" altLang="zh-CN" sz="2000" b="1" dirty="0">
                <a:solidFill>
                  <a:srgbClr val="000000"/>
                </a:solidFill>
                <a:sym typeface="Tahoma" panose="020B0604030504040204" pitchFamily="34" charset="0"/>
              </a:rPr>
              <a:t>, </a:t>
            </a:r>
            <a:r>
              <a:rPr lang="zh-CN" altLang="en-US" sz="2000" b="1" dirty="0">
                <a:solidFill>
                  <a:srgbClr val="000000"/>
                </a:solidFill>
                <a:sym typeface="Tahoma" panose="020B0604030504040204" pitchFamily="34" charset="0"/>
              </a:rPr>
              <a:t>同步原理如图</a:t>
            </a:r>
            <a:r>
              <a:rPr lang="en-US" altLang="zh-CN" sz="2000" b="1" dirty="0">
                <a:solidFill>
                  <a:srgbClr val="000000"/>
                </a:solidFill>
                <a:sym typeface="Tahoma" panose="020B0604030504040204" pitchFamily="34" charset="0"/>
              </a:rPr>
              <a:t>1 </a:t>
            </a:r>
            <a:r>
              <a:rPr lang="zh-CN" altLang="en-US" sz="2000" b="1" dirty="0">
                <a:solidFill>
                  <a:srgbClr val="000000"/>
                </a:solidFill>
                <a:sym typeface="Tahoma" panose="020B0604030504040204" pitchFamily="34" charset="0"/>
              </a:rPr>
              <a:t>所示。</a:t>
            </a:r>
          </a:p>
          <a:p>
            <a:pPr>
              <a:buFont typeface="Arial" panose="020B0604020202020204" pitchFamily="34" charset="0"/>
              <a:buNone/>
            </a:pPr>
            <a:r>
              <a:rPr lang="zh-CN" altLang="en-US" sz="2000" b="1" dirty="0">
                <a:solidFill>
                  <a:srgbClr val="000000"/>
                </a:solidFill>
                <a:sym typeface="Tahoma" panose="020B0604030504040204" pitchFamily="34" charset="0"/>
              </a:rPr>
              <a:t>              认证服务器                                                 端用户令牌端</a:t>
            </a:r>
          </a:p>
          <a:p>
            <a:pPr>
              <a:buFont typeface="Arial" panose="020B0604020202020204" pitchFamily="34" charset="0"/>
              <a:buNone/>
            </a:pPr>
            <a:r>
              <a:rPr lang="zh-CN" altLang="en-US" sz="2000" b="1" dirty="0">
                <a:solidFill>
                  <a:srgbClr val="000000"/>
                </a:solidFill>
                <a:sym typeface="Tahoma" panose="020B0604030504040204" pitchFamily="34" charset="0"/>
              </a:rPr>
              <a:t>         预设密钥        用户登录事件                 预设密钥      生成密码事件</a:t>
            </a:r>
            <a:endParaRPr lang="zh-CN" altLang="en-US" sz="2000" b="1" dirty="0">
              <a:solidFill>
                <a:srgbClr val="000000"/>
              </a:solidFill>
              <a:latin typeface="Tahoma" panose="020B0604030504040204" pitchFamily="34" charset="0"/>
              <a:sym typeface="Tahoma" panose="020B0604030504040204" pitchFamily="34" charset="0"/>
            </a:endParaRPr>
          </a:p>
          <a:p>
            <a:pPr>
              <a:buFont typeface="Arial" panose="020B0604020202020204" pitchFamily="34" charset="0"/>
              <a:buNone/>
            </a:pPr>
            <a:endParaRPr lang="zh-CN" altLang="en-US" sz="2000" b="1" dirty="0">
              <a:solidFill>
                <a:srgbClr val="000000"/>
              </a:solidFill>
              <a:latin typeface="Tahoma" panose="020B0604030504040204" pitchFamily="34" charset="0"/>
              <a:sym typeface="Tahoma" panose="020B0604030504040204" pitchFamily="34" charset="0"/>
            </a:endParaRPr>
          </a:p>
          <a:p>
            <a:pPr>
              <a:buFont typeface="Arial" panose="020B0604020202020204" pitchFamily="34" charset="0"/>
              <a:buNone/>
            </a:pPr>
            <a:endParaRPr lang="zh-CN" altLang="en-US" sz="2800" b="1" dirty="0">
              <a:solidFill>
                <a:srgbClr val="000000"/>
              </a:solidFill>
              <a:latin typeface="Tahoma" panose="020B0604030504040204" pitchFamily="34" charset="0"/>
              <a:sym typeface="Tahoma" panose="020B0604030504040204" pitchFamily="34" charset="0"/>
            </a:endParaRPr>
          </a:p>
          <a:p>
            <a:pPr>
              <a:buFont typeface="Arial" panose="020B0604020202020204" pitchFamily="34" charset="0"/>
              <a:buNone/>
            </a:pPr>
            <a:endParaRPr lang="zh-CN" altLang="en-US" sz="2800" b="1" dirty="0">
              <a:solidFill>
                <a:srgbClr val="000000"/>
              </a:solidFill>
              <a:latin typeface="Tahoma" panose="020B0604030504040204" pitchFamily="34" charset="0"/>
              <a:sym typeface="Tahoma" panose="020B0604030504040204" pitchFamily="34" charset="0"/>
            </a:endParaRPr>
          </a:p>
          <a:p>
            <a:pPr>
              <a:buFont typeface="Arial" panose="020B0604020202020204" pitchFamily="34" charset="0"/>
              <a:buNone/>
            </a:pPr>
            <a:endParaRPr lang="zh-CN" altLang="en-US" sz="2800" b="1" dirty="0">
              <a:solidFill>
                <a:srgbClr val="000000"/>
              </a:solidFill>
              <a:latin typeface="Tahoma" panose="020B0604030504040204" pitchFamily="34" charset="0"/>
              <a:sym typeface="Tahoma" panose="020B0604030504040204" pitchFamily="34" charset="0"/>
            </a:endParaRPr>
          </a:p>
          <a:p>
            <a:pPr>
              <a:buFont typeface="Arial" panose="020B0604020202020204" pitchFamily="34" charset="0"/>
              <a:buNone/>
            </a:pPr>
            <a:endParaRPr lang="zh-CN" altLang="en-US" sz="2000" b="1" dirty="0">
              <a:solidFill>
                <a:srgbClr val="000000"/>
              </a:solidFill>
              <a:latin typeface="Tahoma" panose="020B0604030504040204" pitchFamily="34" charset="0"/>
              <a:sym typeface="Tahoma" panose="020B0604030504040204" pitchFamily="34" charset="0"/>
            </a:endParaRPr>
          </a:p>
          <a:p>
            <a:pPr>
              <a:buFont typeface="Arial" panose="020B0604020202020204" pitchFamily="34" charset="0"/>
              <a:buNone/>
            </a:pPr>
            <a:r>
              <a:rPr lang="zh-CN" altLang="en-US" sz="2000" b="1" dirty="0">
                <a:solidFill>
                  <a:srgbClr val="000000"/>
                </a:solidFill>
                <a:sym typeface="Tahoma" panose="020B0604030504040204" pitchFamily="34" charset="0"/>
              </a:rPr>
              <a:t>用户令牌用预设的</a:t>
            </a:r>
            <a:r>
              <a:rPr lang="zh-CN" altLang="en-US" sz="2000" b="1" dirty="0">
                <a:solidFill>
                  <a:srgbClr val="FF0000"/>
                </a:solidFill>
                <a:sym typeface="Tahoma" panose="020B0604030504040204" pitchFamily="34" charset="0"/>
              </a:rPr>
              <a:t>密钥</a:t>
            </a:r>
            <a:r>
              <a:rPr lang="zh-CN" altLang="en-US" sz="2000" b="1" dirty="0">
                <a:solidFill>
                  <a:srgbClr val="000000"/>
                </a:solidFill>
                <a:sym typeface="Tahoma" panose="020B0604030504040204" pitchFamily="34" charset="0"/>
              </a:rPr>
              <a:t>与用户</a:t>
            </a:r>
            <a:r>
              <a:rPr lang="zh-CN" altLang="en-US" sz="2000" b="1" dirty="0">
                <a:solidFill>
                  <a:srgbClr val="FF0000"/>
                </a:solidFill>
                <a:sym typeface="Tahoma" panose="020B0604030504040204" pitchFamily="34" charset="0"/>
              </a:rPr>
              <a:t>按键的次数</a:t>
            </a:r>
            <a:r>
              <a:rPr lang="zh-CN" altLang="en-US" sz="2000" b="1" dirty="0">
                <a:solidFill>
                  <a:srgbClr val="000000"/>
                </a:solidFill>
                <a:sym typeface="Tahoma" panose="020B0604030504040204" pitchFamily="34" charset="0"/>
              </a:rPr>
              <a:t>通过密码算法</a:t>
            </a:r>
            <a:r>
              <a:rPr lang="en-US" altLang="zh-CN" sz="2000" b="1" dirty="0">
                <a:solidFill>
                  <a:srgbClr val="000000"/>
                </a:solidFill>
                <a:sym typeface="Tahoma" panose="020B0604030504040204" pitchFamily="34" charset="0"/>
              </a:rPr>
              <a:t>( DES + Hash </a:t>
            </a:r>
            <a:r>
              <a:rPr lang="zh-CN" altLang="en-US" sz="2000" b="1" dirty="0">
                <a:solidFill>
                  <a:srgbClr val="000000"/>
                </a:solidFill>
                <a:sym typeface="Tahoma" panose="020B0604030504040204" pitchFamily="34" charset="0"/>
              </a:rPr>
              <a:t>等</a:t>
            </a:r>
            <a:r>
              <a:rPr lang="en-US" altLang="zh-CN" sz="2000" b="1" dirty="0">
                <a:solidFill>
                  <a:srgbClr val="000000"/>
                </a:solidFill>
                <a:sym typeface="Tahoma" panose="020B0604030504040204" pitchFamily="34" charset="0"/>
              </a:rPr>
              <a:t>) </a:t>
            </a:r>
            <a:r>
              <a:rPr lang="zh-CN" altLang="en-US" sz="2000" b="1" dirty="0">
                <a:solidFill>
                  <a:srgbClr val="000000"/>
                </a:solidFill>
                <a:sym typeface="Tahoma" panose="020B0604030504040204" pitchFamily="34" charset="0"/>
              </a:rPr>
              <a:t>生成本次所需的口令</a:t>
            </a:r>
            <a:r>
              <a:rPr lang="en-US" altLang="zh-CN" sz="2000" b="1" dirty="0">
                <a:solidFill>
                  <a:srgbClr val="000000"/>
                </a:solidFill>
                <a:sym typeface="Tahoma" panose="020B0604030504040204" pitchFamily="34" charset="0"/>
              </a:rPr>
              <a:t>, </a:t>
            </a:r>
            <a:r>
              <a:rPr lang="zh-CN" altLang="en-US" sz="2000" b="1" dirty="0">
                <a:solidFill>
                  <a:srgbClr val="000000"/>
                </a:solidFill>
                <a:sym typeface="Tahoma" panose="020B0604030504040204" pitchFamily="34" charset="0"/>
              </a:rPr>
              <a:t>认证服务器端同时是根据每次用户登录事件计算出相同密码</a:t>
            </a:r>
            <a:r>
              <a:rPr lang="en-US" altLang="zh-CN" sz="2000" b="1" dirty="0">
                <a:solidFill>
                  <a:srgbClr val="000000"/>
                </a:solidFill>
                <a:sym typeface="Tahoma" panose="020B0604030504040204" pitchFamily="34" charset="0"/>
              </a:rPr>
              <a:t>, </a:t>
            </a:r>
            <a:r>
              <a:rPr lang="zh-CN" altLang="en-US" sz="2000" b="1" dirty="0">
                <a:solidFill>
                  <a:srgbClr val="000000"/>
                </a:solidFill>
                <a:sym typeface="Tahoma" panose="020B0604030504040204" pitchFamily="34" charset="0"/>
              </a:rPr>
              <a:t>与传过来的口令进行比较</a:t>
            </a:r>
            <a:r>
              <a:rPr lang="en-US" altLang="zh-CN" sz="2000" b="1" dirty="0">
                <a:solidFill>
                  <a:srgbClr val="000000"/>
                </a:solidFill>
                <a:sym typeface="Tahoma" panose="020B0604030504040204" pitchFamily="34" charset="0"/>
              </a:rPr>
              <a:t>, </a:t>
            </a:r>
            <a:r>
              <a:rPr lang="zh-CN" altLang="en-US" sz="2000" b="1" dirty="0">
                <a:solidFill>
                  <a:srgbClr val="000000"/>
                </a:solidFill>
                <a:sym typeface="Tahoma" panose="020B0604030504040204" pitchFamily="34" charset="0"/>
              </a:rPr>
              <a:t>以确认登录人的身份。如果用户连续按了多次令牌</a:t>
            </a:r>
            <a:r>
              <a:rPr lang="en-US" altLang="zh-CN" sz="2000" b="1" dirty="0">
                <a:solidFill>
                  <a:srgbClr val="000000"/>
                </a:solidFill>
                <a:sym typeface="Tahoma" panose="020B0604030504040204" pitchFamily="34" charset="0"/>
              </a:rPr>
              <a:t>, </a:t>
            </a:r>
            <a:r>
              <a:rPr lang="zh-CN" altLang="en-US" sz="2000" b="1" dirty="0">
                <a:solidFill>
                  <a:srgbClr val="000000"/>
                </a:solidFill>
                <a:sym typeface="Tahoma" panose="020B0604030504040204" pitchFamily="34" charset="0"/>
              </a:rPr>
              <a:t>认证服务器端可以在一个规定的次数范围内自动计算出所有口令并比较</a:t>
            </a:r>
            <a:r>
              <a:rPr lang="en-US" altLang="zh-CN" sz="2000" b="1" dirty="0">
                <a:solidFill>
                  <a:srgbClr val="000000"/>
                </a:solidFill>
                <a:sym typeface="Tahoma" panose="020B0604030504040204" pitchFamily="34" charset="0"/>
              </a:rPr>
              <a:t>, </a:t>
            </a:r>
            <a:r>
              <a:rPr lang="zh-CN" altLang="en-US" sz="2000" b="1" dirty="0">
                <a:solidFill>
                  <a:srgbClr val="000000"/>
                </a:solidFill>
                <a:sym typeface="Tahoma" panose="020B0604030504040204" pitchFamily="34" charset="0"/>
              </a:rPr>
              <a:t>用此方法解决事件同步的失步问题。</a:t>
            </a:r>
            <a:endParaRPr lang="zh-CN" altLang="en-US" sz="2000" b="1" dirty="0">
              <a:solidFill>
                <a:schemeClr val="tx2"/>
              </a:solidFill>
              <a:latin typeface="Tahoma" panose="020B0604030504040204" pitchFamily="34" charset="0"/>
              <a:sym typeface="Tahoma" panose="020B0604030504040204" pitchFamily="34" charset="0"/>
            </a:endParaRPr>
          </a:p>
          <a:p>
            <a:pPr>
              <a:spcBef>
                <a:spcPct val="50000"/>
              </a:spcBef>
              <a:buFont typeface="Arial" panose="020B0604020202020204" pitchFamily="34" charset="0"/>
              <a:buNone/>
            </a:pPr>
            <a:r>
              <a:rPr lang="zh-CN" altLang="en-US" sz="2800" b="1" dirty="0">
                <a:solidFill>
                  <a:schemeClr val="tx2"/>
                </a:solidFill>
                <a:latin typeface="Tahoma" panose="020B0604030504040204" pitchFamily="34" charset="0"/>
                <a:sym typeface="Tahoma" panose="020B0604030504040204" pitchFamily="34" charset="0"/>
              </a:rPr>
              <a:t> </a:t>
            </a:r>
            <a:endParaRPr lang="zh-CN" altLang="en-US" dirty="0"/>
          </a:p>
        </p:txBody>
      </p:sp>
      <p:pic>
        <p:nvPicPr>
          <p:cNvPr id="460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3357563"/>
            <a:ext cx="54006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Text Box 5"/>
          <p:cNvSpPr>
            <a:spLocks noChangeArrowheads="1"/>
          </p:cNvSpPr>
          <p:nvPr/>
        </p:nvSpPr>
        <p:spPr bwMode="auto">
          <a:xfrm>
            <a:off x="7235825" y="3141663"/>
            <a:ext cx="86518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sz="1600">
                <a:solidFill>
                  <a:srgbClr val="000000"/>
                </a:solidFill>
                <a:sym typeface="Tahoma" panose="020B0604030504040204" pitchFamily="34" charset="0"/>
              </a:rPr>
              <a:t>DES</a:t>
            </a:r>
            <a:endParaRPr lang="zh-CN" altLang="en-US" sz="1600">
              <a:solidFill>
                <a:srgbClr val="000000"/>
              </a:solidFill>
              <a:sym typeface="Tahoma" panose="020B0604030504040204" pitchFamily="34" charset="0"/>
            </a:endParaRPr>
          </a:p>
          <a:p>
            <a:pPr>
              <a:spcBef>
                <a:spcPct val="50000"/>
              </a:spcBef>
              <a:buFont typeface="Arial" panose="020B0604020202020204" pitchFamily="34" charset="0"/>
              <a:buNone/>
            </a:pPr>
            <a:r>
              <a:rPr lang="en-US" altLang="zh-CN" sz="1600">
                <a:solidFill>
                  <a:srgbClr val="000000"/>
                </a:solidFill>
                <a:sym typeface="Tahoma" panose="020B0604030504040204" pitchFamily="34" charset="0"/>
              </a:rPr>
              <a:t>+</a:t>
            </a:r>
            <a:endParaRPr lang="zh-CN" altLang="en-US" sz="1600">
              <a:solidFill>
                <a:srgbClr val="000000"/>
              </a:solidFill>
              <a:sym typeface="Tahoma" panose="020B0604030504040204" pitchFamily="34" charset="0"/>
            </a:endParaRPr>
          </a:p>
          <a:p>
            <a:pPr>
              <a:spcBef>
                <a:spcPct val="50000"/>
              </a:spcBef>
              <a:buFont typeface="Arial" panose="020B0604020202020204" pitchFamily="34" charset="0"/>
              <a:buNone/>
            </a:pPr>
            <a:r>
              <a:rPr lang="en-US" altLang="zh-CN" sz="1600">
                <a:solidFill>
                  <a:srgbClr val="000000"/>
                </a:solidFill>
                <a:sym typeface="Tahoma" panose="020B0604030504040204" pitchFamily="34" charset="0"/>
              </a:rPr>
              <a:t>Hash</a:t>
            </a:r>
            <a:endParaRPr lang="zh-CN" altLang="en-US"/>
          </a:p>
        </p:txBody>
      </p:sp>
      <p:sp>
        <p:nvSpPr>
          <p:cNvPr id="44038" name="Rectangle 6"/>
          <p:cNvSpPr>
            <a:spLocks noGrp="1" noChangeArrowheads="1"/>
          </p:cNvSpPr>
          <p:nvPr>
            <p:ph type="title" idx="4294967295"/>
          </p:nvPr>
        </p:nvSpPr>
        <p:spPr>
          <a:xfrm>
            <a:off x="179388" y="331788"/>
            <a:ext cx="8540750" cy="679450"/>
          </a:xfrm>
        </p:spPr>
        <p:txBody>
          <a:bodyPr/>
          <a:lstStyle/>
          <a:p>
            <a:pPr algn="l"/>
            <a:r>
              <a:rPr lang="zh-CN" altLang="en-US" b="0"/>
              <a:t>（</a:t>
            </a:r>
            <a:r>
              <a:rPr lang="en-US" altLang="zh-CN" b="0"/>
              <a:t>4</a:t>
            </a:r>
            <a:r>
              <a:rPr lang="zh-CN" altLang="en-US" b="0"/>
              <a:t>）事件同步认证</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8" grpId="0" bldLvl="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ChangeArrowheads="1"/>
          </p:cNvSpPr>
          <p:nvPr/>
        </p:nvSpPr>
        <p:spPr bwMode="auto">
          <a:xfrm>
            <a:off x="322263" y="1339850"/>
            <a:ext cx="8424862" cy="4598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fontAlgn="ctr">
              <a:lnSpc>
                <a:spcPct val="120000"/>
              </a:lnSpc>
              <a:buFont typeface="Arial" panose="020B0604020202020204" pitchFamily="34" charset="0"/>
              <a:buNone/>
            </a:pPr>
            <a:r>
              <a:rPr lang="zh-CN" altLang="en-US" sz="2800" b="1" dirty="0">
                <a:solidFill>
                  <a:srgbClr val="3333FF"/>
                </a:solidFill>
                <a:latin typeface="宋体" panose="02010600030101010101" pitchFamily="2" charset="-122"/>
                <a:sym typeface="宋体" panose="02010600030101010101" pitchFamily="2" charset="-122"/>
              </a:rPr>
              <a:t>定义</a:t>
            </a:r>
            <a:r>
              <a:rPr lang="en-US" altLang="zh-CN" sz="2800" b="1" dirty="0">
                <a:solidFill>
                  <a:srgbClr val="000000"/>
                </a:solidFill>
                <a:latin typeface="宋体" panose="02010600030101010101" pitchFamily="2" charset="-122"/>
                <a:sym typeface="宋体" panose="02010600030101010101" pitchFamily="2" charset="-122"/>
              </a:rPr>
              <a:t>:</a:t>
            </a:r>
            <a:r>
              <a:rPr lang="zh-CN" altLang="en-US" b="1" dirty="0">
                <a:solidFill>
                  <a:srgbClr val="FF0000"/>
                </a:solidFill>
                <a:latin typeface="Arial Narrow" panose="020B0606020202030204" pitchFamily="34" charset="0"/>
                <a:sym typeface="Arial Narrow" panose="020B0606020202030204" pitchFamily="34" charset="0"/>
              </a:rPr>
              <a:t>证实客户的真实身份与其所声称的身份是否相符的过程。</a:t>
            </a:r>
            <a:r>
              <a:rPr lang="zh-CN" altLang="en-US" b="1" dirty="0">
                <a:solidFill>
                  <a:srgbClr val="000000"/>
                </a:solidFill>
                <a:latin typeface="Arial Narrow" panose="020B0606020202030204" pitchFamily="34" charset="0"/>
                <a:sym typeface="Arial Narrow" panose="020B0606020202030204" pitchFamily="34" charset="0"/>
              </a:rPr>
              <a:t>这一过程是通过特定的协议和算法实现的。是信息安全理论的重要组成部分，以密码理论为基础的</a:t>
            </a:r>
            <a:r>
              <a:rPr lang="zh-CN" altLang="en-US" b="1" dirty="0">
                <a:solidFill>
                  <a:srgbClr val="990000"/>
                </a:solidFill>
                <a:latin typeface="Arial Narrow" panose="020B0606020202030204" pitchFamily="34" charset="0"/>
                <a:sym typeface="Arial Narrow" panose="020B0606020202030204" pitchFamily="34" charset="0"/>
              </a:rPr>
              <a:t>身份认证</a:t>
            </a:r>
            <a:r>
              <a:rPr lang="zh-CN" altLang="en-US" b="1" dirty="0">
                <a:solidFill>
                  <a:srgbClr val="000000"/>
                </a:solidFill>
                <a:latin typeface="Arial Narrow" panose="020B0606020202030204" pitchFamily="34" charset="0"/>
                <a:sym typeface="Arial Narrow" panose="020B0606020202030204" pitchFamily="34" charset="0"/>
              </a:rPr>
              <a:t>是</a:t>
            </a:r>
            <a:r>
              <a:rPr lang="zh-CN" altLang="en-US" b="1" dirty="0">
                <a:solidFill>
                  <a:srgbClr val="990000"/>
                </a:solidFill>
                <a:latin typeface="Arial Narrow" panose="020B0606020202030204" pitchFamily="34" charset="0"/>
                <a:sym typeface="Arial Narrow" panose="020B0606020202030204" pitchFamily="34" charset="0"/>
              </a:rPr>
              <a:t>访问控制</a:t>
            </a:r>
            <a:r>
              <a:rPr lang="zh-CN" altLang="en-US" b="1" dirty="0">
                <a:solidFill>
                  <a:srgbClr val="000000"/>
                </a:solidFill>
                <a:latin typeface="Arial Narrow" panose="020B0606020202030204" pitchFamily="34" charset="0"/>
                <a:sym typeface="Arial Narrow" panose="020B0606020202030204" pitchFamily="34" charset="0"/>
              </a:rPr>
              <a:t>和</a:t>
            </a:r>
            <a:r>
              <a:rPr lang="zh-CN" altLang="en-US" b="1" dirty="0">
                <a:solidFill>
                  <a:srgbClr val="990000"/>
                </a:solidFill>
                <a:latin typeface="Arial Narrow" panose="020B0606020202030204" pitchFamily="34" charset="0"/>
                <a:sym typeface="Arial Narrow" panose="020B0606020202030204" pitchFamily="34" charset="0"/>
              </a:rPr>
              <a:t>审计</a:t>
            </a:r>
            <a:r>
              <a:rPr lang="zh-CN" altLang="en-US" b="1" dirty="0">
                <a:solidFill>
                  <a:srgbClr val="000000"/>
                </a:solidFill>
                <a:latin typeface="Arial Narrow" panose="020B0606020202030204" pitchFamily="34" charset="0"/>
                <a:sym typeface="Arial Narrow" panose="020B0606020202030204" pitchFamily="34" charset="0"/>
              </a:rPr>
              <a:t>的前提，对网络环境下的信息安全尤为重要。</a:t>
            </a:r>
          </a:p>
          <a:p>
            <a:pPr fontAlgn="ctr">
              <a:lnSpc>
                <a:spcPct val="120000"/>
              </a:lnSpc>
              <a:buFont typeface="Arial" panose="020B0604020202020204" pitchFamily="34" charset="0"/>
              <a:buNone/>
            </a:pPr>
            <a:r>
              <a:rPr lang="zh-CN" altLang="en-US" b="1" dirty="0">
                <a:solidFill>
                  <a:srgbClr val="000000"/>
                </a:solidFill>
                <a:latin typeface="Arial Narrow" panose="020B0606020202030204" pitchFamily="34" charset="0"/>
                <a:sym typeface="Arial Narrow" panose="020B0606020202030204" pitchFamily="34" charset="0"/>
              </a:rPr>
              <a:t>   </a:t>
            </a:r>
          </a:p>
          <a:p>
            <a:pPr fontAlgn="ctr">
              <a:lnSpc>
                <a:spcPct val="120000"/>
              </a:lnSpc>
              <a:buFont typeface="Arial" panose="020B0604020202020204" pitchFamily="34" charset="0"/>
              <a:buNone/>
            </a:pPr>
            <a:r>
              <a:rPr lang="zh-CN" altLang="en-US" b="1" dirty="0">
                <a:solidFill>
                  <a:srgbClr val="000000"/>
                </a:solidFill>
                <a:latin typeface="Arial Narrow" panose="020B0606020202030204" pitchFamily="34" charset="0"/>
                <a:sym typeface="Arial Narrow" panose="020B0606020202030204" pitchFamily="34" charset="0"/>
              </a:rPr>
              <a:t> 无所不在的身份认证</a:t>
            </a:r>
            <a:br>
              <a:rPr lang="zh-CN" altLang="en-US" b="1" dirty="0">
                <a:solidFill>
                  <a:srgbClr val="000000"/>
                </a:solidFill>
                <a:latin typeface="Arial Narrow" panose="020B0606020202030204" pitchFamily="34" charset="0"/>
                <a:sym typeface="Arial Narrow" panose="020B0606020202030204" pitchFamily="34" charset="0"/>
              </a:rPr>
            </a:br>
            <a:r>
              <a:rPr lang="zh-CN" altLang="en-US" b="1" dirty="0">
                <a:solidFill>
                  <a:srgbClr val="000000"/>
                </a:solidFill>
                <a:latin typeface="Arial Narrow" panose="020B0606020202030204" pitchFamily="34" charset="0"/>
                <a:sym typeface="Arial Narrow" panose="020B0606020202030204" pitchFamily="34" charset="0"/>
              </a:rPr>
              <a:t>    相信大家都记得这样一幅漫画，一条狗在计算机面前一边打字，一边对另一条狗说：“在互联网上，没有人知道你是一个人还是一条狗！”这个漫画说明了在互联网上很难进行身份识别。</a:t>
            </a:r>
            <a:endParaRPr lang="zh-CN" altLang="en-US" dirty="0"/>
          </a:p>
        </p:txBody>
      </p:sp>
      <p:sp>
        <p:nvSpPr>
          <p:cNvPr id="9219" name="Rectangle 5"/>
          <p:cNvSpPr>
            <a:spLocks noChangeArrowheads="1"/>
          </p:cNvSpPr>
          <p:nvPr/>
        </p:nvSpPr>
        <p:spPr bwMode="auto">
          <a:xfrm>
            <a:off x="-327025" y="331788"/>
            <a:ext cx="9144000"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buFont typeface="Arial" panose="020B0604020202020204" pitchFamily="34" charset="0"/>
              <a:buNone/>
            </a:pPr>
            <a:r>
              <a:rPr lang="en-US" altLang="zh-CN" sz="4400" b="1">
                <a:solidFill>
                  <a:schemeClr val="bg1"/>
                </a:solidFill>
                <a:latin typeface="Times New Roman" panose="02020603050405020304" pitchFamily="18" charset="0"/>
                <a:ea typeface="微软雅黑" panose="020B0503020204020204" pitchFamily="34" charset="-122"/>
                <a:sym typeface="微软雅黑" panose="020B0503020204020204" pitchFamily="34" charset="-122"/>
              </a:rPr>
              <a:t>15.1 </a:t>
            </a:r>
            <a:r>
              <a:rPr lang="zh-CN" altLang="en-US" sz="4400" b="1">
                <a:solidFill>
                  <a:schemeClr val="bg1"/>
                </a:solidFill>
                <a:latin typeface="Times New Roman" panose="02020603050405020304" pitchFamily="18" charset="0"/>
                <a:ea typeface="微软雅黑" panose="020B0503020204020204" pitchFamily="34" charset="-122"/>
                <a:sym typeface="微软雅黑" panose="020B0503020204020204" pitchFamily="34" charset="-122"/>
              </a:rPr>
              <a:t>身份证明概述</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ldLvl="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a:spLocks noChangeArrowheads="1"/>
          </p:cNvSpPr>
          <p:nvPr/>
        </p:nvSpPr>
        <p:spPr bwMode="auto">
          <a:xfrm>
            <a:off x="3505200" y="0"/>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a:spcBef>
                <a:spcPct val="50000"/>
              </a:spcBef>
              <a:buFont typeface="Arial" panose="020B0604020202020204" pitchFamily="34" charset="0"/>
              <a:buNone/>
            </a:pPr>
            <a:r>
              <a:rPr lang="zh-CN" altLang="en-US">
                <a:solidFill>
                  <a:schemeClr val="bg1"/>
                </a:solidFill>
                <a:latin typeface="宋体" panose="02010600030101010101" pitchFamily="2" charset="-122"/>
                <a:sym typeface="宋体" panose="02010600030101010101" pitchFamily="2" charset="-122"/>
              </a:rPr>
              <a:t>第七讲 认证</a:t>
            </a:r>
            <a:endParaRPr lang="zh-CN" altLang="en-US"/>
          </a:p>
        </p:txBody>
      </p:sp>
      <p:pic>
        <p:nvPicPr>
          <p:cNvPr id="47107" name="Picture 3" descr="event_syn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005013"/>
            <a:ext cx="6858000" cy="392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Rectangle 4"/>
          <p:cNvSpPr>
            <a:spLocks noGrp="1" noChangeArrowheads="1"/>
          </p:cNvSpPr>
          <p:nvPr>
            <p:ph type="title" idx="4294967295"/>
          </p:nvPr>
        </p:nvSpPr>
        <p:spPr>
          <a:xfrm>
            <a:off x="179388" y="331788"/>
            <a:ext cx="8540750" cy="679450"/>
          </a:xfrm>
        </p:spPr>
        <p:txBody>
          <a:bodyPr/>
          <a:lstStyle/>
          <a:p>
            <a:pPr algn="l"/>
            <a:r>
              <a:rPr lang="zh-CN" altLang="en-US" b="0"/>
              <a:t>事件同步认证</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bldLvl="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6" name="Rectangle 16"/>
          <p:cNvSpPr>
            <a:spLocks noGrp="1" noChangeArrowheads="1"/>
          </p:cNvSpPr>
          <p:nvPr>
            <p:ph type="title" sz="quarter"/>
          </p:nvPr>
        </p:nvSpPr>
        <p:spPr>
          <a:xfrm>
            <a:off x="0" y="-16"/>
            <a:ext cx="9143999" cy="1143000"/>
          </a:xfrm>
          <a:noFill/>
          <a:ln/>
        </p:spPr>
        <p:txBody>
          <a:bodyPr/>
          <a:lstStyle/>
          <a:p>
            <a:pPr>
              <a:buClr>
                <a:srgbClr val="FF6600"/>
              </a:buClr>
            </a:pPr>
            <a:r>
              <a:rPr lang="zh-CN" altLang="zh-CN" sz="3600" dirty="0">
                <a:solidFill>
                  <a:srgbClr val="000099"/>
                </a:solidFill>
                <a:latin typeface="Times New Roman" pitchFamily="18" charset="0"/>
                <a:ea typeface="微软雅黑" pitchFamily="34" charset="-122"/>
              </a:rPr>
              <a:t> </a:t>
            </a:r>
            <a:r>
              <a:rPr lang="en-US" altLang="zh-CN" sz="4000" dirty="0">
                <a:latin typeface="Times New Roman" pitchFamily="18" charset="0"/>
                <a:ea typeface="微软雅黑" pitchFamily="34" charset="-122"/>
              </a:rPr>
              <a:t>15.4.4 </a:t>
            </a:r>
            <a:r>
              <a:rPr lang="zh-CN" altLang="zh-CN" sz="4000" dirty="0">
                <a:latin typeface="Times New Roman" pitchFamily="18" charset="0"/>
                <a:ea typeface="微软雅黑" pitchFamily="34" charset="-122"/>
              </a:rPr>
              <a:t>事件同步机制</a:t>
            </a:r>
            <a:r>
              <a:rPr lang="en-US" altLang="zh-CN" sz="4000" dirty="0">
                <a:latin typeface="Times New Roman" pitchFamily="18" charset="0"/>
                <a:ea typeface="微软雅黑" pitchFamily="34" charset="-122"/>
              </a:rPr>
              <a:t>-</a:t>
            </a:r>
            <a:r>
              <a:rPr lang="zh-CN" altLang="en-US" sz="4000" dirty="0">
                <a:latin typeface="Times New Roman" pitchFamily="18" charset="0"/>
                <a:ea typeface="微软雅黑" pitchFamily="34" charset="-122"/>
              </a:rPr>
              <a:t>流程</a:t>
            </a:r>
            <a:endParaRPr lang="zh-CN" altLang="zh-CN" sz="4000" dirty="0">
              <a:latin typeface="Times New Roman" pitchFamily="18" charset="0"/>
              <a:ea typeface="微软雅黑" pitchFamily="34" charset="-122"/>
            </a:endParaRPr>
          </a:p>
        </p:txBody>
      </p:sp>
      <p:grpSp>
        <p:nvGrpSpPr>
          <p:cNvPr id="31" name="组合 30"/>
          <p:cNvGrpSpPr/>
          <p:nvPr/>
        </p:nvGrpSpPr>
        <p:grpSpPr>
          <a:xfrm>
            <a:off x="505738" y="1785926"/>
            <a:ext cx="8088987" cy="4465638"/>
            <a:chOff x="505738" y="2106634"/>
            <a:chExt cx="8088987" cy="4465638"/>
          </a:xfrm>
        </p:grpSpPr>
        <p:graphicFrame>
          <p:nvGraphicFramePr>
            <p:cNvPr id="40962" name="Object 2"/>
            <p:cNvGraphicFramePr>
              <a:graphicFrameLocks noGrp="1" noChangeAspect="1"/>
            </p:cNvGraphicFramePr>
            <p:nvPr>
              <p:ph sz="quarter" idx="1"/>
            </p:nvPr>
          </p:nvGraphicFramePr>
          <p:xfrm>
            <a:off x="971550" y="5130822"/>
            <a:ext cx="931863" cy="1441450"/>
          </p:xfrm>
          <a:graphic>
            <a:graphicData uri="http://schemas.openxmlformats.org/presentationml/2006/ole">
              <mc:AlternateContent xmlns:mc="http://schemas.openxmlformats.org/markup-compatibility/2006">
                <mc:Choice xmlns:v="urn:schemas-microsoft-com:vml" Requires="v">
                  <p:oleObj spid="_x0000_s86042" r:id="rId3" imgW="974265" imgH="1504474" progId="Visio.Drawing.11">
                    <p:embed/>
                  </p:oleObj>
                </mc:Choice>
                <mc:Fallback>
                  <p:oleObj r:id="rId3" imgW="974265" imgH="1504474" progId="Visio.Drawing.11">
                    <p:embed/>
                    <p:pic>
                      <p:nvPicPr>
                        <p:cNvPr id="4096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5130822"/>
                          <a:ext cx="931863" cy="1441450"/>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3" name="Object 3"/>
            <p:cNvGraphicFramePr>
              <a:graphicFrameLocks noGrp="1" noChangeAspect="1"/>
            </p:cNvGraphicFramePr>
            <p:nvPr>
              <p:ph sz="quarter" idx="2"/>
            </p:nvPr>
          </p:nvGraphicFramePr>
          <p:xfrm>
            <a:off x="3851275" y="2251097"/>
            <a:ext cx="1439863" cy="1357312"/>
          </p:xfrm>
          <a:graphic>
            <a:graphicData uri="http://schemas.openxmlformats.org/presentationml/2006/ole">
              <mc:AlternateContent xmlns:mc="http://schemas.openxmlformats.org/markup-compatibility/2006">
                <mc:Choice xmlns:v="urn:schemas-microsoft-com:vml" Requires="v">
                  <p:oleObj spid="_x0000_s86043" r:id="rId5" imgW="1484328" imgH="1397746" progId="Visio.Drawing.11">
                    <p:embed/>
                  </p:oleObj>
                </mc:Choice>
                <mc:Fallback>
                  <p:oleObj r:id="rId5" imgW="1484328" imgH="1397746" progId="Visio.Drawing.11">
                    <p:embed/>
                    <p:pic>
                      <p:nvPicPr>
                        <p:cNvPr id="4096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2251097"/>
                          <a:ext cx="1439863" cy="1357312"/>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4" name="Object 4"/>
            <p:cNvGraphicFramePr>
              <a:graphicFrameLocks noGrp="1" noChangeAspect="1"/>
            </p:cNvGraphicFramePr>
            <p:nvPr>
              <p:ph sz="quarter" idx="3"/>
            </p:nvPr>
          </p:nvGraphicFramePr>
          <p:xfrm>
            <a:off x="7524750" y="2106634"/>
            <a:ext cx="1069975" cy="1368425"/>
          </p:xfrm>
          <a:graphic>
            <a:graphicData uri="http://schemas.openxmlformats.org/presentationml/2006/ole">
              <mc:AlternateContent xmlns:mc="http://schemas.openxmlformats.org/markup-compatibility/2006">
                <mc:Choice xmlns:v="urn:schemas-microsoft-com:vml" Requires="v">
                  <p:oleObj spid="_x0000_s86044" r:id="rId7" imgW="1132427" imgH="1447467" progId="Visio.Drawing.11">
                    <p:embed/>
                  </p:oleObj>
                </mc:Choice>
                <mc:Fallback>
                  <p:oleObj r:id="rId7" imgW="1132427" imgH="1447467" progId="Visio.Drawing.11">
                    <p:embed/>
                    <p:pic>
                      <p:nvPicPr>
                        <p:cNvPr id="4096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24750" y="2106634"/>
                          <a:ext cx="1069975" cy="1368425"/>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5" name="Object 5"/>
            <p:cNvGraphicFramePr>
              <a:graphicFrameLocks noGrp="1" noChangeAspect="1"/>
            </p:cNvGraphicFramePr>
            <p:nvPr>
              <p:ph sz="quarter" idx="4"/>
            </p:nvPr>
          </p:nvGraphicFramePr>
          <p:xfrm>
            <a:off x="827088" y="2395559"/>
            <a:ext cx="930275" cy="1223963"/>
          </p:xfrm>
          <a:graphic>
            <a:graphicData uri="http://schemas.openxmlformats.org/presentationml/2006/ole">
              <mc:AlternateContent xmlns:mc="http://schemas.openxmlformats.org/markup-compatibility/2006">
                <mc:Choice xmlns:v="urn:schemas-microsoft-com:vml" Requires="v">
                  <p:oleObj spid="_x0000_s86045" r:id="rId9" imgW="953691" imgH="1254157" progId="Visio.Drawing.11">
                    <p:embed/>
                  </p:oleObj>
                </mc:Choice>
                <mc:Fallback>
                  <p:oleObj r:id="rId9" imgW="953691" imgH="1254157" progId="Visio.Drawing.11">
                    <p:embed/>
                    <p:pic>
                      <p:nvPicPr>
                        <p:cNvPr id="40965"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088" y="2395559"/>
                          <a:ext cx="930275" cy="1223963"/>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66" name="Line 6"/>
            <p:cNvSpPr>
              <a:spLocks noChangeShapeType="1"/>
            </p:cNvSpPr>
            <p:nvPr/>
          </p:nvSpPr>
          <p:spPr bwMode="auto">
            <a:xfrm>
              <a:off x="1908175" y="2827359"/>
              <a:ext cx="2016125"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40967" name="Line 7"/>
            <p:cNvSpPr>
              <a:spLocks noChangeShapeType="1"/>
            </p:cNvSpPr>
            <p:nvPr/>
          </p:nvSpPr>
          <p:spPr bwMode="auto">
            <a:xfrm>
              <a:off x="5364163" y="2827359"/>
              <a:ext cx="2016125"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40968" name="Text Box 8"/>
            <p:cNvSpPr txBox="1">
              <a:spLocks noChangeArrowheads="1"/>
            </p:cNvSpPr>
            <p:nvPr/>
          </p:nvSpPr>
          <p:spPr bwMode="auto">
            <a:xfrm>
              <a:off x="1692275" y="2395559"/>
              <a:ext cx="2735263"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rPr>
                <a:t>一个口令</a:t>
              </a:r>
            </a:p>
          </p:txBody>
        </p:sp>
        <p:sp>
          <p:nvSpPr>
            <p:cNvPr id="40969" name="Line 9"/>
            <p:cNvSpPr>
              <a:spLocks noChangeShapeType="1"/>
            </p:cNvSpPr>
            <p:nvPr/>
          </p:nvSpPr>
          <p:spPr bwMode="auto">
            <a:xfrm>
              <a:off x="1042988" y="3619522"/>
              <a:ext cx="0" cy="1368425"/>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40970" name="Text Box 10"/>
            <p:cNvSpPr txBox="1">
              <a:spLocks noChangeArrowheads="1"/>
            </p:cNvSpPr>
            <p:nvPr/>
          </p:nvSpPr>
          <p:spPr bwMode="auto">
            <a:xfrm>
              <a:off x="505738" y="3403622"/>
              <a:ext cx="430887" cy="1800225"/>
            </a:xfrm>
            <a:prstGeom prst="rect">
              <a:avLst/>
            </a:prstGeom>
            <a:noFill/>
            <a:ln w="9525">
              <a:noFill/>
              <a:miter lim="800000"/>
              <a:headEnd/>
              <a:tailEnd/>
            </a:ln>
            <a:effectLst/>
          </p:spPr>
          <p:txBody>
            <a:bodyPr vert="eaVert">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rPr>
                <a:t>触发令牌上的按钮</a:t>
              </a:r>
            </a:p>
          </p:txBody>
        </p:sp>
        <p:sp>
          <p:nvSpPr>
            <p:cNvPr id="40971" name="Line 11"/>
            <p:cNvSpPr>
              <a:spLocks noChangeShapeType="1"/>
            </p:cNvSpPr>
            <p:nvPr/>
          </p:nvSpPr>
          <p:spPr bwMode="auto">
            <a:xfrm flipV="1">
              <a:off x="1403350" y="3619522"/>
              <a:ext cx="0" cy="1368425"/>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40972" name="Text Box 12"/>
            <p:cNvSpPr txBox="1">
              <a:spLocks noChangeArrowheads="1"/>
            </p:cNvSpPr>
            <p:nvPr/>
          </p:nvSpPr>
          <p:spPr bwMode="auto">
            <a:xfrm>
              <a:off x="1442363" y="3619522"/>
              <a:ext cx="430887" cy="1655762"/>
            </a:xfrm>
            <a:prstGeom prst="rect">
              <a:avLst/>
            </a:prstGeom>
            <a:noFill/>
            <a:ln w="9525">
              <a:noFill/>
              <a:miter lim="800000"/>
              <a:headEnd/>
              <a:tailEnd/>
            </a:ln>
            <a:effectLst/>
          </p:spPr>
          <p:txBody>
            <a:bodyPr vert="eaVert">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rPr>
                <a:t>一个口令</a:t>
              </a:r>
            </a:p>
          </p:txBody>
        </p:sp>
        <p:sp>
          <p:nvSpPr>
            <p:cNvPr id="40973" name="Line 13"/>
            <p:cNvSpPr>
              <a:spLocks noChangeShapeType="1"/>
            </p:cNvSpPr>
            <p:nvPr/>
          </p:nvSpPr>
          <p:spPr bwMode="auto">
            <a:xfrm flipH="1">
              <a:off x="1835150" y="3473472"/>
              <a:ext cx="1943100"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40974" name="Line 14"/>
            <p:cNvSpPr>
              <a:spLocks noChangeShapeType="1"/>
            </p:cNvSpPr>
            <p:nvPr/>
          </p:nvSpPr>
          <p:spPr bwMode="auto">
            <a:xfrm flipH="1">
              <a:off x="5292725" y="3544909"/>
              <a:ext cx="1944688" cy="0"/>
            </a:xfrm>
            <a:prstGeom prst="line">
              <a:avLst/>
            </a:prstGeom>
            <a:noFill/>
            <a:ln w="28575" cap="flat" cmpd="sng">
              <a:solidFill>
                <a:srgbClr val="008080"/>
              </a:solidFill>
              <a:round/>
              <a:headEnd/>
              <a:tailEnd type="triangle" w="lg" len="med"/>
            </a:ln>
            <a:effectLst/>
          </p:spPr>
          <p:txBody>
            <a:bodyPr wrap="none" anchor="ctr"/>
            <a:lstStyle/>
            <a:p>
              <a:endParaRPr lang="zh-CN" altLang="en-US">
                <a:solidFill>
                  <a:srgbClr val="003399"/>
                </a:solidFill>
                <a:latin typeface="Times New Roman" pitchFamily="18" charset="0"/>
                <a:ea typeface="微软雅黑" pitchFamily="34" charset="-122"/>
              </a:endParaRPr>
            </a:p>
          </p:txBody>
        </p:sp>
        <p:sp>
          <p:nvSpPr>
            <p:cNvPr id="40975" name="Text Box 15"/>
            <p:cNvSpPr txBox="1">
              <a:spLocks noChangeArrowheads="1"/>
            </p:cNvSpPr>
            <p:nvPr/>
          </p:nvSpPr>
          <p:spPr bwMode="auto">
            <a:xfrm>
              <a:off x="5435600" y="3043259"/>
              <a:ext cx="1657350" cy="338554"/>
            </a:xfrm>
            <a:prstGeom prst="rect">
              <a:avLst/>
            </a:prstGeom>
            <a:noFill/>
            <a:ln w="9525">
              <a:noFill/>
              <a:miter lim="800000"/>
              <a:headEnd/>
              <a:tailEnd/>
            </a:ln>
            <a:effectLst/>
          </p:spPr>
          <p:txBody>
            <a:bodyPr>
              <a:spAutoFit/>
            </a:bodyPr>
            <a:lstStyle/>
            <a:p>
              <a:pPr algn="ctr" eaLnBrk="0" hangingPunct="0">
                <a:spcBef>
                  <a:spcPct val="50000"/>
                </a:spcBef>
              </a:pPr>
              <a:r>
                <a:rPr lang="zh-CN" altLang="en-US" sz="1600">
                  <a:solidFill>
                    <a:srgbClr val="003399"/>
                  </a:solidFill>
                  <a:latin typeface="Times New Roman" pitchFamily="18" charset="0"/>
                  <a:ea typeface="微软雅黑" pitchFamily="34" charset="-122"/>
                </a:rPr>
                <a:t>认证结果</a:t>
              </a:r>
            </a:p>
          </p:txBody>
        </p:sp>
        <p:sp>
          <p:nvSpPr>
            <p:cNvPr id="40978" name="AutoShape 18"/>
            <p:cNvSpPr>
              <a:spLocks noChangeArrowheads="1"/>
            </p:cNvSpPr>
            <p:nvPr/>
          </p:nvSpPr>
          <p:spPr bwMode="auto">
            <a:xfrm>
              <a:off x="1547812" y="4678402"/>
              <a:ext cx="3238501" cy="1317607"/>
            </a:xfrm>
            <a:prstGeom prst="cloudCallout">
              <a:avLst>
                <a:gd name="adj1" fmla="val -43750"/>
                <a:gd name="adj2" fmla="val 70000"/>
              </a:avLst>
            </a:prstGeom>
            <a:solidFill>
              <a:schemeClr val="accent3">
                <a:lumMod val="95000"/>
              </a:schemeClr>
            </a:solidFill>
            <a:ln w="9525" cmpd="sng">
              <a:solidFill>
                <a:schemeClr val="tx1"/>
              </a:solidFill>
              <a:round/>
              <a:headEnd/>
              <a:tailEnd/>
            </a:ln>
            <a:effectLst/>
          </p:spPr>
          <p:txBody>
            <a:bodyPr anchor="ctr"/>
            <a:lstStyle/>
            <a:p>
              <a:pPr algn="ctr" eaLnBrk="0" hangingPunct="0"/>
              <a:r>
                <a:rPr lang="en-US" sz="2000" dirty="0">
                  <a:solidFill>
                    <a:srgbClr val="C00000"/>
                  </a:solidFill>
                  <a:latin typeface="Times New Roman" pitchFamily="18" charset="0"/>
                  <a:ea typeface="微软雅黑" pitchFamily="34" charset="-122"/>
                </a:rPr>
                <a:t>Counter</a:t>
              </a:r>
              <a:r>
                <a:rPr lang="zh-CN" altLang="en-US" sz="2000" dirty="0">
                  <a:solidFill>
                    <a:srgbClr val="C00000"/>
                  </a:solidFill>
                  <a:latin typeface="Times New Roman" pitchFamily="18" charset="0"/>
                  <a:ea typeface="微软雅黑" pitchFamily="34" charset="-122"/>
                </a:rPr>
                <a:t>加一和预先注入的</a:t>
              </a:r>
              <a:r>
                <a:rPr lang="en-US" sz="2000" dirty="0">
                  <a:solidFill>
                    <a:srgbClr val="C00000"/>
                  </a:solidFill>
                  <a:latin typeface="Times New Roman" pitchFamily="18" charset="0"/>
                  <a:ea typeface="微软雅黑" pitchFamily="34" charset="-122"/>
                  <a:sym typeface="Arial" pitchFamily="34" charset="0"/>
                </a:rPr>
                <a:t>Key</a:t>
              </a:r>
              <a:r>
                <a:rPr lang="zh-CN" altLang="en-US" sz="2000" dirty="0">
                  <a:solidFill>
                    <a:srgbClr val="C00000"/>
                  </a:solidFill>
                  <a:latin typeface="Times New Roman" pitchFamily="18" charset="0"/>
                  <a:ea typeface="微软雅黑" pitchFamily="34" charset="-122"/>
                </a:rPr>
                <a:t>一起生成一个口令</a:t>
              </a:r>
            </a:p>
          </p:txBody>
        </p:sp>
        <p:sp>
          <p:nvSpPr>
            <p:cNvPr id="40979" name="AutoShape 19"/>
            <p:cNvSpPr>
              <a:spLocks noChangeArrowheads="1"/>
            </p:cNvSpPr>
            <p:nvPr/>
          </p:nvSpPr>
          <p:spPr bwMode="auto">
            <a:xfrm rot="10800000">
              <a:off x="5429256" y="3690954"/>
              <a:ext cx="2889244" cy="2130453"/>
            </a:xfrm>
            <a:prstGeom prst="cloudCallout">
              <a:avLst>
                <a:gd name="adj1" fmla="val -43750"/>
                <a:gd name="adj2" fmla="val 70000"/>
              </a:avLst>
            </a:prstGeom>
            <a:solidFill>
              <a:schemeClr val="accent3">
                <a:lumMod val="95000"/>
              </a:schemeClr>
            </a:solidFill>
            <a:ln w="9525" cmpd="sng">
              <a:solidFill>
                <a:schemeClr val="tx1"/>
              </a:solidFill>
              <a:round/>
              <a:headEnd/>
              <a:tailEnd/>
            </a:ln>
            <a:effectLst/>
          </p:spPr>
          <p:txBody>
            <a:bodyPr rot="10800000" anchor="ctr"/>
            <a:lstStyle/>
            <a:p>
              <a:pPr algn="ctr" eaLnBrk="0" hangingPunct="0"/>
              <a:r>
                <a:rPr lang="zh-CN" altLang="en-US" sz="2000" dirty="0">
                  <a:solidFill>
                    <a:srgbClr val="C00000"/>
                  </a:solidFill>
                  <a:latin typeface="Times New Roman" pitchFamily="18" charset="0"/>
                  <a:ea typeface="微软雅黑" pitchFamily="34" charset="-122"/>
                  <a:sym typeface="Arial" pitchFamily="34" charset="0"/>
                </a:rPr>
                <a:t>找到对应的</a:t>
              </a:r>
              <a:r>
                <a:rPr lang="en-US" sz="2000" dirty="0">
                  <a:solidFill>
                    <a:srgbClr val="C00000"/>
                  </a:solidFill>
                  <a:latin typeface="Times New Roman" pitchFamily="18" charset="0"/>
                  <a:ea typeface="微软雅黑" pitchFamily="34" charset="-122"/>
                  <a:sym typeface="Arial" pitchFamily="34" charset="0"/>
                </a:rPr>
                <a:t>Key</a:t>
              </a:r>
              <a:r>
                <a:rPr lang="zh-CN" altLang="en-US" sz="2000" dirty="0">
                  <a:solidFill>
                    <a:srgbClr val="C00000"/>
                  </a:solidFill>
                  <a:latin typeface="Times New Roman" pitchFamily="18" charset="0"/>
                  <a:ea typeface="微软雅黑" pitchFamily="34" charset="-122"/>
                  <a:sym typeface="Arial" pitchFamily="34" charset="0"/>
                </a:rPr>
                <a:t>和</a:t>
              </a:r>
              <a:r>
                <a:rPr lang="en-US" sz="2000" dirty="0">
                  <a:solidFill>
                    <a:srgbClr val="C00000"/>
                  </a:solidFill>
                  <a:latin typeface="Times New Roman" pitchFamily="18" charset="0"/>
                  <a:ea typeface="微软雅黑" pitchFamily="34" charset="-122"/>
                  <a:sym typeface="Arial" pitchFamily="34" charset="0"/>
                </a:rPr>
                <a:t>Counter</a:t>
              </a:r>
              <a:r>
                <a:rPr lang="zh-CN" altLang="en-US" sz="2000" dirty="0">
                  <a:solidFill>
                    <a:srgbClr val="C00000"/>
                  </a:solidFill>
                  <a:latin typeface="Times New Roman" pitchFamily="18" charset="0"/>
                  <a:ea typeface="微软雅黑" pitchFamily="34" charset="-122"/>
                  <a:sym typeface="Arial" pitchFamily="34" charset="0"/>
                </a:rPr>
                <a:t>，运算匹配，返回结果，匹配则</a:t>
              </a:r>
              <a:r>
                <a:rPr lang="en-US" sz="2000" dirty="0">
                  <a:solidFill>
                    <a:srgbClr val="C00000"/>
                  </a:solidFill>
                  <a:latin typeface="Times New Roman" pitchFamily="18" charset="0"/>
                  <a:ea typeface="微软雅黑" pitchFamily="34" charset="-122"/>
                  <a:sym typeface="Arial" pitchFamily="34" charset="0"/>
                </a:rPr>
                <a:t>counter</a:t>
              </a:r>
              <a:r>
                <a:rPr lang="zh-CN" altLang="en-US" sz="2000" dirty="0">
                  <a:solidFill>
                    <a:srgbClr val="C00000"/>
                  </a:solidFill>
                  <a:latin typeface="Times New Roman" pitchFamily="18" charset="0"/>
                  <a:ea typeface="微软雅黑" pitchFamily="34" charset="-122"/>
                  <a:sym typeface="Arial" pitchFamily="34" charset="0"/>
                </a:rPr>
                <a:t>加</a:t>
              </a:r>
              <a:r>
                <a:rPr lang="en-US" sz="2000" dirty="0">
                  <a:solidFill>
                    <a:srgbClr val="C00000"/>
                  </a:solidFill>
                  <a:latin typeface="Times New Roman" pitchFamily="18" charset="0"/>
                  <a:ea typeface="微软雅黑" pitchFamily="34" charset="-122"/>
                  <a:sym typeface="Arial" pitchFamily="34" charset="0"/>
                </a:rPr>
                <a:t>1</a:t>
              </a:r>
            </a:p>
          </p:txBody>
        </p:sp>
      </p:grpSp>
    </p:spTree>
    <p:extLst>
      <p:ext uri="{BB962C8B-B14F-4D97-AF65-F5344CB8AC3E}">
        <p14:creationId xmlns:p14="http://schemas.microsoft.com/office/powerpoint/2010/main" val="1547991351"/>
      </p:ext>
    </p:extLst>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up)">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title" sz="quarter" idx="4294967295"/>
          </p:nvPr>
        </p:nvSpPr>
        <p:spPr>
          <a:xfrm>
            <a:off x="0" y="0"/>
            <a:ext cx="9144000" cy="1143000"/>
          </a:xfrm>
        </p:spPr>
        <p:txBody>
          <a:bodyPr/>
          <a:lstStyle/>
          <a:p>
            <a:pPr>
              <a:buClr>
                <a:srgbClr val="FF6600"/>
              </a:buClr>
            </a:pPr>
            <a:r>
              <a:rPr lang="zh-CN" altLang="en-US" sz="4000">
                <a:latin typeface="Times New Roman" panose="02020603050405020304" pitchFamily="18" charset="0"/>
                <a:ea typeface="微软雅黑" panose="020B0503020204020204" pitchFamily="34" charset="-122"/>
                <a:sym typeface="微软雅黑" panose="020B0503020204020204" pitchFamily="34" charset="-122"/>
              </a:rPr>
              <a:t>事件同步机制</a:t>
            </a:r>
            <a:r>
              <a:rPr lang="en-US" altLang="zh-CN" sz="4000">
                <a:latin typeface="Times New Roman" panose="02020603050405020304" pitchFamily="18" charset="0"/>
                <a:ea typeface="微软雅黑" panose="020B0503020204020204" pitchFamily="34" charset="-122"/>
                <a:sym typeface="微软雅黑" panose="020B0503020204020204" pitchFamily="34" charset="-122"/>
              </a:rPr>
              <a:t>-</a:t>
            </a:r>
            <a:r>
              <a:rPr lang="zh-CN" altLang="en-US" sz="4000">
                <a:latin typeface="Times New Roman" panose="02020603050405020304" pitchFamily="18" charset="0"/>
                <a:ea typeface="微软雅黑" panose="020B0503020204020204" pitchFamily="34" charset="-122"/>
                <a:sym typeface="微软雅黑" panose="020B0503020204020204" pitchFamily="34" charset="-122"/>
              </a:rPr>
              <a:t>重同步方法</a:t>
            </a:r>
            <a:endParaRPr lang="zh-CN" altLang="en-US"/>
          </a:p>
        </p:txBody>
      </p:sp>
      <p:pic>
        <p:nvPicPr>
          <p:cNvPr id="49155" name="Object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1563"/>
            <a:ext cx="4572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Text Box 7"/>
          <p:cNvSpPr>
            <a:spLocks noChangeArrowheads="1"/>
          </p:cNvSpPr>
          <p:nvPr/>
        </p:nvSpPr>
        <p:spPr bwMode="auto">
          <a:xfrm>
            <a:off x="4572000" y="1857375"/>
            <a:ext cx="4572000" cy="407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25000"/>
              </a:lnSpc>
              <a:buClr>
                <a:schemeClr val="folHlink"/>
              </a:buClr>
              <a:buSzPct val="85000"/>
              <a:buFont typeface="Arial" panose="020B0604020202020204" pitchFamily="34" charset="0"/>
              <a:buBlip>
                <a:blip r:embed="rId3"/>
              </a:buBlip>
            </a:pPr>
            <a:r>
              <a:rPr lang="zh-CN" altLang="en-US" sz="23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用户和服务器很容易失去</a:t>
            </a:r>
            <a:r>
              <a:rPr lang="zh-CN" altLang="en-US" sz="2300">
                <a:solidFill>
                  <a:srgbClr val="C00000"/>
                </a:solidFill>
                <a:latin typeface="Times New Roman" panose="02020603050405020304" pitchFamily="18" charset="0"/>
                <a:ea typeface="微软雅黑" panose="020B0503020204020204" pitchFamily="34" charset="-122"/>
                <a:sym typeface="微软雅黑" panose="020B0503020204020204" pitchFamily="34" charset="-122"/>
              </a:rPr>
              <a:t>同步</a:t>
            </a:r>
            <a:endParaRPr lang="zh-CN" altLang="en-US" sz="23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a:p>
            <a:pPr>
              <a:lnSpc>
                <a:spcPct val="125000"/>
              </a:lnSpc>
              <a:buClr>
                <a:schemeClr val="folHlink"/>
              </a:buClr>
              <a:buSzPct val="85000"/>
              <a:buFont typeface="Arial" panose="020B0604020202020204" pitchFamily="34" charset="0"/>
              <a:buBlip>
                <a:blip r:embed="rId3"/>
              </a:buBlip>
            </a:pPr>
            <a:r>
              <a:rPr lang="zh-CN" altLang="en-US" sz="23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解决：设置窗口值</a:t>
            </a:r>
            <a:r>
              <a:rPr lang="zh-CN" altLang="en-US" sz="2300" b="1">
                <a:solidFill>
                  <a:srgbClr val="C00000"/>
                </a:solidFill>
                <a:latin typeface="Times New Roman" panose="02020603050405020304" pitchFamily="18" charset="0"/>
                <a:ea typeface="微软雅黑" panose="020B0503020204020204" pitchFamily="34" charset="-122"/>
                <a:sym typeface="微软雅黑" panose="020B0503020204020204" pitchFamily="34" charset="-122"/>
              </a:rPr>
              <a:t>ewindow</a:t>
            </a:r>
            <a:endParaRPr lang="en-US" altLang="zh-CN" sz="23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a:p>
            <a:pPr>
              <a:lnSpc>
                <a:spcPct val="125000"/>
              </a:lnSpc>
              <a:buClr>
                <a:schemeClr val="folHlink"/>
              </a:buClr>
              <a:buSzPct val="85000"/>
              <a:buFont typeface="Arial" panose="020B0604020202020204" pitchFamily="34" charset="0"/>
              <a:buBlip>
                <a:blip r:embed="rId3"/>
              </a:buBlip>
            </a:pPr>
            <a:endParaRPr lang="zh-CN" altLang="en-US" sz="23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a:p>
            <a:pPr>
              <a:lnSpc>
                <a:spcPct val="125000"/>
              </a:lnSpc>
              <a:buClr>
                <a:schemeClr val="folHlink"/>
              </a:buClr>
              <a:buSzPct val="85000"/>
              <a:buFont typeface="Arial" panose="020B0604020202020204" pitchFamily="34" charset="0"/>
              <a:buBlip>
                <a:blip r:embed="rId3"/>
              </a:buBlip>
            </a:pPr>
            <a:r>
              <a:rPr lang="zh-CN" altLang="en-US" sz="23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令牌Counter远远超前于服务器Counter，靠窗口值</a:t>
            </a:r>
            <a:r>
              <a:rPr lang="zh-CN" altLang="en-US" sz="2300" b="1">
                <a:solidFill>
                  <a:srgbClr val="C00000"/>
                </a:solidFill>
                <a:latin typeface="Times New Roman" panose="02020603050405020304" pitchFamily="18" charset="0"/>
                <a:ea typeface="微软雅黑" panose="020B0503020204020204" pitchFamily="34" charset="-122"/>
                <a:sym typeface="微软雅黑" panose="020B0503020204020204" pitchFamily="34" charset="-122"/>
              </a:rPr>
              <a:t>rwindow</a:t>
            </a:r>
            <a:r>
              <a:rPr lang="zh-CN" altLang="en-US" sz="23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重同步</a:t>
            </a:r>
          </a:p>
          <a:p>
            <a:pPr>
              <a:lnSpc>
                <a:spcPct val="125000"/>
              </a:lnSpc>
              <a:buClr>
                <a:schemeClr val="folHlink"/>
              </a:buClr>
              <a:buSzPct val="85000"/>
              <a:buFont typeface="Arial" panose="020B0604020202020204" pitchFamily="34" charset="0"/>
              <a:buBlip>
                <a:blip r:embed="rId3"/>
              </a:buBlip>
            </a:pPr>
            <a:r>
              <a:rPr lang="zh-CN" altLang="en-US" sz="23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令牌计数器超出ewindow范围启用rwindow机制</a:t>
            </a:r>
          </a:p>
          <a:p>
            <a:pPr>
              <a:lnSpc>
                <a:spcPct val="125000"/>
              </a:lnSpc>
              <a:buClr>
                <a:schemeClr val="folHlink"/>
              </a:buClr>
              <a:buSzPct val="85000"/>
              <a:buFont typeface="Arial" panose="020B0604020202020204" pitchFamily="34" charset="0"/>
              <a:buBlip>
                <a:blip r:embed="rId3"/>
              </a:buBlip>
            </a:pPr>
            <a:r>
              <a:rPr lang="zh-CN" altLang="en-US" sz="23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超过rwindow则只能去注册中心办理重同步业务</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108"/>
                                        </p:tgtEl>
                                        <p:attrNameLst>
                                          <p:attrName>style.visibility</p:attrName>
                                        </p:attrNameLst>
                                      </p:cBhvr>
                                      <p:to>
                                        <p:strVal val="visible"/>
                                      </p:to>
                                    </p:set>
                                    <p:animEffect>
                                      <p:cBhvr>
                                        <p:cTn id="7" dur="500"/>
                                        <p:tgtEl>
                                          <p:spTgt spid="47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bldLvl="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Box 5"/>
          <p:cNvSpPr>
            <a:spLocks noChangeArrowheads="1"/>
          </p:cNvSpPr>
          <p:nvPr/>
        </p:nvSpPr>
        <p:spPr bwMode="auto">
          <a:xfrm>
            <a:off x="3929063" y="4572000"/>
            <a:ext cx="1285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b="1">
                <a:solidFill>
                  <a:srgbClr val="006600"/>
                </a:solidFill>
                <a:latin typeface="Times New Roman" panose="02020603050405020304" pitchFamily="18" charset="0"/>
                <a:ea typeface="微软雅黑" panose="020B0503020204020204" pitchFamily="34" charset="-122"/>
                <a:sym typeface="微软雅黑" panose="020B0503020204020204" pitchFamily="34" charset="-122"/>
              </a:rPr>
              <a:t>缺点</a:t>
            </a:r>
            <a:endParaRPr lang="zh-CN" altLang="en-US"/>
          </a:p>
        </p:txBody>
      </p:sp>
      <p:sp>
        <p:nvSpPr>
          <p:cNvPr id="50179" name="TextBox 6"/>
          <p:cNvSpPr>
            <a:spLocks noChangeArrowheads="1"/>
          </p:cNvSpPr>
          <p:nvPr/>
        </p:nvSpPr>
        <p:spPr bwMode="auto">
          <a:xfrm>
            <a:off x="3892550" y="1143000"/>
            <a:ext cx="1358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b="1">
                <a:solidFill>
                  <a:srgbClr val="006600"/>
                </a:solidFill>
                <a:latin typeface="Times New Roman" panose="02020603050405020304" pitchFamily="18" charset="0"/>
                <a:ea typeface="微软雅黑" panose="020B0503020204020204" pitchFamily="34" charset="-122"/>
                <a:sym typeface="微软雅黑" panose="020B0503020204020204" pitchFamily="34" charset="-122"/>
              </a:rPr>
              <a:t>优点</a:t>
            </a:r>
            <a:endParaRPr lang="zh-CN" altLang="en-US"/>
          </a:p>
        </p:txBody>
      </p:sp>
      <p:sp>
        <p:nvSpPr>
          <p:cNvPr id="50180" name="AutoShape 9"/>
          <p:cNvSpPr>
            <a:spLocks noChangeArrowheads="1"/>
          </p:cNvSpPr>
          <p:nvPr/>
        </p:nvSpPr>
        <p:spPr bwMode="auto">
          <a:xfrm>
            <a:off x="2014538" y="1714500"/>
            <a:ext cx="5148262" cy="468313"/>
          </a:xfrm>
          <a:prstGeom prst="roundRect">
            <a:avLst>
              <a:gd name="adj" fmla="val 16667"/>
            </a:avLst>
          </a:prstGeom>
          <a:solidFill>
            <a:srgbClr val="FFFFFF">
              <a:alpha val="89018"/>
            </a:srgbClr>
          </a:solidFill>
          <a:ln w="28575">
            <a:solidFill>
              <a:srgbClr val="002060"/>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50181" name="TextBox 8"/>
          <p:cNvSpPr>
            <a:spLocks noChangeArrowheads="1"/>
          </p:cNvSpPr>
          <p:nvPr/>
        </p:nvSpPr>
        <p:spPr bwMode="auto">
          <a:xfrm>
            <a:off x="2038350" y="1735138"/>
            <a:ext cx="50180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Blip>
                <a:blip r:embed="rId2"/>
              </a:buBlip>
            </a:pPr>
            <a:r>
              <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用户操作简单</a:t>
            </a:r>
            <a:endParaRPr lang="zh-CN" altLang="en-US"/>
          </a:p>
        </p:txBody>
      </p:sp>
      <p:sp>
        <p:nvSpPr>
          <p:cNvPr id="50182" name="AutoShape 9"/>
          <p:cNvSpPr>
            <a:spLocks noChangeArrowheads="1"/>
          </p:cNvSpPr>
          <p:nvPr/>
        </p:nvSpPr>
        <p:spPr bwMode="auto">
          <a:xfrm>
            <a:off x="2000250" y="5113338"/>
            <a:ext cx="5148263" cy="466725"/>
          </a:xfrm>
          <a:prstGeom prst="roundRect">
            <a:avLst>
              <a:gd name="adj" fmla="val 16667"/>
            </a:avLst>
          </a:prstGeom>
          <a:solidFill>
            <a:srgbClr val="FFFFFF">
              <a:alpha val="89018"/>
            </a:srgbClr>
          </a:solidFill>
          <a:ln w="28575">
            <a:solidFill>
              <a:srgbClr val="002060"/>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22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50183" name="TextBox 10"/>
          <p:cNvSpPr>
            <a:spLocks noChangeArrowheads="1"/>
          </p:cNvSpPr>
          <p:nvPr/>
        </p:nvSpPr>
        <p:spPr bwMode="auto">
          <a:xfrm>
            <a:off x="2024063" y="5113338"/>
            <a:ext cx="52212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Blip>
                <a:blip r:embed="rId2"/>
              </a:buBlip>
            </a:pPr>
            <a:r>
              <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服务器计算量稍大</a:t>
            </a:r>
            <a:endParaRPr lang="zh-CN" altLang="en-US"/>
          </a:p>
        </p:txBody>
      </p:sp>
      <p:sp>
        <p:nvSpPr>
          <p:cNvPr id="50184" name="AutoShape 9"/>
          <p:cNvSpPr>
            <a:spLocks noChangeArrowheads="1"/>
          </p:cNvSpPr>
          <p:nvPr/>
        </p:nvSpPr>
        <p:spPr bwMode="auto">
          <a:xfrm>
            <a:off x="2030413" y="2317750"/>
            <a:ext cx="5148262" cy="468313"/>
          </a:xfrm>
          <a:prstGeom prst="roundRect">
            <a:avLst>
              <a:gd name="adj" fmla="val 16667"/>
            </a:avLst>
          </a:prstGeom>
          <a:solidFill>
            <a:srgbClr val="FFFFFF">
              <a:alpha val="89018"/>
            </a:srgbClr>
          </a:solidFill>
          <a:ln w="28575">
            <a:solidFill>
              <a:srgbClr val="002060"/>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50185" name="TextBox 12"/>
          <p:cNvSpPr>
            <a:spLocks noChangeArrowheads="1"/>
          </p:cNvSpPr>
          <p:nvPr/>
        </p:nvSpPr>
        <p:spPr bwMode="auto">
          <a:xfrm>
            <a:off x="2055813" y="2339975"/>
            <a:ext cx="50180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Blip>
                <a:blip r:embed="rId2"/>
              </a:buBlip>
            </a:pPr>
            <a:r>
              <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一次认证过程通信量小</a:t>
            </a:r>
            <a:endParaRPr lang="zh-CN" altLang="en-US"/>
          </a:p>
        </p:txBody>
      </p:sp>
      <p:sp>
        <p:nvSpPr>
          <p:cNvPr id="50186" name="AutoShape 9"/>
          <p:cNvSpPr>
            <a:spLocks noChangeArrowheads="1"/>
          </p:cNvSpPr>
          <p:nvPr/>
        </p:nvSpPr>
        <p:spPr bwMode="auto">
          <a:xfrm>
            <a:off x="2030413" y="2928938"/>
            <a:ext cx="5148262" cy="468312"/>
          </a:xfrm>
          <a:prstGeom prst="roundRect">
            <a:avLst>
              <a:gd name="adj" fmla="val 16667"/>
            </a:avLst>
          </a:prstGeom>
          <a:solidFill>
            <a:srgbClr val="FFFFFF">
              <a:alpha val="89018"/>
            </a:srgbClr>
          </a:solidFill>
          <a:ln w="28575">
            <a:solidFill>
              <a:srgbClr val="002060"/>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50187" name="TextBox 14"/>
          <p:cNvSpPr>
            <a:spLocks noChangeArrowheads="1"/>
          </p:cNvSpPr>
          <p:nvPr/>
        </p:nvSpPr>
        <p:spPr bwMode="auto">
          <a:xfrm>
            <a:off x="2055813" y="2949575"/>
            <a:ext cx="50180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Blip>
                <a:blip r:embed="rId2"/>
              </a:buBlip>
            </a:pPr>
            <a:r>
              <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可以防止小数攻击</a:t>
            </a:r>
            <a:endParaRPr lang="zh-CN" altLang="en-US"/>
          </a:p>
        </p:txBody>
      </p:sp>
      <p:sp>
        <p:nvSpPr>
          <p:cNvPr id="50188" name="AutoShape 9"/>
          <p:cNvSpPr>
            <a:spLocks noChangeArrowheads="1"/>
          </p:cNvSpPr>
          <p:nvPr/>
        </p:nvSpPr>
        <p:spPr bwMode="auto">
          <a:xfrm>
            <a:off x="2030413" y="3532188"/>
            <a:ext cx="5148262" cy="468312"/>
          </a:xfrm>
          <a:prstGeom prst="roundRect">
            <a:avLst>
              <a:gd name="adj" fmla="val 16667"/>
            </a:avLst>
          </a:prstGeom>
          <a:solidFill>
            <a:srgbClr val="FFFFFF">
              <a:alpha val="89018"/>
            </a:srgbClr>
          </a:solidFill>
          <a:ln w="28575">
            <a:solidFill>
              <a:srgbClr val="002060"/>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50189" name="TextBox 16"/>
          <p:cNvSpPr>
            <a:spLocks noChangeArrowheads="1"/>
          </p:cNvSpPr>
          <p:nvPr/>
        </p:nvSpPr>
        <p:spPr bwMode="auto">
          <a:xfrm>
            <a:off x="2055813" y="3554413"/>
            <a:ext cx="501808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Blip>
                <a:blip r:embed="rId2"/>
              </a:buBlip>
            </a:pPr>
            <a:r>
              <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系统实现较简单，对时钟精度没要求</a:t>
            </a:r>
            <a:endParaRPr lang="zh-CN" altLang="en-US"/>
          </a:p>
        </p:txBody>
      </p:sp>
      <p:sp>
        <p:nvSpPr>
          <p:cNvPr id="50190" name="Rectangle 2"/>
          <p:cNvSpPr>
            <a:spLocks noChangeArrowheads="1"/>
          </p:cNvSpPr>
          <p:nvPr/>
        </p:nvSpPr>
        <p:spPr bwMode="auto">
          <a:xfrm>
            <a:off x="0" y="142875"/>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buClr>
                <a:srgbClr val="FF6600"/>
              </a:buClr>
              <a:buFont typeface="Arial" panose="020B0604020202020204" pitchFamily="34" charset="0"/>
              <a:buNone/>
            </a:pPr>
            <a:r>
              <a:rPr lang="zh-CN" altLang="en-US" sz="4000" b="1">
                <a:solidFill>
                  <a:schemeClr val="bg1"/>
                </a:solidFill>
                <a:latin typeface="Times New Roman" panose="02020603050405020304" pitchFamily="18" charset="0"/>
                <a:ea typeface="微软雅黑" panose="020B0503020204020204" pitchFamily="34" charset="-122"/>
                <a:sym typeface="微软雅黑" panose="020B0503020204020204" pitchFamily="34" charset="-122"/>
              </a:rPr>
              <a:t>事件同步机制</a:t>
            </a:r>
            <a:r>
              <a:rPr lang="en-US" altLang="zh-CN" sz="4000" b="1">
                <a:solidFill>
                  <a:schemeClr val="bg1"/>
                </a:solidFill>
                <a:latin typeface="Times New Roman" panose="02020603050405020304" pitchFamily="18" charset="0"/>
                <a:ea typeface="微软雅黑" panose="020B0503020204020204" pitchFamily="34" charset="-122"/>
                <a:sym typeface="微软雅黑" panose="020B0503020204020204" pitchFamily="34" charset="-122"/>
              </a:rPr>
              <a:t>-</a:t>
            </a:r>
            <a:r>
              <a:rPr lang="zh-CN" altLang="en-US" sz="4000" b="1">
                <a:solidFill>
                  <a:schemeClr val="bg1"/>
                </a:solidFill>
                <a:latin typeface="Times New Roman" panose="02020603050405020304" pitchFamily="18" charset="0"/>
                <a:ea typeface="微软雅黑" panose="020B0503020204020204" pitchFamily="34" charset="-122"/>
                <a:sym typeface="微软雅黑" panose="020B0503020204020204" pitchFamily="34" charset="-122"/>
              </a:rPr>
              <a:t>优缺点</a:t>
            </a:r>
            <a:endParaRPr lang="zh-CN" altLang="en-US"/>
          </a:p>
        </p:txBody>
      </p:sp>
    </p:spTree>
  </p:cSld>
  <p:clrMapOvr>
    <a:masterClrMapping/>
  </p:clrMapOvr>
  <p:transition>
    <p:pull dir="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0" y="0"/>
            <a:ext cx="9144000" cy="1143000"/>
          </a:xfrm>
        </p:spPr>
        <p:txBody>
          <a:bodyPr/>
          <a:lstStyle/>
          <a:p>
            <a:pPr>
              <a:buClr>
                <a:srgbClr val="FF6600"/>
              </a:buClr>
              <a:buFont typeface="Wingdings" panose="05000000000000000000" pitchFamily="2" charset="2"/>
              <a:buNone/>
            </a:pPr>
            <a:r>
              <a:rPr lang="zh-CN" altLang="zh-CN">
                <a:latin typeface="Times New Roman" panose="02020603050405020304" pitchFamily="18" charset="0"/>
                <a:ea typeface="微软雅黑" panose="020B0503020204020204" pitchFamily="34" charset="-122"/>
                <a:sym typeface="微软雅黑" panose="020B0503020204020204" pitchFamily="34" charset="-122"/>
              </a:rPr>
              <a:t>几种一次性口令实现机制的比较</a:t>
            </a:r>
            <a:endParaRPr lang="zh-CN" altLang="zh-CN"/>
          </a:p>
        </p:txBody>
      </p:sp>
      <p:sp>
        <p:nvSpPr>
          <p:cNvPr id="51203" name="Rectangle 91"/>
          <p:cNvSpPr>
            <a:spLocks noChangeArrowheads="1"/>
          </p:cNvSpPr>
          <p:nvPr/>
        </p:nvSpPr>
        <p:spPr bwMode="auto">
          <a:xfrm>
            <a:off x="792163" y="1571625"/>
            <a:ext cx="7559675"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25000"/>
              </a:lnSpc>
              <a:buClr>
                <a:srgbClr val="990099"/>
              </a:buClr>
              <a:buSzPct val="100000"/>
              <a:buFont typeface="Arial" panose="020B0604020202020204" pitchFamily="34" charset="0"/>
              <a:buBlip>
                <a:blip r:embed="rId2"/>
              </a:buBlip>
            </a:pPr>
            <a:r>
              <a:rPr lang="zh-CN" altLang="en-US" sz="26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时间同步和事件同步的优势比较明显，目前市场上很多公司的产品采用的大都是基于时间同步和事件同步的方案。</a:t>
            </a:r>
            <a:endParaRPr lang="zh-CN" altLang="en-US"/>
          </a:p>
        </p:txBody>
      </p:sp>
      <p:graphicFrame>
        <p:nvGraphicFramePr>
          <p:cNvPr id="49156" name="Group 4"/>
          <p:cNvGraphicFramePr>
            <a:graphicFrameLocks noGrp="1"/>
          </p:cNvGraphicFramePr>
          <p:nvPr/>
        </p:nvGraphicFramePr>
        <p:xfrm>
          <a:off x="827088" y="3429000"/>
          <a:ext cx="7488237" cy="2479680"/>
        </p:xfrm>
        <a:graphic>
          <a:graphicData uri="http://schemas.openxmlformats.org/drawingml/2006/table">
            <a:tbl>
              <a:tblPr/>
              <a:tblGrid>
                <a:gridCol w="1484312">
                  <a:extLst>
                    <a:ext uri="{9D8B030D-6E8A-4147-A177-3AD203B41FA5}">
                      <a16:colId xmlns:a16="http://schemas.microsoft.com/office/drawing/2014/main" val="3645096268"/>
                    </a:ext>
                  </a:extLst>
                </a:gridCol>
                <a:gridCol w="1511300">
                  <a:extLst>
                    <a:ext uri="{9D8B030D-6E8A-4147-A177-3AD203B41FA5}">
                      <a16:colId xmlns:a16="http://schemas.microsoft.com/office/drawing/2014/main" val="708214584"/>
                    </a:ext>
                  </a:extLst>
                </a:gridCol>
                <a:gridCol w="1511300">
                  <a:extLst>
                    <a:ext uri="{9D8B030D-6E8A-4147-A177-3AD203B41FA5}">
                      <a16:colId xmlns:a16="http://schemas.microsoft.com/office/drawing/2014/main" val="287433829"/>
                    </a:ext>
                  </a:extLst>
                </a:gridCol>
                <a:gridCol w="1541463">
                  <a:extLst>
                    <a:ext uri="{9D8B030D-6E8A-4147-A177-3AD203B41FA5}">
                      <a16:colId xmlns:a16="http://schemas.microsoft.com/office/drawing/2014/main" val="675092393"/>
                    </a:ext>
                  </a:extLst>
                </a:gridCol>
                <a:gridCol w="1439862">
                  <a:extLst>
                    <a:ext uri="{9D8B030D-6E8A-4147-A177-3AD203B41FA5}">
                      <a16:colId xmlns:a16="http://schemas.microsoft.com/office/drawing/2014/main" val="3876971981"/>
                    </a:ext>
                  </a:extLst>
                </a:gridCol>
              </a:tblGrid>
              <a:tr h="764158">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zh-CN" sz="2200" b="1" i="0" u="none" strike="noStrike" cap="none" normalizeH="0" baseline="0">
                          <a:ln>
                            <a:noFill/>
                          </a:ln>
                          <a:solidFill>
                            <a:srgbClr val="FFFF00"/>
                          </a:solidFill>
                          <a:effectLst/>
                          <a:latin typeface="Times New Roman" panose="02020603050405020304" pitchFamily="18" charset="0"/>
                          <a:ea typeface="微软雅黑" panose="020B0503020204020204" pitchFamily="34" charset="-122"/>
                          <a:sym typeface="Times New Roman" panose="02020603050405020304" pitchFamily="18" charset="0"/>
                        </a:rPr>
                        <a:t>机    制</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0000" marR="90000" marT="46800" marB="4680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zh-CN" sz="2200" b="1" i="0" u="none" strike="noStrike" cap="none" normalizeH="0" baseline="0">
                          <a:ln>
                            <a:noFill/>
                          </a:ln>
                          <a:solidFill>
                            <a:srgbClr val="FFFF00"/>
                          </a:solidFill>
                          <a:effectLst/>
                          <a:latin typeface="Times New Roman" panose="02020603050405020304" pitchFamily="18" charset="0"/>
                          <a:ea typeface="微软雅黑" panose="020B0503020204020204" pitchFamily="34" charset="-122"/>
                          <a:sym typeface="Times New Roman" panose="02020603050405020304" pitchFamily="18" charset="0"/>
                        </a:rPr>
                        <a:t>通 信 量</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0000" marR="90000" marT="46800" marB="4680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zh-CN" sz="2200" b="1" i="0" u="none" strike="noStrike" cap="none" normalizeH="0" baseline="0">
                          <a:ln>
                            <a:noFill/>
                          </a:ln>
                          <a:solidFill>
                            <a:srgbClr val="FFFF00"/>
                          </a:solidFill>
                          <a:effectLst/>
                          <a:latin typeface="Times New Roman" panose="02020603050405020304" pitchFamily="18" charset="0"/>
                          <a:ea typeface="微软雅黑" panose="020B0503020204020204" pitchFamily="34" charset="-122"/>
                          <a:sym typeface="Times New Roman" panose="02020603050405020304" pitchFamily="18" charset="0"/>
                        </a:rPr>
                        <a:t>系统实现复杂度</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0000" marR="90000" marT="46800" marB="4680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zh-CN" sz="2200" b="1" i="0" u="none" strike="noStrike" cap="none" normalizeH="0" baseline="0">
                          <a:ln>
                            <a:noFill/>
                          </a:ln>
                          <a:solidFill>
                            <a:srgbClr val="FFFF00"/>
                          </a:solidFill>
                          <a:effectLst/>
                          <a:latin typeface="Times New Roman" panose="02020603050405020304" pitchFamily="18" charset="0"/>
                          <a:ea typeface="微软雅黑" panose="020B0503020204020204" pitchFamily="34" charset="-122"/>
                          <a:sym typeface="Times New Roman" panose="02020603050405020304" pitchFamily="18" charset="0"/>
                        </a:rPr>
                        <a:t>机制安全性</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0000" marR="90000" marT="46800" marB="4680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zh-CN" sz="2200" b="1" i="0" u="none" strike="noStrike" cap="none" normalizeH="0" baseline="0">
                          <a:ln>
                            <a:noFill/>
                          </a:ln>
                          <a:solidFill>
                            <a:srgbClr val="FFFF00"/>
                          </a:solidFill>
                          <a:effectLst/>
                          <a:latin typeface="Times New Roman" panose="02020603050405020304" pitchFamily="18" charset="0"/>
                          <a:ea typeface="微软雅黑" panose="020B0503020204020204" pitchFamily="34" charset="-122"/>
                          <a:sym typeface="Times New Roman" panose="02020603050405020304" pitchFamily="18" charset="0"/>
                        </a:rPr>
                        <a:t>服务器计算量</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0000" marR="90000" marT="46800" marB="4680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885656078"/>
                  </a:ext>
                </a:extLst>
              </a:tr>
              <a:tr h="428879">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en-US" sz="22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挑战</a:t>
                      </a:r>
                      <a:r>
                        <a:rPr kumimoji="0" lang="en-US" altLang="zh-CN" sz="22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a:t>
                      </a:r>
                      <a:r>
                        <a:rPr kumimoji="0" lang="zh-CN" altLang="en-US" sz="22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响应</a:t>
                      </a:r>
                      <a:endParaRPr kumimoji="0" lang="zh-CN" altLang="en-US"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0000" marR="90000" marT="46800" marB="4680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zh-CN" sz="2200" b="0" i="0" u="none" strike="noStrike" cap="none" normalizeH="0" baseline="0">
                          <a:ln>
                            <a:noFill/>
                          </a:ln>
                          <a:solidFill>
                            <a:srgbClr val="002060"/>
                          </a:solidFill>
                          <a:effectLst/>
                          <a:latin typeface="Times New Roman" panose="02020603050405020304" pitchFamily="18" charset="0"/>
                          <a:ea typeface="微软雅黑" panose="020B0503020204020204" pitchFamily="34" charset="-122"/>
                          <a:sym typeface="Times New Roman" panose="02020603050405020304" pitchFamily="18" charset="0"/>
                        </a:rPr>
                        <a:t>较大</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0000" marR="90000" marT="46800" marB="4680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8F8F8"/>
                    </a:solid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zh-CN" sz="2200" b="0" i="0" u="none" strike="noStrike" cap="none" normalizeH="0" baseline="0">
                          <a:ln>
                            <a:noFill/>
                          </a:ln>
                          <a:solidFill>
                            <a:srgbClr val="002060"/>
                          </a:solidFill>
                          <a:effectLst/>
                          <a:latin typeface="Times New Roman" panose="02020603050405020304" pitchFamily="18" charset="0"/>
                          <a:ea typeface="微软雅黑" panose="020B0503020204020204" pitchFamily="34" charset="-122"/>
                          <a:sym typeface="Times New Roman" panose="02020603050405020304" pitchFamily="18" charset="0"/>
                        </a:rPr>
                        <a:t>较简单</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0000" marR="90000" marT="46800" marB="4680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8F8F8"/>
                    </a:solid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zh-CN" sz="2200" b="0" i="0" u="none" strike="noStrike" cap="none" normalizeH="0" baseline="0">
                          <a:ln>
                            <a:noFill/>
                          </a:ln>
                          <a:solidFill>
                            <a:srgbClr val="002060"/>
                          </a:solidFill>
                          <a:effectLst/>
                          <a:latin typeface="Times New Roman" panose="02020603050405020304" pitchFamily="18" charset="0"/>
                          <a:ea typeface="微软雅黑" panose="020B0503020204020204" pitchFamily="34" charset="-122"/>
                          <a:sym typeface="Times New Roman" panose="02020603050405020304" pitchFamily="18" charset="0"/>
                        </a:rPr>
                        <a:t>较差</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0000" marR="90000" marT="46800" marB="4680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8F8F8"/>
                    </a:solid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zh-CN" sz="2200" b="0" i="0" u="none" strike="noStrike" cap="none" normalizeH="0" baseline="0">
                          <a:ln>
                            <a:noFill/>
                          </a:ln>
                          <a:solidFill>
                            <a:srgbClr val="002060"/>
                          </a:solidFill>
                          <a:effectLst/>
                          <a:latin typeface="Times New Roman" panose="02020603050405020304" pitchFamily="18" charset="0"/>
                          <a:ea typeface="微软雅黑" panose="020B0503020204020204" pitchFamily="34" charset="-122"/>
                          <a:sym typeface="Times New Roman" panose="02020603050405020304" pitchFamily="18" charset="0"/>
                        </a:rPr>
                        <a:t>较大</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0000" marR="90000" marT="46800" marB="4680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8F8F8"/>
                    </a:solidFill>
                  </a:tcPr>
                </a:tc>
                <a:extLst>
                  <a:ext uri="{0D108BD9-81ED-4DB2-BD59-A6C34878D82A}">
                    <a16:rowId xmlns:a16="http://schemas.microsoft.com/office/drawing/2014/main" val="2519931136"/>
                  </a:ext>
                </a:extLst>
              </a:tr>
              <a:tr h="428879">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0" hangingPunct="0">
                        <a:lnSpc>
                          <a:spcPct val="100000"/>
                        </a:lnSpc>
                        <a:spcBef>
                          <a:spcPct val="0"/>
                        </a:spcBef>
                        <a:spcAft>
                          <a:spcPct val="0"/>
                        </a:spcAft>
                        <a:buClrTx/>
                        <a:buSzTx/>
                        <a:buFont typeface="Arial" panose="020B0604020202020204" pitchFamily="34" charset="0"/>
                        <a:buNone/>
                        <a:tabLst/>
                      </a:pPr>
                      <a:r>
                        <a:rPr kumimoji="0" lang="en-US" altLang="zh-CN" sz="22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S/key</a:t>
                      </a:r>
                      <a:endParaRPr kumimoji="0" lang="zh-CN" altLang="en-US"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0000" marR="90000" marT="46800" marB="4680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zh-CN" sz="2200" b="0" i="0" u="none" strike="noStrike" cap="none" normalizeH="0" baseline="0">
                          <a:ln>
                            <a:noFill/>
                          </a:ln>
                          <a:solidFill>
                            <a:srgbClr val="002060"/>
                          </a:solidFill>
                          <a:effectLst/>
                          <a:latin typeface="Times New Roman" panose="02020603050405020304" pitchFamily="18" charset="0"/>
                          <a:ea typeface="微软雅黑" panose="020B0503020204020204" pitchFamily="34" charset="-122"/>
                          <a:sym typeface="Times New Roman" panose="02020603050405020304" pitchFamily="18" charset="0"/>
                        </a:rPr>
                        <a:t>较大</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0000" marR="90000" marT="46800" marB="4680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8F8F8"/>
                    </a:solid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zh-CN" sz="2200" b="0" i="0" u="none" strike="noStrike" cap="none" normalizeH="0" baseline="0">
                          <a:ln>
                            <a:noFill/>
                          </a:ln>
                          <a:solidFill>
                            <a:srgbClr val="002060"/>
                          </a:solidFill>
                          <a:effectLst/>
                          <a:latin typeface="Times New Roman" panose="02020603050405020304" pitchFamily="18" charset="0"/>
                          <a:ea typeface="微软雅黑" panose="020B0503020204020204" pitchFamily="34" charset="-122"/>
                          <a:sym typeface="Times New Roman" panose="02020603050405020304" pitchFamily="18" charset="0"/>
                        </a:rPr>
                        <a:t>较简单</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0000" marR="90000" marT="46800" marB="4680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8F8F8"/>
                    </a:solid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zh-CN" sz="2200" b="0" i="0" u="none" strike="noStrike" cap="none" normalizeH="0" baseline="0">
                          <a:ln>
                            <a:noFill/>
                          </a:ln>
                          <a:solidFill>
                            <a:srgbClr val="002060"/>
                          </a:solidFill>
                          <a:effectLst/>
                          <a:latin typeface="Times New Roman" panose="02020603050405020304" pitchFamily="18" charset="0"/>
                          <a:ea typeface="微软雅黑" panose="020B0503020204020204" pitchFamily="34" charset="-122"/>
                          <a:sym typeface="Times New Roman" panose="02020603050405020304" pitchFamily="18" charset="0"/>
                        </a:rPr>
                        <a:t>较差</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0000" marR="90000" marT="46800" marB="4680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8F8F8"/>
                    </a:solid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zh-CN" sz="2200" b="0" i="0" u="none" strike="noStrike" cap="none" normalizeH="0" baseline="0">
                          <a:ln>
                            <a:noFill/>
                          </a:ln>
                          <a:solidFill>
                            <a:srgbClr val="002060"/>
                          </a:solidFill>
                          <a:effectLst/>
                          <a:latin typeface="Times New Roman" panose="02020603050405020304" pitchFamily="18" charset="0"/>
                          <a:ea typeface="微软雅黑" panose="020B0503020204020204" pitchFamily="34" charset="-122"/>
                          <a:sym typeface="Times New Roman" panose="02020603050405020304" pitchFamily="18" charset="0"/>
                        </a:rPr>
                        <a:t>较大</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0000" marR="90000" marT="46800" marB="4680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8F8F8"/>
                    </a:solidFill>
                  </a:tcPr>
                </a:tc>
                <a:extLst>
                  <a:ext uri="{0D108BD9-81ED-4DB2-BD59-A6C34878D82A}">
                    <a16:rowId xmlns:a16="http://schemas.microsoft.com/office/drawing/2014/main" val="2857862103"/>
                  </a:ext>
                </a:extLst>
              </a:tr>
              <a:tr h="428879">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zh-CN" sz="22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时间同步</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0000" marR="90000" marT="46800" marB="4680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zh-CN" sz="2200" b="0" i="0" u="none" strike="noStrike" cap="none" normalizeH="0" baseline="0">
                          <a:ln>
                            <a:noFill/>
                          </a:ln>
                          <a:solidFill>
                            <a:srgbClr val="002060"/>
                          </a:solidFill>
                          <a:effectLst/>
                          <a:latin typeface="Times New Roman" panose="02020603050405020304" pitchFamily="18" charset="0"/>
                          <a:ea typeface="微软雅黑" panose="020B0503020204020204" pitchFamily="34" charset="-122"/>
                          <a:sym typeface="Times New Roman" panose="02020603050405020304" pitchFamily="18" charset="0"/>
                        </a:rPr>
                        <a:t>较小</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0000" marR="90000" marT="46800" marB="4680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8F8F8"/>
                    </a:solid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zh-CN" sz="2200" b="0" i="0" u="none" strike="noStrike" cap="none" normalizeH="0" baseline="0">
                          <a:ln>
                            <a:noFill/>
                          </a:ln>
                          <a:solidFill>
                            <a:srgbClr val="002060"/>
                          </a:solidFill>
                          <a:effectLst/>
                          <a:latin typeface="Times New Roman" panose="02020603050405020304" pitchFamily="18" charset="0"/>
                          <a:ea typeface="微软雅黑" panose="020B0503020204020204" pitchFamily="34" charset="-122"/>
                          <a:sym typeface="Times New Roman" panose="02020603050405020304" pitchFamily="18" charset="0"/>
                        </a:rPr>
                        <a:t>较复杂</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0000" marR="90000" marT="46800" marB="4680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8F8F8"/>
                    </a:solid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zh-CN" sz="2200" b="0" i="0" u="none" strike="noStrike" cap="none" normalizeH="0" baseline="0">
                          <a:ln>
                            <a:noFill/>
                          </a:ln>
                          <a:solidFill>
                            <a:srgbClr val="002060"/>
                          </a:solidFill>
                          <a:effectLst/>
                          <a:latin typeface="Times New Roman" panose="02020603050405020304" pitchFamily="18" charset="0"/>
                          <a:ea typeface="微软雅黑" panose="020B0503020204020204" pitchFamily="34" charset="-122"/>
                          <a:sym typeface="Times New Roman" panose="02020603050405020304" pitchFamily="18" charset="0"/>
                        </a:rPr>
                        <a:t>较好</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0000" marR="90000" marT="46800" marB="4680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8F8F8"/>
                    </a:solid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zh-CN" sz="2200" b="0" i="0" u="none" strike="noStrike" cap="none" normalizeH="0" baseline="0">
                          <a:ln>
                            <a:noFill/>
                          </a:ln>
                          <a:solidFill>
                            <a:srgbClr val="002060"/>
                          </a:solidFill>
                          <a:effectLst/>
                          <a:latin typeface="Times New Roman" panose="02020603050405020304" pitchFamily="18" charset="0"/>
                          <a:ea typeface="微软雅黑" panose="020B0503020204020204" pitchFamily="34" charset="-122"/>
                          <a:sym typeface="Times New Roman" panose="02020603050405020304" pitchFamily="18" charset="0"/>
                        </a:rPr>
                        <a:t>较小</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0000" marR="90000" marT="46800" marB="4680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8F8F8"/>
                    </a:solidFill>
                  </a:tcPr>
                </a:tc>
                <a:extLst>
                  <a:ext uri="{0D108BD9-81ED-4DB2-BD59-A6C34878D82A}">
                    <a16:rowId xmlns:a16="http://schemas.microsoft.com/office/drawing/2014/main" val="3932931427"/>
                  </a:ext>
                </a:extLst>
              </a:tr>
              <a:tr h="428879">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zh-CN" sz="2200" b="1" i="0" u="none" strike="noStrike" cap="none" normalizeH="0" baseline="0">
                          <a:ln>
                            <a:noFill/>
                          </a:ln>
                          <a:solidFill>
                            <a:srgbClr val="FFFFFF"/>
                          </a:solidFill>
                          <a:effectLst/>
                          <a:latin typeface="Times New Roman" panose="02020603050405020304" pitchFamily="18" charset="0"/>
                          <a:ea typeface="微软雅黑" panose="020B0503020204020204" pitchFamily="34" charset="-122"/>
                          <a:sym typeface="Times New Roman" panose="02020603050405020304" pitchFamily="18" charset="0"/>
                        </a:rPr>
                        <a:t>事件同步</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0000" marR="90000" marT="46800" marB="4680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70C0"/>
                    </a:solid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zh-CN" sz="2200" b="0" i="0" u="none" strike="noStrike" cap="none" normalizeH="0" baseline="0">
                          <a:ln>
                            <a:noFill/>
                          </a:ln>
                          <a:solidFill>
                            <a:srgbClr val="002060"/>
                          </a:solidFill>
                          <a:effectLst/>
                          <a:latin typeface="Times New Roman" panose="02020603050405020304" pitchFamily="18" charset="0"/>
                          <a:ea typeface="微软雅黑" panose="020B0503020204020204" pitchFamily="34" charset="-122"/>
                          <a:sym typeface="Times New Roman" panose="02020603050405020304" pitchFamily="18" charset="0"/>
                        </a:rPr>
                        <a:t>较小</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0000" marR="90000" marT="46800" marB="4680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8F8F8"/>
                    </a:solid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zh-CN" sz="2200" b="0" i="0" u="none" strike="noStrike" cap="none" normalizeH="0" baseline="0">
                          <a:ln>
                            <a:noFill/>
                          </a:ln>
                          <a:solidFill>
                            <a:srgbClr val="002060"/>
                          </a:solidFill>
                          <a:effectLst/>
                          <a:latin typeface="Times New Roman" panose="02020603050405020304" pitchFamily="18" charset="0"/>
                          <a:ea typeface="微软雅黑" panose="020B0503020204020204" pitchFamily="34" charset="-122"/>
                          <a:sym typeface="Times New Roman" panose="02020603050405020304" pitchFamily="18" charset="0"/>
                        </a:rPr>
                        <a:t>较简单</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0000" marR="90000" marT="46800" marB="4680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8F8F8"/>
                    </a:solid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zh-CN" sz="2200" b="0" i="0" u="none" strike="noStrike" cap="none" normalizeH="0" baseline="0">
                          <a:ln>
                            <a:noFill/>
                          </a:ln>
                          <a:solidFill>
                            <a:srgbClr val="002060"/>
                          </a:solidFill>
                          <a:effectLst/>
                          <a:latin typeface="Times New Roman" panose="02020603050405020304" pitchFamily="18" charset="0"/>
                          <a:ea typeface="微软雅黑" panose="020B0503020204020204" pitchFamily="34" charset="-122"/>
                          <a:sym typeface="Times New Roman" panose="02020603050405020304" pitchFamily="18" charset="0"/>
                        </a:rPr>
                        <a:t>较好</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0000" marR="90000" marT="46800" marB="4680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8F8F8"/>
                    </a:solid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0" hangingPunct="0">
                        <a:lnSpc>
                          <a:spcPct val="100000"/>
                        </a:lnSpc>
                        <a:spcBef>
                          <a:spcPct val="0"/>
                        </a:spcBef>
                        <a:spcAft>
                          <a:spcPct val="0"/>
                        </a:spcAft>
                        <a:buClrTx/>
                        <a:buSzTx/>
                        <a:buFont typeface="Arial" panose="020B0604020202020204" pitchFamily="34" charset="0"/>
                        <a:buNone/>
                        <a:tabLst/>
                      </a:pPr>
                      <a:r>
                        <a:rPr kumimoji="0" lang="zh-CN" altLang="zh-CN" sz="2200" b="0" i="0" u="none" strike="noStrike" cap="none" normalizeH="0" baseline="0">
                          <a:ln>
                            <a:noFill/>
                          </a:ln>
                          <a:solidFill>
                            <a:srgbClr val="002060"/>
                          </a:solidFill>
                          <a:effectLst/>
                          <a:latin typeface="Times New Roman" panose="02020603050405020304" pitchFamily="18" charset="0"/>
                          <a:ea typeface="微软雅黑" panose="020B0503020204020204" pitchFamily="34" charset="-122"/>
                          <a:sym typeface="Times New Roman" panose="02020603050405020304" pitchFamily="18" charset="0"/>
                        </a:rPr>
                        <a:t>适中</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0000" marR="90000" marT="46800" marB="4680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8F8F8"/>
                    </a:solidFill>
                  </a:tcPr>
                </a:tc>
                <a:extLst>
                  <a:ext uri="{0D108BD9-81ED-4DB2-BD59-A6C34878D82A}">
                    <a16:rowId xmlns:a16="http://schemas.microsoft.com/office/drawing/2014/main" val="4247732349"/>
                  </a:ext>
                </a:extLst>
              </a:tr>
            </a:tbl>
          </a:graphicData>
        </a:graphic>
      </p:graphicFrame>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49156"/>
                                        </p:tgtEl>
                                        <p:attrNameLst>
                                          <p:attrName>style.visibility</p:attrName>
                                        </p:attrNameLst>
                                      </p:cBhvr>
                                      <p:to>
                                        <p:strVal val="visible"/>
                                      </p:to>
                                    </p:set>
                                    <p:animEffect>
                                      <p:cBhvr>
                                        <p:cTn id="7" dur="500"/>
                                        <p:tgtEl>
                                          <p:spTgt spid="49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buFont typeface="Arial" panose="020B0604020202020204" pitchFamily="34" charset="0"/>
              <a:buNone/>
            </a:pPr>
            <a:r>
              <a:rPr lang="zh-CN" altLang="en-US" sz="4000" b="1">
                <a:solidFill>
                  <a:schemeClr val="bg1"/>
                </a:solidFill>
                <a:latin typeface="Times New Roman" panose="02020603050405020304" pitchFamily="18" charset="0"/>
                <a:ea typeface="微软雅黑" panose="020B0503020204020204" pitchFamily="34" charset="-122"/>
                <a:sym typeface="Tahoma" panose="020B0604030504040204" pitchFamily="34" charset="0"/>
              </a:rPr>
              <a:t>第</a:t>
            </a:r>
            <a:r>
              <a:rPr lang="en-US" altLang="zh-CN" sz="4000" b="1">
                <a:solidFill>
                  <a:schemeClr val="bg1"/>
                </a:solidFill>
                <a:latin typeface="Times New Roman" panose="02020603050405020304" pitchFamily="18" charset="0"/>
                <a:ea typeface="微软雅黑" panose="020B0503020204020204" pitchFamily="34" charset="-122"/>
                <a:sym typeface="Tahoma" panose="020B0604030504040204" pitchFamily="34" charset="0"/>
              </a:rPr>
              <a:t>15</a:t>
            </a:r>
            <a:r>
              <a:rPr lang="zh-CN" altLang="en-US" sz="4000" b="1">
                <a:solidFill>
                  <a:schemeClr val="bg1"/>
                </a:solidFill>
                <a:latin typeface="Times New Roman" panose="02020603050405020304" pitchFamily="18" charset="0"/>
                <a:ea typeface="微软雅黑" panose="020B0503020204020204" pitchFamily="34" charset="-122"/>
                <a:sym typeface="Tahoma" panose="020B0604030504040204" pitchFamily="34" charset="0"/>
              </a:rPr>
              <a:t>章  身份认证</a:t>
            </a:r>
            <a:endParaRPr lang="zh-CN" altLang="en-US"/>
          </a:p>
        </p:txBody>
      </p:sp>
      <p:grpSp>
        <p:nvGrpSpPr>
          <p:cNvPr id="52227" name="Group 11"/>
          <p:cNvGrpSpPr>
            <a:grpSpLocks/>
          </p:cNvGrpSpPr>
          <p:nvPr/>
        </p:nvGrpSpPr>
        <p:grpSpPr bwMode="auto">
          <a:xfrm>
            <a:off x="915988" y="2286000"/>
            <a:ext cx="7227887" cy="647700"/>
            <a:chOff x="0" y="0"/>
            <a:chExt cx="4309" cy="399"/>
          </a:xfrm>
        </p:grpSpPr>
        <p:sp>
          <p:nvSpPr>
            <p:cNvPr id="52272" name="AutoShape 12"/>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52273" name="Group 13"/>
            <p:cNvGrpSpPr>
              <a:grpSpLocks/>
            </p:cNvGrpSpPr>
            <p:nvPr/>
          </p:nvGrpSpPr>
          <p:grpSpPr bwMode="auto">
            <a:xfrm>
              <a:off x="0" y="0"/>
              <a:ext cx="614" cy="389"/>
              <a:chOff x="0" y="0"/>
              <a:chExt cx="987" cy="795"/>
            </a:xfrm>
          </p:grpSpPr>
          <p:sp>
            <p:nvSpPr>
              <p:cNvPr id="52276" name="Oval 14"/>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52277" name="Oval 15"/>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52278" name="Oval 16"/>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52274" name="Text Box 17"/>
            <p:cNvSpPr>
              <a:spLocks noChangeArrowheads="1"/>
            </p:cNvSpPr>
            <p:nvPr/>
          </p:nvSpPr>
          <p:spPr bwMode="auto">
            <a:xfrm>
              <a:off x="615" y="39"/>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rPr>
                <a:t>口令认证系统</a:t>
              </a:r>
              <a:endParaRPr lang="zh-CN" altLang="en-US"/>
            </a:p>
          </p:txBody>
        </p:sp>
        <p:sp>
          <p:nvSpPr>
            <p:cNvPr id="52275" name="Text Box 18"/>
            <p:cNvSpPr>
              <a:spLocks noChangeArrowheads="1"/>
            </p:cNvSpPr>
            <p:nvPr/>
          </p:nvSpPr>
          <p:spPr bwMode="auto">
            <a:xfrm>
              <a:off x="176" y="13"/>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二</a:t>
              </a:r>
              <a:endParaRPr lang="zh-CN" altLang="en-US"/>
            </a:p>
          </p:txBody>
        </p:sp>
      </p:grpSp>
      <p:grpSp>
        <p:nvGrpSpPr>
          <p:cNvPr id="52228" name="Group 19"/>
          <p:cNvGrpSpPr>
            <a:grpSpLocks/>
          </p:cNvGrpSpPr>
          <p:nvPr/>
        </p:nvGrpSpPr>
        <p:grpSpPr bwMode="auto">
          <a:xfrm>
            <a:off x="900113" y="3071813"/>
            <a:ext cx="7227887" cy="631825"/>
            <a:chOff x="0" y="0"/>
            <a:chExt cx="4309" cy="389"/>
          </a:xfrm>
        </p:grpSpPr>
        <p:sp>
          <p:nvSpPr>
            <p:cNvPr id="52266" name="AutoShape 20"/>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52267" name="Group 21"/>
            <p:cNvGrpSpPr>
              <a:grpSpLocks/>
            </p:cNvGrpSpPr>
            <p:nvPr/>
          </p:nvGrpSpPr>
          <p:grpSpPr bwMode="auto">
            <a:xfrm>
              <a:off x="0" y="0"/>
              <a:ext cx="614" cy="389"/>
              <a:chOff x="0" y="0"/>
              <a:chExt cx="987" cy="795"/>
            </a:xfrm>
          </p:grpSpPr>
          <p:sp>
            <p:nvSpPr>
              <p:cNvPr id="52269" name="Oval 22"/>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52270" name="Oval 23"/>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52271" name="Oval 24"/>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52268" name="Text Box 26"/>
            <p:cNvSpPr>
              <a:spLocks noChangeArrowheads="1"/>
            </p:cNvSpPr>
            <p:nvPr/>
          </p:nvSpPr>
          <p:spPr bwMode="auto">
            <a:xfrm>
              <a:off x="176" y="13"/>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三</a:t>
              </a:r>
              <a:endParaRPr lang="zh-CN" altLang="en-US"/>
            </a:p>
          </p:txBody>
        </p:sp>
      </p:grpSp>
      <p:grpSp>
        <p:nvGrpSpPr>
          <p:cNvPr id="52229" name="Group 27"/>
          <p:cNvGrpSpPr>
            <a:grpSpLocks/>
          </p:cNvGrpSpPr>
          <p:nvPr/>
        </p:nvGrpSpPr>
        <p:grpSpPr bwMode="auto">
          <a:xfrm>
            <a:off x="900113" y="3929063"/>
            <a:ext cx="7227887" cy="647700"/>
            <a:chOff x="0" y="0"/>
            <a:chExt cx="4309" cy="399"/>
          </a:xfrm>
        </p:grpSpPr>
        <p:sp>
          <p:nvSpPr>
            <p:cNvPr id="52259" name="AutoShape 28"/>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52260" name="Group 29"/>
            <p:cNvGrpSpPr>
              <a:grpSpLocks/>
            </p:cNvGrpSpPr>
            <p:nvPr/>
          </p:nvGrpSpPr>
          <p:grpSpPr bwMode="auto">
            <a:xfrm>
              <a:off x="0" y="0"/>
              <a:ext cx="614" cy="389"/>
              <a:chOff x="0" y="0"/>
              <a:chExt cx="987" cy="795"/>
            </a:xfrm>
          </p:grpSpPr>
          <p:sp>
            <p:nvSpPr>
              <p:cNvPr id="52263" name="Oval 30"/>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52264" name="Oval 31"/>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52265" name="Oval 32"/>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52261" name="Text Box 33"/>
            <p:cNvSpPr>
              <a:spLocks noChangeArrowheads="1"/>
            </p:cNvSpPr>
            <p:nvPr/>
          </p:nvSpPr>
          <p:spPr bwMode="auto">
            <a:xfrm>
              <a:off x="615" y="39"/>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200">
                  <a:solidFill>
                    <a:srgbClr val="000099"/>
                  </a:solidFill>
                  <a:latin typeface="Times New Roman" panose="02020603050405020304" pitchFamily="18" charset="0"/>
                  <a:ea typeface="微软雅黑" panose="020B0503020204020204" pitchFamily="34" charset="-122"/>
                  <a:sym typeface="Times New Roman" panose="02020603050405020304" pitchFamily="18" charset="0"/>
                </a:rPr>
                <a:t> </a:t>
              </a:r>
              <a:endParaRPr lang="zh-CN" altLang="en-US" sz="3200">
                <a:solidFill>
                  <a:srgbClr val="000099"/>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2262" name="Text Box 34"/>
            <p:cNvSpPr>
              <a:spLocks noChangeArrowheads="1"/>
            </p:cNvSpPr>
            <p:nvPr/>
          </p:nvSpPr>
          <p:spPr bwMode="auto">
            <a:xfrm>
              <a:off x="176" y="13"/>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四</a:t>
              </a:r>
              <a:endParaRPr lang="zh-CN" altLang="en-US"/>
            </a:p>
          </p:txBody>
        </p:sp>
      </p:grpSp>
      <p:grpSp>
        <p:nvGrpSpPr>
          <p:cNvPr id="52230" name="Group 19"/>
          <p:cNvGrpSpPr>
            <a:grpSpLocks/>
          </p:cNvGrpSpPr>
          <p:nvPr/>
        </p:nvGrpSpPr>
        <p:grpSpPr bwMode="auto">
          <a:xfrm>
            <a:off x="928688" y="1571625"/>
            <a:ext cx="7162800" cy="604838"/>
            <a:chOff x="0" y="0"/>
            <a:chExt cx="4309" cy="410"/>
          </a:xfrm>
        </p:grpSpPr>
        <p:sp>
          <p:nvSpPr>
            <p:cNvPr id="52252" name="AutoShape 20"/>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52253" name="Group 21"/>
            <p:cNvGrpSpPr>
              <a:grpSpLocks/>
            </p:cNvGrpSpPr>
            <p:nvPr/>
          </p:nvGrpSpPr>
          <p:grpSpPr bwMode="auto">
            <a:xfrm>
              <a:off x="0" y="0"/>
              <a:ext cx="614" cy="389"/>
              <a:chOff x="0" y="0"/>
              <a:chExt cx="987" cy="795"/>
            </a:xfrm>
          </p:grpSpPr>
          <p:sp>
            <p:nvSpPr>
              <p:cNvPr id="52256" name="Oval 22"/>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52257" name="Oval 23"/>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52258" name="Oval 24"/>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52254" name="Text Box 25"/>
            <p:cNvSpPr>
              <a:spLocks noChangeArrowheads="1"/>
            </p:cNvSpPr>
            <p:nvPr/>
          </p:nvSpPr>
          <p:spPr bwMode="auto">
            <a:xfrm>
              <a:off x="602" y="0"/>
              <a:ext cx="3694"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rPr>
                <a:t>身份认证概述</a:t>
              </a:r>
              <a:endParaRPr lang="zh-CN" altLang="en-US"/>
            </a:p>
          </p:txBody>
        </p:sp>
        <p:sp>
          <p:nvSpPr>
            <p:cNvPr id="52255" name="Text Box 26"/>
            <p:cNvSpPr>
              <a:spLocks noChangeArrowheads="1"/>
            </p:cNvSpPr>
            <p:nvPr/>
          </p:nvSpPr>
          <p:spPr bwMode="auto">
            <a:xfrm>
              <a:off x="176" y="13"/>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一</a:t>
              </a:r>
              <a:endParaRPr lang="zh-CN" altLang="en-US"/>
            </a:p>
          </p:txBody>
        </p:sp>
      </p:grpSp>
      <p:grpSp>
        <p:nvGrpSpPr>
          <p:cNvPr id="52231" name="Group 27"/>
          <p:cNvGrpSpPr>
            <a:grpSpLocks/>
          </p:cNvGrpSpPr>
          <p:nvPr/>
        </p:nvGrpSpPr>
        <p:grpSpPr bwMode="auto">
          <a:xfrm>
            <a:off x="857250" y="4786313"/>
            <a:ext cx="7227888" cy="647700"/>
            <a:chOff x="0" y="0"/>
            <a:chExt cx="4309" cy="399"/>
          </a:xfrm>
        </p:grpSpPr>
        <p:sp>
          <p:nvSpPr>
            <p:cNvPr id="52245" name="AutoShape 28"/>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52246" name="Group 29"/>
            <p:cNvGrpSpPr>
              <a:grpSpLocks/>
            </p:cNvGrpSpPr>
            <p:nvPr/>
          </p:nvGrpSpPr>
          <p:grpSpPr bwMode="auto">
            <a:xfrm>
              <a:off x="0" y="0"/>
              <a:ext cx="614" cy="389"/>
              <a:chOff x="0" y="0"/>
              <a:chExt cx="987" cy="795"/>
            </a:xfrm>
          </p:grpSpPr>
          <p:sp>
            <p:nvSpPr>
              <p:cNvPr id="52249" name="Oval 30"/>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52250" name="Oval 31"/>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52251" name="Oval 32"/>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52247" name="Text Box 33"/>
            <p:cNvSpPr>
              <a:spLocks noChangeArrowheads="1"/>
            </p:cNvSpPr>
            <p:nvPr/>
          </p:nvSpPr>
          <p:spPr bwMode="auto">
            <a:xfrm>
              <a:off x="615" y="39"/>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32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52248" name="Text Box 34"/>
            <p:cNvSpPr>
              <a:spLocks noChangeArrowheads="1"/>
            </p:cNvSpPr>
            <p:nvPr/>
          </p:nvSpPr>
          <p:spPr bwMode="auto">
            <a:xfrm>
              <a:off x="176" y="13"/>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五</a:t>
              </a:r>
              <a:endParaRPr lang="zh-CN" altLang="en-US"/>
            </a:p>
          </p:txBody>
        </p:sp>
      </p:grpSp>
      <p:sp>
        <p:nvSpPr>
          <p:cNvPr id="52232" name="Text Box 25"/>
          <p:cNvSpPr>
            <a:spLocks noChangeArrowheads="1"/>
          </p:cNvSpPr>
          <p:nvPr/>
        </p:nvSpPr>
        <p:spPr bwMode="auto">
          <a:xfrm>
            <a:off x="1857375" y="4857750"/>
            <a:ext cx="61960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sym typeface="Tahoma" panose="020B0604030504040204" pitchFamily="34" charset="0"/>
              </a:rPr>
              <a:t>智能卡技术及应用</a:t>
            </a:r>
            <a:endParaRPr lang="zh-CN" altLang="en-US"/>
          </a:p>
        </p:txBody>
      </p:sp>
      <p:sp>
        <p:nvSpPr>
          <p:cNvPr id="52233" name="Text Box 17"/>
          <p:cNvSpPr>
            <a:spLocks noChangeArrowheads="1"/>
          </p:cNvSpPr>
          <p:nvPr/>
        </p:nvSpPr>
        <p:spPr bwMode="auto">
          <a:xfrm>
            <a:off x="2000250" y="3143250"/>
            <a:ext cx="619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rPr>
              <a:t>个人生物特征的身份认证技术</a:t>
            </a:r>
            <a:endParaRPr lang="zh-CN" altLang="en-US"/>
          </a:p>
        </p:txBody>
      </p:sp>
      <p:sp>
        <p:nvSpPr>
          <p:cNvPr id="52234" name="Text Box 17"/>
          <p:cNvSpPr>
            <a:spLocks noChangeArrowheads="1"/>
          </p:cNvSpPr>
          <p:nvPr/>
        </p:nvSpPr>
        <p:spPr bwMode="auto">
          <a:xfrm>
            <a:off x="2000250" y="4000500"/>
            <a:ext cx="61960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sym typeface="Tahoma" panose="020B0604030504040204" pitchFamily="34" charset="0"/>
              </a:rPr>
              <a:t>基于证书的认证</a:t>
            </a:r>
            <a:endParaRPr lang="zh-CN" altLang="en-US"/>
          </a:p>
        </p:txBody>
      </p:sp>
      <p:grpSp>
        <p:nvGrpSpPr>
          <p:cNvPr id="52235" name="Group 19"/>
          <p:cNvGrpSpPr>
            <a:grpSpLocks/>
          </p:cNvGrpSpPr>
          <p:nvPr/>
        </p:nvGrpSpPr>
        <p:grpSpPr bwMode="auto">
          <a:xfrm>
            <a:off x="928688" y="1571625"/>
            <a:ext cx="7162800" cy="646113"/>
            <a:chOff x="0" y="0"/>
            <a:chExt cx="4309" cy="438"/>
          </a:xfrm>
        </p:grpSpPr>
        <p:sp>
          <p:nvSpPr>
            <p:cNvPr id="52238" name="AutoShape 20"/>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52239" name="Group 21"/>
            <p:cNvGrpSpPr>
              <a:grpSpLocks/>
            </p:cNvGrpSpPr>
            <p:nvPr/>
          </p:nvGrpSpPr>
          <p:grpSpPr bwMode="auto">
            <a:xfrm>
              <a:off x="0" y="0"/>
              <a:ext cx="614" cy="389"/>
              <a:chOff x="0" y="0"/>
              <a:chExt cx="987" cy="795"/>
            </a:xfrm>
          </p:grpSpPr>
          <p:sp>
            <p:nvSpPr>
              <p:cNvPr id="52242" name="Oval 22"/>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52243" name="Oval 23"/>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52244" name="Oval 24"/>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52240" name="Text Box 25"/>
            <p:cNvSpPr>
              <a:spLocks noChangeArrowheads="1"/>
            </p:cNvSpPr>
            <p:nvPr/>
          </p:nvSpPr>
          <p:spPr bwMode="auto">
            <a:xfrm>
              <a:off x="602" y="0"/>
              <a:ext cx="369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36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52241" name="Text Box 26"/>
            <p:cNvSpPr>
              <a:spLocks noChangeArrowheads="1"/>
            </p:cNvSpPr>
            <p:nvPr/>
          </p:nvSpPr>
          <p:spPr bwMode="auto">
            <a:xfrm>
              <a:off x="176" y="13"/>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一</a:t>
              </a:r>
              <a:endParaRPr lang="zh-CN" altLang="en-US"/>
            </a:p>
          </p:txBody>
        </p:sp>
      </p:grpSp>
      <p:sp>
        <p:nvSpPr>
          <p:cNvPr id="52236" name="Rectangle 43"/>
          <p:cNvSpPr>
            <a:spLocks noChangeArrowheads="1"/>
          </p:cNvSpPr>
          <p:nvPr/>
        </p:nvSpPr>
        <p:spPr bwMode="auto">
          <a:xfrm>
            <a:off x="458788" y="1500188"/>
            <a:ext cx="8435975" cy="1497012"/>
          </a:xfrm>
          <a:prstGeom prst="rect">
            <a:avLst/>
          </a:prstGeom>
          <a:solidFill>
            <a:srgbClr val="FFFFF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b="1">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52237" name="Rectangle 43"/>
          <p:cNvSpPr>
            <a:spLocks noChangeArrowheads="1"/>
          </p:cNvSpPr>
          <p:nvPr/>
        </p:nvSpPr>
        <p:spPr bwMode="auto">
          <a:xfrm>
            <a:off x="322263" y="3860800"/>
            <a:ext cx="8435975" cy="1674813"/>
          </a:xfrm>
          <a:prstGeom prst="rect">
            <a:avLst/>
          </a:prstGeom>
          <a:solidFill>
            <a:srgbClr val="FFFFF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b="1">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Tree>
  </p:cSld>
  <p:clrMapOvr>
    <a:masterClrMapping/>
  </p:clrMapOvr>
  <p:transition>
    <p:pull dir="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0" y="0"/>
            <a:ext cx="9144000" cy="1143000"/>
          </a:xfrm>
        </p:spPr>
        <p:txBody>
          <a:bodyPr/>
          <a:lstStyle/>
          <a:p>
            <a:r>
              <a:rPr lang="en-US" altLang="zh-CN" sz="4000">
                <a:latin typeface="Times New Roman" panose="02020603050405020304" pitchFamily="18" charset="0"/>
                <a:ea typeface="微软雅黑" panose="020B0503020204020204" pitchFamily="34" charset="-122"/>
                <a:sym typeface="微软雅黑" panose="020B0503020204020204" pitchFamily="34" charset="-122"/>
              </a:rPr>
              <a:t>15.3 </a:t>
            </a:r>
            <a:r>
              <a:rPr lang="zh-CN" altLang="en-US" sz="4000">
                <a:latin typeface="Times New Roman" panose="02020603050405020304" pitchFamily="18" charset="0"/>
                <a:ea typeface="微软雅黑" panose="020B0503020204020204" pitchFamily="34" charset="-122"/>
                <a:sym typeface="微软雅黑" panose="020B0503020204020204" pitchFamily="34" charset="-122"/>
              </a:rPr>
              <a:t>个人生物特征的身份认证技术</a:t>
            </a:r>
            <a:endParaRPr lang="zh-CN" altLang="en-US"/>
          </a:p>
        </p:txBody>
      </p:sp>
      <p:grpSp>
        <p:nvGrpSpPr>
          <p:cNvPr id="53251" name="组合 6"/>
          <p:cNvGrpSpPr>
            <a:grpSpLocks/>
          </p:cNvGrpSpPr>
          <p:nvPr/>
        </p:nvGrpSpPr>
        <p:grpSpPr bwMode="auto">
          <a:xfrm>
            <a:off x="142875" y="1314450"/>
            <a:ext cx="9001125" cy="1685925"/>
            <a:chOff x="0" y="0"/>
            <a:chExt cx="9838630" cy="870750"/>
          </a:xfrm>
        </p:grpSpPr>
        <p:sp>
          <p:nvSpPr>
            <p:cNvPr id="53262" name="AutoShape 3"/>
            <p:cNvSpPr>
              <a:spLocks/>
            </p:cNvSpPr>
            <p:nvPr/>
          </p:nvSpPr>
          <p:spPr bwMode="auto">
            <a:xfrm>
              <a:off x="0" y="0"/>
              <a:ext cx="9767487" cy="870750"/>
            </a:xfrm>
            <a:prstGeom prst="roundRect">
              <a:avLst>
                <a:gd name="adj" fmla="val 11153"/>
              </a:avLst>
            </a:prstGeom>
            <a:solidFill>
              <a:schemeClr val="bg1"/>
            </a:solidFill>
            <a:ln w="76200">
              <a:solidFill>
                <a:srgbClr val="00B0F0"/>
              </a:solidFill>
              <a:miter lim="800000"/>
              <a:headEnd/>
              <a:tailEnd/>
            </a:ln>
          </p:spPr>
          <p:txBody>
            <a:bodyPr wrap="none" anchor="ctr"/>
            <a:lstStyle>
              <a:lvl1pPr marL="342900" indent="-3429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lvl="2">
                <a:buFont typeface="Arial" panose="020B0604020202020204" pitchFamily="34" charset="0"/>
                <a:buNone/>
              </a:pPr>
              <a:r>
                <a:rPr lang="zh-CN" altLang="en-US">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rPr>
                <a:t>                        </a:t>
              </a:r>
              <a:endParaRPr lang="zh-CN" altLang="en-US" sz="2200">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3263" name="矩形 10"/>
            <p:cNvSpPr>
              <a:spLocks noChangeArrowheads="1"/>
            </p:cNvSpPr>
            <p:nvPr/>
          </p:nvSpPr>
          <p:spPr bwMode="auto">
            <a:xfrm>
              <a:off x="78085" y="59294"/>
              <a:ext cx="9760545" cy="77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lvl="1">
                <a:lnSpc>
                  <a:spcPct val="120000"/>
                </a:lnSpc>
                <a:spcAft>
                  <a:spcPts val="600"/>
                </a:spcAft>
                <a:buClr>
                  <a:schemeClr val="accent1"/>
                </a:buClr>
                <a:buFont typeface="Arial" panose="020B0604020202020204" pitchFamily="34" charset="0"/>
                <a:buBlip>
                  <a:blip r:embed="rId2"/>
                </a:buBlip>
              </a:pPr>
              <a:r>
                <a:rPr lang="zh-CN" altLang="en-US" sz="23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安全性要求高时，护字符和持证等提供的安全性不能满足要求；</a:t>
              </a:r>
            </a:p>
            <a:p>
              <a:pPr marL="0" lvl="1">
                <a:lnSpc>
                  <a:spcPct val="120000"/>
                </a:lnSpc>
                <a:spcAft>
                  <a:spcPts val="600"/>
                </a:spcAft>
                <a:buClr>
                  <a:schemeClr val="accent1"/>
                </a:buClr>
                <a:buFont typeface="Arial" panose="020B0604020202020204" pitchFamily="34" charset="0"/>
                <a:buBlip>
                  <a:blip r:embed="rId2"/>
                </a:buBlip>
              </a:pP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新的生物统计学（</a:t>
              </a:r>
              <a:r>
                <a:rPr lang="en-US" altLang="zh-CN">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Biometrics</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）方法正在成为实现个人身份认证最简单而安全的方法。</a:t>
              </a:r>
              <a:endParaRPr lang="zh-CN" altLang="en-US"/>
            </a:p>
          </p:txBody>
        </p:sp>
      </p:grpSp>
      <p:pic>
        <p:nvPicPr>
          <p:cNvPr id="51206" name="图片 26" descr="400_F_498405_AIIxUvEfTui9JGC8RsgUQMJFhdRsB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75" y="4000500"/>
            <a:ext cx="3079750" cy="223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TextBox 27"/>
          <p:cNvSpPr>
            <a:spLocks noChangeArrowheads="1"/>
          </p:cNvSpPr>
          <p:nvPr/>
        </p:nvSpPr>
        <p:spPr bwMode="auto">
          <a:xfrm>
            <a:off x="1500188" y="3429000"/>
            <a:ext cx="13573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b="1">
                <a:solidFill>
                  <a:srgbClr val="006600"/>
                </a:solidFill>
                <a:latin typeface="Times New Roman" panose="02020603050405020304" pitchFamily="18" charset="0"/>
                <a:ea typeface="微软雅黑" panose="020B0503020204020204" pitchFamily="34" charset="-122"/>
                <a:sym typeface="Times New Roman" panose="02020603050405020304" pitchFamily="18" charset="0"/>
              </a:rPr>
              <a:t>优点</a:t>
            </a:r>
            <a:endParaRPr lang="zh-CN" altLang="en-US"/>
          </a:p>
        </p:txBody>
      </p:sp>
      <p:sp>
        <p:nvSpPr>
          <p:cNvPr id="53254" name="AutoShape 9"/>
          <p:cNvSpPr>
            <a:spLocks noChangeArrowheads="1"/>
          </p:cNvSpPr>
          <p:nvPr/>
        </p:nvSpPr>
        <p:spPr bwMode="auto">
          <a:xfrm>
            <a:off x="214313" y="4000500"/>
            <a:ext cx="4225925" cy="468313"/>
          </a:xfrm>
          <a:prstGeom prst="roundRect">
            <a:avLst>
              <a:gd name="adj" fmla="val 16667"/>
            </a:avLst>
          </a:prstGeom>
          <a:solidFill>
            <a:srgbClr val="FFFFFF">
              <a:alpha val="89018"/>
            </a:srgbClr>
          </a:solidFill>
          <a:ln w="28575">
            <a:solidFill>
              <a:srgbClr val="002060"/>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53255" name="TextBox 29"/>
          <p:cNvSpPr>
            <a:spLocks noChangeArrowheads="1"/>
          </p:cNvSpPr>
          <p:nvPr/>
        </p:nvSpPr>
        <p:spPr bwMode="auto">
          <a:xfrm>
            <a:off x="238125" y="4021138"/>
            <a:ext cx="41195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Blip>
                <a:blip r:embed="rId2"/>
              </a:buBlip>
            </a:pPr>
            <a:r>
              <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可信度高</a:t>
            </a:r>
            <a:endParaRPr lang="zh-CN" altLang="en-US"/>
          </a:p>
        </p:txBody>
      </p:sp>
      <p:sp>
        <p:nvSpPr>
          <p:cNvPr id="53256" name="AutoShape 9"/>
          <p:cNvSpPr>
            <a:spLocks noChangeArrowheads="1"/>
          </p:cNvSpPr>
          <p:nvPr/>
        </p:nvSpPr>
        <p:spPr bwMode="auto">
          <a:xfrm>
            <a:off x="230188" y="4603750"/>
            <a:ext cx="4225925" cy="468313"/>
          </a:xfrm>
          <a:prstGeom prst="roundRect">
            <a:avLst>
              <a:gd name="adj" fmla="val 16667"/>
            </a:avLst>
          </a:prstGeom>
          <a:solidFill>
            <a:srgbClr val="FFFFFF">
              <a:alpha val="89018"/>
            </a:srgbClr>
          </a:solidFill>
          <a:ln w="28575">
            <a:solidFill>
              <a:srgbClr val="002060"/>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53257" name="TextBox 31"/>
          <p:cNvSpPr>
            <a:spLocks noChangeArrowheads="1"/>
          </p:cNvSpPr>
          <p:nvPr/>
        </p:nvSpPr>
        <p:spPr bwMode="auto">
          <a:xfrm>
            <a:off x="255588" y="4625975"/>
            <a:ext cx="41179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Blip>
                <a:blip r:embed="rId2"/>
              </a:buBlip>
            </a:pPr>
            <a:r>
              <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个人特征因人而异，难以伪造</a:t>
            </a:r>
            <a:endParaRPr lang="zh-CN" altLang="en-US"/>
          </a:p>
        </p:txBody>
      </p:sp>
      <p:sp>
        <p:nvSpPr>
          <p:cNvPr id="53258" name="AutoShape 9"/>
          <p:cNvSpPr>
            <a:spLocks noChangeArrowheads="1"/>
          </p:cNvSpPr>
          <p:nvPr/>
        </p:nvSpPr>
        <p:spPr bwMode="auto">
          <a:xfrm>
            <a:off x="230188" y="5214938"/>
            <a:ext cx="4225925" cy="468312"/>
          </a:xfrm>
          <a:prstGeom prst="roundRect">
            <a:avLst>
              <a:gd name="adj" fmla="val 16667"/>
            </a:avLst>
          </a:prstGeom>
          <a:solidFill>
            <a:srgbClr val="FFFFFF">
              <a:alpha val="89018"/>
            </a:srgbClr>
          </a:solidFill>
          <a:ln w="28575">
            <a:solidFill>
              <a:srgbClr val="002060"/>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53259" name="TextBox 33"/>
          <p:cNvSpPr>
            <a:spLocks noChangeArrowheads="1"/>
          </p:cNvSpPr>
          <p:nvPr/>
        </p:nvSpPr>
        <p:spPr bwMode="auto">
          <a:xfrm>
            <a:off x="255588" y="5235575"/>
            <a:ext cx="4117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Blip>
                <a:blip r:embed="rId2"/>
              </a:buBlip>
            </a:pPr>
            <a:r>
              <a:rPr lang="zh-CN" altLang="en-US">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随身携带，不易丢失</a:t>
            </a:r>
            <a:endParaRPr lang="zh-CN" altLang="en-US"/>
          </a:p>
        </p:txBody>
      </p:sp>
      <p:sp>
        <p:nvSpPr>
          <p:cNvPr id="53260" name="AutoShape 9"/>
          <p:cNvSpPr>
            <a:spLocks noChangeArrowheads="1"/>
          </p:cNvSpPr>
          <p:nvPr/>
        </p:nvSpPr>
        <p:spPr bwMode="auto">
          <a:xfrm>
            <a:off x="230188" y="5818188"/>
            <a:ext cx="4225925" cy="468312"/>
          </a:xfrm>
          <a:prstGeom prst="roundRect">
            <a:avLst>
              <a:gd name="adj" fmla="val 16667"/>
            </a:avLst>
          </a:prstGeom>
          <a:solidFill>
            <a:srgbClr val="FFFFFF">
              <a:alpha val="89018"/>
            </a:srgbClr>
          </a:solidFill>
          <a:ln w="28575">
            <a:solidFill>
              <a:srgbClr val="002060"/>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53261" name="TextBox 35"/>
          <p:cNvSpPr>
            <a:spLocks noChangeArrowheads="1"/>
          </p:cNvSpPr>
          <p:nvPr/>
        </p:nvSpPr>
        <p:spPr bwMode="auto">
          <a:xfrm>
            <a:off x="255588" y="5840413"/>
            <a:ext cx="41179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Blip>
                <a:blip r:embed="rId2"/>
              </a:buBlip>
            </a:pPr>
            <a:r>
              <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已用于刑事案件侦查</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51206"/>
                                        </p:tgtEl>
                                        <p:attrNameLst>
                                          <p:attrName>style.visibility</p:attrName>
                                        </p:attrNameLst>
                                      </p:cBhvr>
                                      <p:to>
                                        <p:strVal val="visible"/>
                                      </p:to>
                                    </p:set>
                                    <p:anim calcmode="lin" valueType="num">
                                      <p:cBhvr>
                                        <p:cTn id="7" dur="500" fill="hold"/>
                                        <p:tgtEl>
                                          <p:spTgt spid="51206"/>
                                        </p:tgtEl>
                                        <p:attrNameLst>
                                          <p:attrName>ppt_w</p:attrName>
                                        </p:attrNameLst>
                                      </p:cBhvr>
                                      <p:tavLst>
                                        <p:tav tm="0">
                                          <p:val>
                                            <p:fltVal val="0"/>
                                          </p:val>
                                        </p:tav>
                                        <p:tav tm="100000">
                                          <p:val>
                                            <p:strVal val="#ppt_w"/>
                                          </p:val>
                                        </p:tav>
                                      </p:tavLst>
                                    </p:anim>
                                    <p:anim calcmode="lin" valueType="num">
                                      <p:cBhvr>
                                        <p:cTn id="8" dur="500" fill="hold"/>
                                        <p:tgtEl>
                                          <p:spTgt spid="5120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3"/>
          <p:cNvSpPr>
            <a:spLocks noChangeArrowheads="1"/>
          </p:cNvSpPr>
          <p:nvPr/>
        </p:nvSpPr>
        <p:spPr bwMode="auto">
          <a:xfrm>
            <a:off x="395288" y="1341438"/>
            <a:ext cx="81534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Clr>
                <a:srgbClr val="3333FF"/>
              </a:buClr>
              <a:buFont typeface="Wingdings" panose="05000000000000000000" pitchFamily="2" charset="2"/>
              <a:buChar char="n"/>
            </a:pPr>
            <a:r>
              <a:rPr lang="zh-CN" altLang="en-US" sz="2800" b="1">
                <a:solidFill>
                  <a:srgbClr val="000000"/>
                </a:solidFill>
                <a:sym typeface="Tahoma" panose="020B0604030504040204" pitchFamily="34" charset="0"/>
              </a:rPr>
              <a:t>生物识别依据人类自身所固有的</a:t>
            </a:r>
            <a:r>
              <a:rPr lang="zh-CN" altLang="en-US" sz="2800" b="1">
                <a:solidFill>
                  <a:srgbClr val="FF3300"/>
                </a:solidFill>
                <a:sym typeface="Tahoma" panose="020B0604030504040204" pitchFamily="34" charset="0"/>
              </a:rPr>
              <a:t>生理</a:t>
            </a:r>
            <a:r>
              <a:rPr lang="zh-CN" altLang="en-US" sz="2800" b="1">
                <a:solidFill>
                  <a:srgbClr val="000000"/>
                </a:solidFill>
                <a:sym typeface="Tahoma" panose="020B0604030504040204" pitchFamily="34" charset="0"/>
              </a:rPr>
              <a:t>或</a:t>
            </a:r>
            <a:r>
              <a:rPr lang="zh-CN" altLang="en-US" sz="2800" b="1">
                <a:solidFill>
                  <a:srgbClr val="FF3300"/>
                </a:solidFill>
                <a:sym typeface="Tahoma" panose="020B0604030504040204" pitchFamily="34" charset="0"/>
              </a:rPr>
              <a:t>行为</a:t>
            </a:r>
            <a:r>
              <a:rPr lang="zh-CN" altLang="en-US" sz="2800" b="1">
                <a:solidFill>
                  <a:srgbClr val="000000"/>
                </a:solidFill>
                <a:sym typeface="Tahoma" panose="020B0604030504040204" pitchFamily="34" charset="0"/>
              </a:rPr>
              <a:t>特征。</a:t>
            </a:r>
            <a:r>
              <a:rPr lang="zh-CN" altLang="en-US" sz="2800" b="1">
                <a:solidFill>
                  <a:srgbClr val="FF3300"/>
                </a:solidFill>
                <a:sym typeface="Tahoma" panose="020B0604030504040204" pitchFamily="34" charset="0"/>
              </a:rPr>
              <a:t>生理特征</a:t>
            </a:r>
            <a:r>
              <a:rPr lang="zh-CN" altLang="en-US" sz="2800" b="1">
                <a:solidFill>
                  <a:srgbClr val="000000"/>
                </a:solidFill>
                <a:sym typeface="Tahoma" panose="020B0604030504040204" pitchFamily="34" charset="0"/>
              </a:rPr>
              <a:t>与生俱来，多为先天性的，如指纹、视网膜、面容等；</a:t>
            </a:r>
          </a:p>
          <a:p>
            <a:pPr>
              <a:buClr>
                <a:srgbClr val="3333FF"/>
              </a:buClr>
              <a:buFont typeface="Wingdings" panose="05000000000000000000" pitchFamily="2" charset="2"/>
              <a:buNone/>
            </a:pPr>
            <a:r>
              <a:rPr lang="zh-CN" altLang="en-US" sz="2800" b="1">
                <a:solidFill>
                  <a:srgbClr val="FF3300"/>
                </a:solidFill>
                <a:sym typeface="Tahoma" panose="020B0604030504040204" pitchFamily="34" charset="0"/>
              </a:rPr>
              <a:t>行为特征</a:t>
            </a:r>
            <a:r>
              <a:rPr lang="zh-CN" altLang="en-US" sz="2800" b="1">
                <a:solidFill>
                  <a:srgbClr val="000000"/>
                </a:solidFill>
                <a:sym typeface="Tahoma" panose="020B0604030504040204" pitchFamily="34" charset="0"/>
              </a:rPr>
              <a:t>则是习惯使然，多为后天性的，如笔迹、步态等。</a:t>
            </a:r>
          </a:p>
          <a:p>
            <a:pPr>
              <a:buClr>
                <a:srgbClr val="3333FF"/>
              </a:buClr>
              <a:buFont typeface="Wingdings" panose="05000000000000000000" pitchFamily="2" charset="2"/>
              <a:buChar char="n"/>
            </a:pPr>
            <a:r>
              <a:rPr lang="zh-CN" altLang="en-US" sz="2800" b="1">
                <a:solidFill>
                  <a:srgbClr val="000000"/>
                </a:solidFill>
                <a:sym typeface="Tahoma" panose="020B0604030504040204" pitchFamily="34" charset="0"/>
              </a:rPr>
              <a:t>生物识别因此包括指纹识别、视网膜识别、面容识别、掌纹识别、声音识别、签名识别、笔迹识别、手形识别、步态识别及多种生物特征融合识别等诸多种类，其中，</a:t>
            </a:r>
            <a:r>
              <a:rPr lang="zh-CN" altLang="en-US" sz="2800" b="1">
                <a:solidFill>
                  <a:srgbClr val="FF3300"/>
                </a:solidFill>
                <a:sym typeface="Tahoma" panose="020B0604030504040204" pitchFamily="34" charset="0"/>
              </a:rPr>
              <a:t>视网膜</a:t>
            </a:r>
            <a:r>
              <a:rPr lang="zh-CN" altLang="en-US" sz="2800" b="1">
                <a:solidFill>
                  <a:srgbClr val="000000"/>
                </a:solidFill>
                <a:sym typeface="Tahoma" panose="020B0604030504040204" pitchFamily="34" charset="0"/>
              </a:rPr>
              <a:t>和</a:t>
            </a:r>
            <a:r>
              <a:rPr lang="zh-CN" altLang="en-US" sz="2800" b="1">
                <a:solidFill>
                  <a:srgbClr val="FF3300"/>
                </a:solidFill>
                <a:sym typeface="Tahoma" panose="020B0604030504040204" pitchFamily="34" charset="0"/>
              </a:rPr>
              <a:t>指纹识别</a:t>
            </a:r>
            <a:r>
              <a:rPr lang="zh-CN" altLang="en-US" sz="2800" b="1">
                <a:solidFill>
                  <a:srgbClr val="000000"/>
                </a:solidFill>
                <a:sym typeface="Tahoma" panose="020B0604030504040204" pitchFamily="34" charset="0"/>
              </a:rPr>
              <a:t>被公认为最可靠的生物识别方式。</a:t>
            </a:r>
          </a:p>
          <a:p>
            <a:pPr algn="just">
              <a:lnSpc>
                <a:spcPct val="90000"/>
              </a:lnSpc>
              <a:spcBef>
                <a:spcPct val="20000"/>
              </a:spcBef>
              <a:buClr>
                <a:schemeClr val="tx2"/>
              </a:buClr>
              <a:buSzPct val="80000"/>
              <a:buFont typeface="Wingdings" panose="05000000000000000000" pitchFamily="2" charset="2"/>
              <a:buNone/>
            </a:pPr>
            <a:endParaRPr lang="zh-CN" altLang="en-US" sz="2800" b="1">
              <a:solidFill>
                <a:srgbClr val="000000"/>
              </a:solidFill>
              <a:latin typeface="Tahoma" panose="020B0604030504040204" pitchFamily="34" charset="0"/>
              <a:sym typeface="Tahoma" panose="020B0604030504040204" pitchFamily="34" charset="0"/>
            </a:endParaRPr>
          </a:p>
        </p:txBody>
      </p:sp>
      <p:sp>
        <p:nvSpPr>
          <p:cNvPr id="52227" name="Rectangle 4"/>
          <p:cNvSpPr>
            <a:spLocks noChangeArrowheads="1"/>
          </p:cNvSpPr>
          <p:nvPr/>
        </p:nvSpPr>
        <p:spPr bwMode="auto">
          <a:xfrm>
            <a:off x="468313" y="333375"/>
            <a:ext cx="7632700"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fontAlgn="ctr">
              <a:lnSpc>
                <a:spcPct val="120000"/>
              </a:lnSpc>
              <a:buFont typeface="Arial" panose="020B0604020202020204" pitchFamily="34" charset="0"/>
              <a:buNone/>
            </a:pPr>
            <a:r>
              <a:rPr lang="zh-CN" altLang="en-US" sz="3600" b="1">
                <a:solidFill>
                  <a:schemeClr val="bg1"/>
                </a:solidFill>
                <a:sym typeface="Tahoma" panose="020B0604030504040204" pitchFamily="34" charset="0"/>
              </a:rPr>
              <a:t>主体特征认证</a:t>
            </a:r>
            <a:r>
              <a:rPr lang="en-US" altLang="zh-CN" sz="3600" b="1">
                <a:solidFill>
                  <a:schemeClr val="bg1"/>
                </a:solidFill>
                <a:sym typeface="Tahoma" panose="020B0604030504040204" pitchFamily="34" charset="0"/>
              </a:rPr>
              <a:t>(</a:t>
            </a:r>
            <a:r>
              <a:rPr lang="zh-CN" altLang="en-US" sz="3600" b="1">
                <a:solidFill>
                  <a:schemeClr val="bg1"/>
                </a:solidFill>
                <a:sym typeface="Tahoma" panose="020B0604030504040204" pitchFamily="34" charset="0"/>
              </a:rPr>
              <a:t>生物识别</a:t>
            </a:r>
            <a:r>
              <a:rPr lang="en-US" altLang="zh-CN" sz="3600" b="1">
                <a:solidFill>
                  <a:schemeClr val="bg1"/>
                </a:solidFill>
                <a:sym typeface="Tahoma" panose="020B0604030504040204" pitchFamily="34" charset="0"/>
              </a:rPr>
              <a:t>)</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52227"/>
                                        </p:tgtEl>
                                        <p:attrNameLst>
                                          <p:attrName>style.visibility</p:attrName>
                                        </p:attrNameLst>
                                      </p:cBhvr>
                                      <p:to>
                                        <p:strVal val="visible"/>
                                      </p:to>
                                    </p:set>
                                    <p:anim calcmode="lin" valueType="num">
                                      <p:cBhvr>
                                        <p:cTn id="7" dur="500" fill="hold"/>
                                        <p:tgtEl>
                                          <p:spTgt spid="52227"/>
                                        </p:tgtEl>
                                        <p:attrNameLst>
                                          <p:attrName>ppt_w</p:attrName>
                                        </p:attrNameLst>
                                      </p:cBhvr>
                                      <p:tavLst>
                                        <p:tav tm="0">
                                          <p:val>
                                            <p:strVal val="#ppt_w*0.05"/>
                                          </p:val>
                                        </p:tav>
                                        <p:tav tm="100000">
                                          <p:val>
                                            <p:strVal val="#ppt_w"/>
                                          </p:val>
                                        </p:tav>
                                      </p:tavLst>
                                    </p:anim>
                                    <p:anim calcmode="lin" valueType="num">
                                      <p:cBhvr>
                                        <p:cTn id="8" dur="500" fill="hold"/>
                                        <p:tgtEl>
                                          <p:spTgt spid="52227"/>
                                        </p:tgtEl>
                                        <p:attrNameLst>
                                          <p:attrName>ppt_h</p:attrName>
                                        </p:attrNameLst>
                                      </p:cBhvr>
                                      <p:tavLst>
                                        <p:tav tm="0">
                                          <p:val>
                                            <p:strVal val="#ppt_h"/>
                                          </p:val>
                                        </p:tav>
                                        <p:tav tm="100000">
                                          <p:val>
                                            <p:strVal val="#ppt_h"/>
                                          </p:val>
                                        </p:tav>
                                      </p:tavLst>
                                    </p:anim>
                                    <p:anim calcmode="lin" valueType="num">
                                      <p:cBhvr>
                                        <p:cTn id="9" dur="500" fill="hold"/>
                                        <p:tgtEl>
                                          <p:spTgt spid="52227"/>
                                        </p:tgtEl>
                                        <p:attrNameLst>
                                          <p:attrName>ppt_x</p:attrName>
                                        </p:attrNameLst>
                                      </p:cBhvr>
                                      <p:tavLst>
                                        <p:tav tm="0">
                                          <p:val>
                                            <p:strVal val="#ppt_x-.2"/>
                                          </p:val>
                                        </p:tav>
                                        <p:tav tm="100000">
                                          <p:val>
                                            <p:strVal val="#ppt_x"/>
                                          </p:val>
                                        </p:tav>
                                      </p:tavLst>
                                    </p:anim>
                                    <p:anim calcmode="lin" valueType="num">
                                      <p:cBhvr>
                                        <p:cTn id="10" dur="500" fill="hold"/>
                                        <p:tgtEl>
                                          <p:spTgt spid="52227"/>
                                        </p:tgtEl>
                                        <p:attrNameLst>
                                          <p:attrName>ppt_y</p:attrName>
                                        </p:attrNameLst>
                                      </p:cBhvr>
                                      <p:tavLst>
                                        <p:tav tm="0">
                                          <p:val>
                                            <p:strVal val="#ppt_y"/>
                                          </p:val>
                                        </p:tav>
                                        <p:tav tm="100000">
                                          <p:val>
                                            <p:strVal val="#ppt_y"/>
                                          </p:val>
                                        </p:tav>
                                      </p:tavLst>
                                    </p:anim>
                                    <p:animEffect>
                                      <p:cBhvr>
                                        <p:cTn id="11" dur="500"/>
                                        <p:tgtEl>
                                          <p:spTgt spid="5222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nodeType="clickEffect">
                                  <p:stCondLst>
                                    <p:cond delay="0"/>
                                  </p:stCondLst>
                                  <p:childTnLst>
                                    <p:set>
                                      <p:cBhvr>
                                        <p:cTn id="15" dur="1" fill="hold">
                                          <p:stCondLst>
                                            <p:cond delay="0"/>
                                          </p:stCondLst>
                                        </p:cTn>
                                        <p:tgtEl>
                                          <p:spTgt spid="52226">
                                            <p:txEl>
                                              <p:pRg st="0" end="0"/>
                                            </p:txEl>
                                          </p:spTgt>
                                        </p:tgtEl>
                                        <p:attrNameLst>
                                          <p:attrName>style.visibility</p:attrName>
                                        </p:attrNameLst>
                                      </p:cBhvr>
                                      <p:to>
                                        <p:strVal val="visible"/>
                                      </p:to>
                                    </p:set>
                                    <p:animEffect>
                                      <p:cBhvr>
                                        <p:cTn id="16" dur="500"/>
                                        <p:tgtEl>
                                          <p:spTgt spid="52226">
                                            <p:txEl>
                                              <p:pRg st="0" end="0"/>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52226">
                                            <p:txEl>
                                              <p:pRg st="1" end="1"/>
                                            </p:txEl>
                                          </p:spTgt>
                                        </p:tgtEl>
                                        <p:attrNameLst>
                                          <p:attrName>style.visibility</p:attrName>
                                        </p:attrNameLst>
                                      </p:cBhvr>
                                      <p:to>
                                        <p:strVal val="visible"/>
                                      </p:to>
                                    </p:set>
                                    <p:animEffect>
                                      <p:cBhvr>
                                        <p:cTn id="19" dur="500"/>
                                        <p:tgtEl>
                                          <p:spTgt spid="52226">
                                            <p:txEl>
                                              <p:pRg st="1" end="1"/>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nodeType="clickEffect">
                                  <p:stCondLst>
                                    <p:cond delay="0"/>
                                  </p:stCondLst>
                                  <p:childTnLst>
                                    <p:set>
                                      <p:cBhvr>
                                        <p:cTn id="23" dur="1" fill="hold">
                                          <p:stCondLst>
                                            <p:cond delay="0"/>
                                          </p:stCondLst>
                                        </p:cTn>
                                        <p:tgtEl>
                                          <p:spTgt spid="52226">
                                            <p:txEl>
                                              <p:pRg st="2" end="2"/>
                                            </p:txEl>
                                          </p:spTgt>
                                        </p:tgtEl>
                                        <p:attrNameLst>
                                          <p:attrName>style.visibility</p:attrName>
                                        </p:attrNameLst>
                                      </p:cBhvr>
                                      <p:to>
                                        <p:strVal val="visible"/>
                                      </p:to>
                                    </p:set>
                                    <p:animEffect>
                                      <p:cBhvr>
                                        <p:cTn id="24" dur="500"/>
                                        <p:tgtEl>
                                          <p:spTgt spid="522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ldLvl="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8" name="AutoShape 7"/>
          <p:cNvGrpSpPr>
            <a:grpSpLocks/>
          </p:cNvGrpSpPr>
          <p:nvPr/>
        </p:nvGrpSpPr>
        <p:grpSpPr bwMode="auto">
          <a:xfrm>
            <a:off x="112713" y="1143000"/>
            <a:ext cx="8928100" cy="2000250"/>
            <a:chOff x="0" y="0"/>
            <a:chExt cx="5647" cy="2301"/>
          </a:xfrm>
        </p:grpSpPr>
        <p:pic>
          <p:nvPicPr>
            <p:cNvPr id="55305" name="AutoShap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647" cy="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Text Box 4"/>
            <p:cNvSpPr>
              <a:spLocks noChangeArrowheads="1"/>
            </p:cNvSpPr>
            <p:nvPr/>
          </p:nvSpPr>
          <p:spPr bwMode="auto">
            <a:xfrm rot="5400000">
              <a:off x="2039" y="-1880"/>
              <a:ext cx="1563" cy="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55299" name="Rectangle 2"/>
          <p:cNvSpPr>
            <a:spLocks noGrp="1" noChangeArrowheads="1"/>
          </p:cNvSpPr>
          <p:nvPr>
            <p:ph type="title" idx="4294967295"/>
          </p:nvPr>
        </p:nvSpPr>
        <p:spPr>
          <a:xfrm>
            <a:off x="0" y="0"/>
            <a:ext cx="9144000" cy="1143000"/>
          </a:xfrm>
        </p:spPr>
        <p:txBody>
          <a:bodyPr/>
          <a:lstStyle/>
          <a:p>
            <a:r>
              <a:rPr lang="en-US" altLang="zh-CN" sz="4000">
                <a:latin typeface="Times New Roman" panose="02020603050405020304" pitchFamily="18" charset="0"/>
                <a:ea typeface="微软雅黑" panose="020B0503020204020204" pitchFamily="34" charset="-122"/>
                <a:sym typeface="微软雅黑" panose="020B0503020204020204" pitchFamily="34" charset="-122"/>
              </a:rPr>
              <a:t>15.3.1 </a:t>
            </a:r>
            <a:r>
              <a:rPr lang="zh-CN" altLang="en-US" sz="4000">
                <a:latin typeface="Times New Roman" panose="02020603050405020304" pitchFamily="18" charset="0"/>
                <a:ea typeface="微软雅黑" panose="020B0503020204020204" pitchFamily="34" charset="-122"/>
                <a:sym typeface="微软雅黑" panose="020B0503020204020204" pitchFamily="34" charset="-122"/>
              </a:rPr>
              <a:t>手书签字验证</a:t>
            </a:r>
            <a:endParaRPr lang="zh-CN" altLang="en-US"/>
          </a:p>
        </p:txBody>
      </p:sp>
      <p:sp>
        <p:nvSpPr>
          <p:cNvPr id="53254" name="Rectangle 3"/>
          <p:cNvSpPr>
            <a:spLocks noGrp="1" noChangeArrowheads="1"/>
          </p:cNvSpPr>
          <p:nvPr>
            <p:ph sz="half" idx="1"/>
          </p:nvPr>
        </p:nvSpPr>
        <p:spPr>
          <a:xfrm>
            <a:off x="457200" y="1285875"/>
            <a:ext cx="8220075" cy="4786313"/>
          </a:xfrm>
        </p:spPr>
        <p:txBody>
          <a:bodyPr/>
          <a:lstStyle/>
          <a:p>
            <a:pPr algn="l">
              <a:lnSpc>
                <a:spcPct val="120000"/>
              </a:lnSpc>
              <a:spcBef>
                <a:spcPct val="0"/>
              </a:spcBef>
              <a:buClr>
                <a:schemeClr val="folHlink"/>
              </a:buClr>
              <a:buSzPct val="85000"/>
              <a:buFont typeface="Wingdings" panose="05000000000000000000" pitchFamily="2" charset="2"/>
              <a:buBlip>
                <a:blip r:embed="rId3"/>
              </a:buBlip>
              <a:defRPr/>
            </a:pPr>
            <a:r>
              <a:rPr lang="zh-CN" altLang="en-US">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依据：</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每个人的签名动作和字迹具有明显的个性，手书签名可作为身份验证的可靠依据。</a:t>
            </a:r>
          </a:p>
          <a:p>
            <a:pPr algn="l">
              <a:lnSpc>
                <a:spcPct val="120000"/>
              </a:lnSpc>
              <a:spcBef>
                <a:spcPct val="0"/>
              </a:spcBef>
              <a:buClr>
                <a:schemeClr val="folHlink"/>
              </a:buClr>
              <a:buSzPct val="85000"/>
              <a:buFont typeface="Wingdings" panose="05000000000000000000" pitchFamily="2" charset="2"/>
              <a:buBlip>
                <a:blip r:embed="rId3"/>
              </a:buBlip>
              <a:defRPr/>
            </a:pPr>
            <a:r>
              <a:rPr lang="zh-CN" altLang="en-US">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发展：</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机器自动识别手书签字的研究，是模式识别的重要课题之一。</a:t>
            </a:r>
            <a:endParaRPr lang="en-US" altLang="zh-CN">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endParaRPr>
          </a:p>
          <a:p>
            <a:pPr algn="l">
              <a:lnSpc>
                <a:spcPct val="120000"/>
              </a:lnSpc>
              <a:spcBef>
                <a:spcPct val="0"/>
              </a:spcBef>
              <a:buClr>
                <a:schemeClr val="folHlink"/>
              </a:buClr>
              <a:buSzPct val="85000"/>
              <a:buFont typeface="Wingdings" panose="05000000000000000000" pitchFamily="2" charset="2"/>
              <a:buBlip>
                <a:blip r:embed="rId3"/>
              </a:buBlip>
              <a:defRPr/>
            </a:pPr>
            <a:endPar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endParaRPr>
          </a:p>
          <a:p>
            <a:pPr marL="404813" lvl="2" indent="-719138" algn="l">
              <a:lnSpc>
                <a:spcPct val="120000"/>
              </a:lnSpc>
              <a:spcBef>
                <a:spcPct val="0"/>
              </a:spcBef>
              <a:buClr>
                <a:schemeClr val="accent1"/>
              </a:buClr>
              <a:buFont typeface="Wingdings" panose="05000000000000000000" pitchFamily="2" charset="2"/>
              <a:buBlip>
                <a:blip r:embed="rId3"/>
              </a:buBlip>
              <a:defRPr/>
            </a:pPr>
            <a:endParaRPr lang="zh-CN" altLang="en-US" sz="20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endParaRPr>
          </a:p>
          <a:p>
            <a:pPr marL="0" lvl="2" indent="-447675" algn="l">
              <a:lnSpc>
                <a:spcPct val="120000"/>
              </a:lnSpc>
              <a:spcBef>
                <a:spcPct val="0"/>
              </a:spcBef>
              <a:buClr>
                <a:schemeClr val="folHlink"/>
              </a:buClr>
              <a:buSzPct val="85000"/>
              <a:buFont typeface="Wingdings" panose="05000000000000000000" pitchFamily="2" charset="2"/>
              <a:buBlip>
                <a:blip r:embed="rId3"/>
              </a:buBlip>
              <a:defRPr/>
            </a:pPr>
            <a:r>
              <a:rPr lang="zh-CN" altLang="en-US" sz="22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英国物理实验室的</a:t>
            </a:r>
            <a:r>
              <a:rPr lang="en-US" altLang="zh-CN" sz="22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VERISIGN</a:t>
            </a:r>
            <a:r>
              <a:rPr lang="zh-CN" altLang="en-US" sz="22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系统</a:t>
            </a:r>
          </a:p>
          <a:p>
            <a:pPr marL="0" lvl="2" indent="-447675" algn="l">
              <a:lnSpc>
                <a:spcPct val="120000"/>
              </a:lnSpc>
              <a:spcBef>
                <a:spcPct val="0"/>
              </a:spcBef>
              <a:buClr>
                <a:schemeClr val="folHlink"/>
              </a:buClr>
              <a:buSzPct val="85000"/>
              <a:buFont typeface="Wingdings" panose="05000000000000000000" pitchFamily="2" charset="2"/>
              <a:buBlip>
                <a:blip r:embed="rId3"/>
              </a:buBlip>
              <a:defRPr/>
            </a:pPr>
            <a:r>
              <a:rPr lang="en-US" altLang="zh-CN" sz="22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IBM</a:t>
            </a:r>
            <a:r>
              <a:rPr lang="zh-CN" altLang="en-US" sz="22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公司的加速度动态识别方法</a:t>
            </a:r>
          </a:p>
          <a:p>
            <a:pPr marL="0" lvl="2" indent="-447675" algn="l">
              <a:lnSpc>
                <a:spcPct val="120000"/>
              </a:lnSpc>
              <a:spcBef>
                <a:spcPct val="0"/>
              </a:spcBef>
              <a:buClr>
                <a:schemeClr val="folHlink"/>
              </a:buClr>
              <a:buSzPct val="85000"/>
              <a:buFont typeface="Wingdings" panose="05000000000000000000" pitchFamily="2" charset="2"/>
              <a:buBlip>
                <a:blip r:embed="rId3"/>
              </a:buBlip>
              <a:defRPr/>
            </a:pPr>
            <a:r>
              <a:rPr lang="en-US" altLang="zh-CN" sz="22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Cadix</a:t>
            </a:r>
            <a:r>
              <a:rPr lang="zh-CN" altLang="en-US" sz="22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公司的笔迹识别系统（软件</a:t>
            </a:r>
            <a:r>
              <a:rPr lang="en-US" altLang="zh-CN" sz="22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Penop</a:t>
            </a:r>
            <a:r>
              <a:rPr lang="zh-CN" altLang="en-US" sz="22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a:t>
            </a:r>
            <a:endParaRPr lang="en-US" altLang="zh-CN" sz="22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endParaRPr>
          </a:p>
          <a:p>
            <a:pPr marL="0" lvl="2" indent="-447675" algn="l">
              <a:lnSpc>
                <a:spcPct val="120000"/>
              </a:lnSpc>
              <a:spcBef>
                <a:spcPct val="0"/>
              </a:spcBef>
              <a:buClr>
                <a:schemeClr val="folHlink"/>
              </a:buClr>
              <a:buSzPct val="85000"/>
              <a:buFont typeface="Wingdings" panose="05000000000000000000" pitchFamily="2" charset="2"/>
              <a:buBlip>
                <a:blip r:embed="rId3"/>
              </a:buBlip>
              <a:defRPr/>
            </a:pPr>
            <a:endParaRPr lang="zh-CN" altLang="en-US" sz="22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endParaRPr>
          </a:p>
          <a:p>
            <a:pPr algn="l">
              <a:lnSpc>
                <a:spcPct val="120000"/>
              </a:lnSpc>
              <a:spcBef>
                <a:spcPct val="0"/>
              </a:spcBef>
              <a:buClr>
                <a:schemeClr val="folHlink"/>
              </a:buClr>
              <a:buSzPct val="85000"/>
              <a:buFont typeface="Wingdings" panose="05000000000000000000" pitchFamily="2" charset="2"/>
              <a:buBlip>
                <a:blip r:embed="rId3"/>
              </a:buBlip>
              <a:defRPr/>
            </a:pPr>
            <a:endParaRPr lang="zh-CN" altLang="en-US" sz="22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endParaRPr>
          </a:p>
          <a:p>
            <a:pPr marL="0" lvl="2" indent="-447675" algn="l">
              <a:lnSpc>
                <a:spcPct val="120000"/>
              </a:lnSpc>
              <a:spcBef>
                <a:spcPct val="0"/>
              </a:spcBef>
              <a:buClr>
                <a:schemeClr val="folHlink"/>
              </a:buClr>
              <a:buSzPct val="85000"/>
              <a:buFont typeface="Wingdings" panose="05000000000000000000" pitchFamily="2" charset="2"/>
              <a:buBlip>
                <a:blip r:embed="rId3"/>
              </a:buBlip>
              <a:defRPr/>
            </a:pPr>
            <a:r>
              <a:rPr lang="zh-CN" altLang="en-US" sz="22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不知真迹时按得到的信息随手签的字</a:t>
            </a:r>
          </a:p>
          <a:p>
            <a:pPr marL="0" lvl="2" indent="-447675" algn="l">
              <a:lnSpc>
                <a:spcPct val="120000"/>
              </a:lnSpc>
              <a:spcBef>
                <a:spcPct val="0"/>
              </a:spcBef>
              <a:buClr>
                <a:schemeClr val="folHlink"/>
              </a:buClr>
              <a:buSzPct val="85000"/>
              <a:buFont typeface="Wingdings" panose="05000000000000000000" pitchFamily="2" charset="2"/>
              <a:buBlip>
                <a:blip r:embed="rId3"/>
              </a:buBlip>
              <a:defRPr/>
            </a:pPr>
            <a:r>
              <a:rPr lang="zh-CN" altLang="en-US" sz="22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已知真迹时的模仿签字或映描签字</a:t>
            </a:r>
            <a:endParaRPr lang="zh-CN" altLang="en-US" sz="2400"/>
          </a:p>
        </p:txBody>
      </p:sp>
      <p:pic>
        <p:nvPicPr>
          <p:cNvPr id="53255" name="Picture 4"/>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6072188" y="3252788"/>
            <a:ext cx="2857500" cy="1905000"/>
          </a:xfrm>
        </p:spPr>
      </p:pic>
      <p:pic>
        <p:nvPicPr>
          <p:cNvPr id="53256" name="Picture 5"/>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a:stretch>
            <a:fillRect/>
          </a:stretch>
        </p:blipFill>
        <p:spPr>
          <a:xfrm>
            <a:off x="6215063" y="5567363"/>
            <a:ext cx="2660650" cy="1290637"/>
          </a:xfrm>
        </p:spPr>
      </p:pic>
      <p:sp>
        <p:nvSpPr>
          <p:cNvPr id="55303" name="AutoShape 5"/>
          <p:cNvSpPr>
            <a:spLocks noChangeArrowheads="1"/>
          </p:cNvSpPr>
          <p:nvPr/>
        </p:nvSpPr>
        <p:spPr bwMode="auto">
          <a:xfrm>
            <a:off x="71438" y="3238500"/>
            <a:ext cx="1714500" cy="571500"/>
          </a:xfrm>
          <a:prstGeom prst="roundRect">
            <a:avLst>
              <a:gd name="adj" fmla="val 16667"/>
            </a:avLst>
          </a:prstGeom>
          <a:gradFill rotWithShape="1">
            <a:gsLst>
              <a:gs pos="0">
                <a:srgbClr val="00416F"/>
              </a:gs>
              <a:gs pos="50000">
                <a:srgbClr val="005DA0"/>
              </a:gs>
              <a:gs pos="100000">
                <a:srgbClr val="0070C0"/>
              </a:gs>
            </a:gsLst>
            <a:lin ang="5400000" scaled="1"/>
          </a:gradFill>
          <a:ln w="25400">
            <a:solidFill>
              <a:srgbClr val="FFFF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应用举例</a:t>
            </a:r>
            <a:endParaRPr lang="zh-CN" altLang="en-US"/>
          </a:p>
        </p:txBody>
      </p:sp>
      <p:sp>
        <p:nvSpPr>
          <p:cNvPr id="55304" name="AutoShape 5"/>
          <p:cNvSpPr>
            <a:spLocks noChangeArrowheads="1"/>
          </p:cNvSpPr>
          <p:nvPr/>
        </p:nvSpPr>
        <p:spPr bwMode="auto">
          <a:xfrm>
            <a:off x="71438" y="5254625"/>
            <a:ext cx="3429000" cy="571500"/>
          </a:xfrm>
          <a:prstGeom prst="roundRect">
            <a:avLst>
              <a:gd name="adj" fmla="val 16667"/>
            </a:avLst>
          </a:prstGeom>
          <a:gradFill rotWithShape="1">
            <a:gsLst>
              <a:gs pos="0">
                <a:srgbClr val="00416F"/>
              </a:gs>
              <a:gs pos="50000">
                <a:srgbClr val="005DA0"/>
              </a:gs>
              <a:gs pos="100000">
                <a:srgbClr val="0070C0"/>
              </a:gs>
            </a:gsLst>
            <a:lin ang="5400000" scaled="1"/>
          </a:gradFill>
          <a:ln w="25400">
            <a:solidFill>
              <a:srgbClr val="FFFF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可能的伪造签字类型</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3255"/>
                                        </p:tgtEl>
                                        <p:attrNameLst>
                                          <p:attrName>style.visibility</p:attrName>
                                        </p:attrNameLst>
                                      </p:cBhvr>
                                      <p:to>
                                        <p:strVal val="visible"/>
                                      </p:to>
                                    </p:set>
                                    <p:animEffect>
                                      <p:cBhvr>
                                        <p:cTn id="7" dur="500"/>
                                        <p:tgtEl>
                                          <p:spTgt spid="53255"/>
                                        </p:tgtEl>
                                      </p:cBhvr>
                                    </p:animEffect>
                                  </p:childTnLst>
                                </p:cTn>
                              </p:par>
                              <p:par>
                                <p:cTn id="8" presetID="22" presetClass="entr" presetSubtype="8" fill="hold" nodeType="withEffect">
                                  <p:stCondLst>
                                    <p:cond delay="0"/>
                                  </p:stCondLst>
                                  <p:childTnLst>
                                    <p:set>
                                      <p:cBhvr>
                                        <p:cTn id="9" dur="1" fill="hold">
                                          <p:stCondLst>
                                            <p:cond delay="0"/>
                                          </p:stCondLst>
                                        </p:cTn>
                                        <p:tgtEl>
                                          <p:spTgt spid="53256"/>
                                        </p:tgtEl>
                                        <p:attrNameLst>
                                          <p:attrName>style.visibility</p:attrName>
                                        </p:attrNameLst>
                                      </p:cBhvr>
                                      <p:to>
                                        <p:strVal val="visible"/>
                                      </p:to>
                                    </p:set>
                                    <p:animEffect>
                                      <p:cBhvr>
                                        <p:cTn id="10" dur="500"/>
                                        <p:tgtEl>
                                          <p:spTgt spid="53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3"/>
          <p:cNvSpPr>
            <a:spLocks noChangeArrowheads="1"/>
          </p:cNvSpPr>
          <p:nvPr/>
        </p:nvSpPr>
        <p:spPr bwMode="auto">
          <a:xfrm>
            <a:off x="468313" y="1092200"/>
            <a:ext cx="7620000" cy="521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a:spcBef>
                <a:spcPct val="50000"/>
              </a:spcBef>
              <a:buFont typeface="Arial" panose="020B0604020202020204" pitchFamily="34" charset="0"/>
              <a:buNone/>
            </a:pPr>
            <a:r>
              <a:rPr lang="zh-CN" altLang="en-US" sz="2800" b="1">
                <a:solidFill>
                  <a:srgbClr val="FF3300"/>
                </a:solidFill>
                <a:latin typeface="Times New Roman" panose="02020603050405020304" pitchFamily="18" charset="0"/>
                <a:sym typeface="Times New Roman" panose="02020603050405020304" pitchFamily="18" charset="0"/>
              </a:rPr>
              <a:t>行为特征使用时注意：</a:t>
            </a:r>
          </a:p>
          <a:p>
            <a:pPr algn="just">
              <a:spcBef>
                <a:spcPct val="50000"/>
              </a:spcBef>
              <a:buFont typeface="Arial" panose="020B0604020202020204" pitchFamily="34" charset="0"/>
              <a:buNone/>
            </a:pPr>
            <a:r>
              <a:rPr lang="zh-CN" altLang="en-US" sz="2800" b="1">
                <a:solidFill>
                  <a:srgbClr val="000000"/>
                </a:solidFill>
                <a:latin typeface="Times New Roman" panose="02020603050405020304" pitchFamily="18" charset="0"/>
                <a:sym typeface="Times New Roman" panose="02020603050405020304" pitchFamily="18" charset="0"/>
              </a:rPr>
              <a:t>        没有两个签字是绝对相同的，即使来自一个人，还有一些莫明其妙的影响，例如疲劳程度、心境状况和健康状况等。在匹配算法中必须建立某些公差。假如某个调用者经认证只有</a:t>
            </a:r>
            <a:r>
              <a:rPr lang="en-US" altLang="zh-CN" sz="2800" b="1">
                <a:solidFill>
                  <a:srgbClr val="000000"/>
                </a:solidFill>
                <a:latin typeface="Tahoma" panose="020B0604030504040204" pitchFamily="34" charset="0"/>
                <a:sym typeface="Tahoma" panose="020B0604030504040204" pitchFamily="34" charset="0"/>
              </a:rPr>
              <a:t>93%</a:t>
            </a:r>
            <a:r>
              <a:rPr lang="zh-CN" altLang="en-US" sz="2800" b="1">
                <a:solidFill>
                  <a:srgbClr val="000000"/>
                </a:solidFill>
                <a:latin typeface="Times New Roman" panose="02020603050405020304" pitchFamily="18" charset="0"/>
                <a:sym typeface="Times New Roman" panose="02020603050405020304" pitchFamily="18" charset="0"/>
              </a:rPr>
              <a:t>的可信度，是否让其登录？</a:t>
            </a:r>
            <a:endParaRPr lang="zh-CN" altLang="en-US" sz="2800" b="1">
              <a:solidFill>
                <a:srgbClr val="000000"/>
              </a:solidFill>
              <a:latin typeface="Tahoma" panose="020B0604030504040204" pitchFamily="34" charset="0"/>
              <a:sym typeface="Tahoma" panose="020B0604030504040204" pitchFamily="34" charset="0"/>
            </a:endParaRPr>
          </a:p>
          <a:p>
            <a:pPr algn="just">
              <a:spcBef>
                <a:spcPct val="50000"/>
              </a:spcBef>
              <a:buFont typeface="Arial" panose="020B0604020202020204" pitchFamily="34" charset="0"/>
              <a:buNone/>
            </a:pPr>
            <a:r>
              <a:rPr lang="zh-CN" altLang="en-US" sz="2800" b="1">
                <a:solidFill>
                  <a:srgbClr val="000000"/>
                </a:solidFill>
                <a:latin typeface="Times New Roman" panose="02020603050405020304" pitchFamily="18" charset="0"/>
                <a:sym typeface="Times New Roman" panose="02020603050405020304" pitchFamily="18" charset="0"/>
              </a:rPr>
              <a:t>        某些系统使用智能卡存储每个用户的生物技术数据。这避免了需要主机数据库，而是依赖于卡的安全性来防止窜改。在用户和智能卡之间的协议中，结合了来自主机的随机质询，因而避免了重播攻击。</a:t>
            </a:r>
            <a:endParaRPr lang="zh-CN" altLang="en-US"/>
          </a:p>
        </p:txBody>
      </p:sp>
    </p:spTree>
  </p:cSld>
  <p:clrMapOvr>
    <a:masterClrMapping/>
  </p:clrMapOvr>
  <p:transition>
    <p:pull dir="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0" y="0"/>
            <a:ext cx="9144000" cy="1143000"/>
          </a:xfrm>
        </p:spPr>
        <p:txBody>
          <a:bodyPr/>
          <a:lstStyle/>
          <a:p>
            <a:r>
              <a:rPr lang="en-US" altLang="zh-CN" sz="4000"/>
              <a:t>15.1 </a:t>
            </a:r>
            <a:r>
              <a:rPr lang="zh-CN" altLang="en-US" sz="4000"/>
              <a:t>身份证明概述</a:t>
            </a:r>
            <a:endParaRPr lang="zh-CN" altLang="en-US"/>
          </a:p>
        </p:txBody>
      </p:sp>
      <p:pic>
        <p:nvPicPr>
          <p:cNvPr id="9219" name="Object 3"/>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5550" y="1663700"/>
            <a:ext cx="3889375" cy="833438"/>
          </a:xfrm>
          <a:prstGeom prst="rect">
            <a:avLst/>
          </a:prstGeom>
          <a:solidFill>
            <a:srgbClr val="EB933B"/>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20" name="Object 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9038" y="2836863"/>
            <a:ext cx="3962400" cy="381000"/>
          </a:xfrm>
          <a:prstGeom prst="rect">
            <a:avLst/>
          </a:prstGeom>
          <a:solidFill>
            <a:srgbClr val="EB933B"/>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21" name="Object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013" y="3319463"/>
            <a:ext cx="3670300" cy="1296987"/>
          </a:xfrm>
          <a:prstGeom prst="rect">
            <a:avLst/>
          </a:prstGeom>
          <a:solidFill>
            <a:srgbClr val="EB933B"/>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10246" name="Group 6"/>
          <p:cNvGrpSpPr>
            <a:grpSpLocks/>
          </p:cNvGrpSpPr>
          <p:nvPr/>
        </p:nvGrpSpPr>
        <p:grpSpPr bwMode="auto">
          <a:xfrm>
            <a:off x="500063" y="1806575"/>
            <a:ext cx="3889375" cy="781050"/>
            <a:chOff x="0" y="0"/>
            <a:chExt cx="2964" cy="492"/>
          </a:xfrm>
        </p:grpSpPr>
        <p:pic>
          <p:nvPicPr>
            <p:cNvPr id="1025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964"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8" name="Text Box 7"/>
            <p:cNvSpPr>
              <a:spLocks noChangeArrowheads="1"/>
            </p:cNvSpPr>
            <p:nvPr/>
          </p:nvSpPr>
          <p:spPr bwMode="auto">
            <a:xfrm>
              <a:off x="318" y="45"/>
              <a:ext cx="235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sz="28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象棋大师问题</a:t>
              </a:r>
              <a:endParaRPr lang="zh-CN" altLang="en-US"/>
            </a:p>
          </p:txBody>
        </p:sp>
      </p:grpSp>
      <p:grpSp>
        <p:nvGrpSpPr>
          <p:cNvPr id="10247" name="Group 10"/>
          <p:cNvGrpSpPr>
            <a:grpSpLocks/>
          </p:cNvGrpSpPr>
          <p:nvPr/>
        </p:nvGrpSpPr>
        <p:grpSpPr bwMode="auto">
          <a:xfrm>
            <a:off x="571500" y="2827338"/>
            <a:ext cx="3817938" cy="781050"/>
            <a:chOff x="0" y="0"/>
            <a:chExt cx="2958" cy="492"/>
          </a:xfrm>
        </p:grpSpPr>
        <p:pic>
          <p:nvPicPr>
            <p:cNvPr id="1025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958"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6" name="Text Box 15"/>
            <p:cNvSpPr>
              <a:spLocks noChangeArrowheads="1"/>
            </p:cNvSpPr>
            <p:nvPr/>
          </p:nvSpPr>
          <p:spPr bwMode="auto">
            <a:xfrm>
              <a:off x="318" y="45"/>
              <a:ext cx="22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en-US" altLang="zh-CN" sz="28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Mafia</a:t>
              </a:r>
              <a:r>
                <a:rPr lang="zh-CN" altLang="en-US" sz="28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欺诈</a:t>
              </a:r>
              <a:endParaRPr lang="zh-CN" altLang="en-US"/>
            </a:p>
          </p:txBody>
        </p:sp>
      </p:grpSp>
      <p:grpSp>
        <p:nvGrpSpPr>
          <p:cNvPr id="10248" name="Group 13"/>
          <p:cNvGrpSpPr>
            <a:grpSpLocks/>
          </p:cNvGrpSpPr>
          <p:nvPr/>
        </p:nvGrpSpPr>
        <p:grpSpPr bwMode="auto">
          <a:xfrm>
            <a:off x="571500" y="3835400"/>
            <a:ext cx="3889375" cy="781050"/>
            <a:chOff x="0" y="0"/>
            <a:chExt cx="2958" cy="492"/>
          </a:xfrm>
        </p:grpSpPr>
        <p:pic>
          <p:nvPicPr>
            <p:cNvPr id="10253"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958" cy="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4" name="Text Box 19"/>
            <p:cNvSpPr>
              <a:spLocks noChangeArrowheads="1"/>
            </p:cNvSpPr>
            <p:nvPr/>
          </p:nvSpPr>
          <p:spPr bwMode="auto">
            <a:xfrm>
              <a:off x="318" y="45"/>
              <a:ext cx="235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sz="28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恐怖分子欺诈</a:t>
              </a:r>
              <a:endParaRPr lang="zh-CN" altLang="en-US"/>
            </a:p>
          </p:txBody>
        </p:sp>
      </p:grpSp>
      <p:grpSp>
        <p:nvGrpSpPr>
          <p:cNvPr id="10249" name="Group 16"/>
          <p:cNvGrpSpPr>
            <a:grpSpLocks/>
          </p:cNvGrpSpPr>
          <p:nvPr/>
        </p:nvGrpSpPr>
        <p:grpSpPr bwMode="auto">
          <a:xfrm>
            <a:off x="571500" y="4878388"/>
            <a:ext cx="4144963" cy="819150"/>
            <a:chOff x="0" y="0"/>
            <a:chExt cx="6525" cy="1290"/>
          </a:xfrm>
        </p:grpSpPr>
        <p:pic>
          <p:nvPicPr>
            <p:cNvPr id="10251" name="Picture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5900" cy="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2" name="Text Box 24"/>
            <p:cNvSpPr>
              <a:spLocks noChangeArrowheads="1"/>
            </p:cNvSpPr>
            <p:nvPr/>
          </p:nvSpPr>
          <p:spPr bwMode="auto">
            <a:xfrm>
              <a:off x="628" y="113"/>
              <a:ext cx="5897" cy="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sz="28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多身份欺诈</a:t>
              </a:r>
              <a:endParaRPr lang="zh-CN" altLang="en-US"/>
            </a:p>
          </p:txBody>
        </p:sp>
      </p:grpSp>
      <p:pic>
        <p:nvPicPr>
          <p:cNvPr id="9234" name="Picture 20"/>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46813" y="4746625"/>
            <a:ext cx="1419225"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9219"/>
                                        </p:tgtEl>
                                        <p:attrNameLst>
                                          <p:attrName>style.visibility</p:attrName>
                                        </p:attrNameLst>
                                      </p:cBhvr>
                                      <p:to>
                                        <p:strVal val="visible"/>
                                      </p:to>
                                    </p:set>
                                    <p:animEffect>
                                      <p:cBhvr>
                                        <p:cTn id="7" dur="500"/>
                                        <p:tgtEl>
                                          <p:spTgt spid="9219"/>
                                        </p:tgtEl>
                                      </p:cBhvr>
                                    </p:animEffect>
                                  </p:childTnLst>
                                </p:cTn>
                              </p:par>
                              <p:par>
                                <p:cTn id="8" presetID="10" presetClass="entr" presetSubtype="0" fill="hold" nodeType="withEffect">
                                  <p:stCondLst>
                                    <p:cond delay="0"/>
                                  </p:stCondLst>
                                  <p:childTnLst>
                                    <p:set>
                                      <p:cBhvr>
                                        <p:cTn id="9" dur="1" fill="hold">
                                          <p:stCondLst>
                                            <p:cond delay="0"/>
                                          </p:stCondLst>
                                        </p:cTn>
                                        <p:tgtEl>
                                          <p:spTgt spid="9220"/>
                                        </p:tgtEl>
                                        <p:attrNameLst>
                                          <p:attrName>style.visibility</p:attrName>
                                        </p:attrNameLst>
                                      </p:cBhvr>
                                      <p:to>
                                        <p:strVal val="visible"/>
                                      </p:to>
                                    </p:set>
                                    <p:animEffect>
                                      <p:cBhvr>
                                        <p:cTn id="10" dur="500"/>
                                        <p:tgtEl>
                                          <p:spTgt spid="9220"/>
                                        </p:tgtEl>
                                      </p:cBhvr>
                                    </p:animEffect>
                                  </p:childTnLst>
                                </p:cTn>
                              </p:par>
                              <p:par>
                                <p:cTn id="11" presetID="10" presetClass="entr" presetSubtype="0" fill="hold" nodeType="withEffect">
                                  <p:stCondLst>
                                    <p:cond delay="0"/>
                                  </p:stCondLst>
                                  <p:childTnLst>
                                    <p:set>
                                      <p:cBhvr>
                                        <p:cTn id="12" dur="1" fill="hold">
                                          <p:stCondLst>
                                            <p:cond delay="0"/>
                                          </p:stCondLst>
                                        </p:cTn>
                                        <p:tgtEl>
                                          <p:spTgt spid="9221"/>
                                        </p:tgtEl>
                                        <p:attrNameLst>
                                          <p:attrName>style.visibility</p:attrName>
                                        </p:attrNameLst>
                                      </p:cBhvr>
                                      <p:to>
                                        <p:strVal val="visible"/>
                                      </p:to>
                                    </p:set>
                                    <p:animEffect>
                                      <p:cBhvr>
                                        <p:cTn id="13" dur="500"/>
                                        <p:tgtEl>
                                          <p:spTgt spid="9221"/>
                                        </p:tgtEl>
                                      </p:cBhvr>
                                    </p:animEffect>
                                  </p:childTnLst>
                                </p:cTn>
                              </p:par>
                              <p:par>
                                <p:cTn id="14" presetID="10" presetClass="entr" presetSubtype="0" fill="hold" nodeType="withEffect">
                                  <p:stCondLst>
                                    <p:cond delay="0"/>
                                  </p:stCondLst>
                                  <p:childTnLst>
                                    <p:set>
                                      <p:cBhvr>
                                        <p:cTn id="15" dur="1" fill="hold">
                                          <p:stCondLst>
                                            <p:cond delay="0"/>
                                          </p:stCondLst>
                                        </p:cTn>
                                        <p:tgtEl>
                                          <p:spTgt spid="9234"/>
                                        </p:tgtEl>
                                        <p:attrNameLst>
                                          <p:attrName>style.visibility</p:attrName>
                                        </p:attrNameLst>
                                      </p:cBhvr>
                                      <p:to>
                                        <p:strVal val="visible"/>
                                      </p:to>
                                    </p:set>
                                    <p:animEffect>
                                      <p:cBhvr>
                                        <p:cTn id="16" dur="500"/>
                                        <p:tgtEl>
                                          <p:spTgt spid="9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6" name="组合 6"/>
          <p:cNvGrpSpPr>
            <a:grpSpLocks/>
          </p:cNvGrpSpPr>
          <p:nvPr/>
        </p:nvGrpSpPr>
        <p:grpSpPr bwMode="auto">
          <a:xfrm>
            <a:off x="142875" y="1171575"/>
            <a:ext cx="9001125" cy="1114425"/>
            <a:chOff x="0" y="0"/>
            <a:chExt cx="9838630" cy="575675"/>
          </a:xfrm>
        </p:grpSpPr>
        <p:sp>
          <p:nvSpPr>
            <p:cNvPr id="57352" name="AutoShape 3"/>
            <p:cNvSpPr>
              <a:spLocks/>
            </p:cNvSpPr>
            <p:nvPr/>
          </p:nvSpPr>
          <p:spPr bwMode="auto">
            <a:xfrm>
              <a:off x="0" y="0"/>
              <a:ext cx="9767487" cy="575675"/>
            </a:xfrm>
            <a:prstGeom prst="roundRect">
              <a:avLst>
                <a:gd name="adj" fmla="val 11153"/>
              </a:avLst>
            </a:prstGeom>
            <a:solidFill>
              <a:schemeClr val="bg1"/>
            </a:solidFill>
            <a:ln w="76200">
              <a:solidFill>
                <a:srgbClr val="00B0F0"/>
              </a:solidFill>
              <a:miter lim="800000"/>
              <a:headEnd/>
              <a:tailEnd/>
            </a:ln>
          </p:spPr>
          <p:txBody>
            <a:bodyPr wrap="none" anchor="ctr"/>
            <a:lstStyle>
              <a:lvl1pPr marL="342900" indent="-3429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lvl="2">
                <a:buFont typeface="Arial" panose="020B0604020202020204" pitchFamily="34" charset="0"/>
                <a:buNone/>
              </a:pPr>
              <a:r>
                <a:rPr lang="zh-CN" altLang="en-US">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rPr>
                <a:t>                        </a:t>
              </a:r>
              <a:endParaRPr lang="zh-CN" altLang="en-US" sz="2200">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7353" name="矩形 11"/>
            <p:cNvSpPr>
              <a:spLocks noChangeArrowheads="1"/>
            </p:cNvSpPr>
            <p:nvPr/>
          </p:nvSpPr>
          <p:spPr bwMode="auto">
            <a:xfrm>
              <a:off x="78085" y="59293"/>
              <a:ext cx="9760545" cy="483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lvl="1">
                <a:lnSpc>
                  <a:spcPct val="120000"/>
                </a:lnSpc>
                <a:spcAft>
                  <a:spcPts val="600"/>
                </a:spcAft>
                <a:buClr>
                  <a:schemeClr val="accent1"/>
                </a:buClr>
                <a:buFont typeface="Arial" panose="020B0604020202020204" pitchFamily="34" charset="0"/>
                <a:buBlip>
                  <a:blip r:embed="rId2"/>
                </a:buBlip>
              </a:pPr>
              <a:r>
                <a:rPr lang="zh-CN" altLang="en-US" b="1">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依据</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：没有两个人（包括孪生儿）的指纹完全相同，且指纹形状不随时间变化，提取方便。</a:t>
              </a:r>
              <a:endParaRPr lang="zh-CN" altLang="en-US"/>
            </a:p>
          </p:txBody>
        </p:sp>
      </p:grpSp>
      <p:sp>
        <p:nvSpPr>
          <p:cNvPr id="57347" name="Rectangle 2"/>
          <p:cNvSpPr>
            <a:spLocks noGrp="1" noChangeArrowheads="1"/>
          </p:cNvSpPr>
          <p:nvPr>
            <p:ph type="title" idx="4294967295"/>
          </p:nvPr>
        </p:nvSpPr>
        <p:spPr>
          <a:xfrm>
            <a:off x="0" y="0"/>
            <a:ext cx="9144000" cy="1143000"/>
          </a:xfrm>
        </p:spPr>
        <p:txBody>
          <a:bodyPr/>
          <a:lstStyle/>
          <a:p>
            <a:r>
              <a:rPr lang="en-US" altLang="zh-CN" sz="4000">
                <a:latin typeface="Times New Roman" panose="02020603050405020304" pitchFamily="18" charset="0"/>
                <a:ea typeface="微软雅黑" panose="020B0503020204020204" pitchFamily="34" charset="-122"/>
                <a:sym typeface="微软雅黑" panose="020B0503020204020204" pitchFamily="34" charset="-122"/>
              </a:rPr>
              <a:t>15.3.2 </a:t>
            </a:r>
            <a:r>
              <a:rPr lang="zh-CN" altLang="en-US" sz="4000">
                <a:latin typeface="Times New Roman" panose="02020603050405020304" pitchFamily="18" charset="0"/>
                <a:ea typeface="微软雅黑" panose="020B0503020204020204" pitchFamily="34" charset="-122"/>
                <a:sym typeface="微软雅黑" panose="020B0503020204020204" pitchFamily="34" charset="-122"/>
              </a:rPr>
              <a:t>指纹验证</a:t>
            </a:r>
            <a:endParaRPr lang="zh-CN" altLang="en-US"/>
          </a:p>
        </p:txBody>
      </p:sp>
      <p:sp>
        <p:nvSpPr>
          <p:cNvPr id="57348" name="Rectangle 3"/>
          <p:cNvSpPr>
            <a:spLocks noGrp="1" noChangeArrowheads="1"/>
          </p:cNvSpPr>
          <p:nvPr>
            <p:ph sz="half" idx="1"/>
          </p:nvPr>
        </p:nvSpPr>
        <p:spPr>
          <a:xfrm>
            <a:off x="609600" y="3500438"/>
            <a:ext cx="7358063" cy="2786062"/>
          </a:xfrm>
        </p:spPr>
        <p:txBody>
          <a:bodyPr/>
          <a:lstStyle/>
          <a:p>
            <a:pPr marL="0" lvl="2" indent="-447675" algn="l">
              <a:lnSpc>
                <a:spcPct val="120000"/>
              </a:lnSpc>
              <a:spcBef>
                <a:spcPct val="0"/>
              </a:spcBef>
              <a:buClr>
                <a:schemeClr val="folHlink"/>
              </a:buClr>
              <a:buSzPct val="85000"/>
              <a:buFont typeface="Wingdings" panose="05000000000000000000" pitchFamily="2" charset="2"/>
              <a:buBlip>
                <a:blip r:embed="rId2"/>
              </a:buBlip>
            </a:pP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美国</a:t>
            </a: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Fingermatrix</a:t>
            </a: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公司指纹阅读机（</a:t>
            </a: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Ridge Reader</a:t>
            </a: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a:t>
            </a:r>
          </a:p>
          <a:p>
            <a:pPr marL="0" lvl="2" indent="-447675" algn="l">
              <a:lnSpc>
                <a:spcPct val="120000"/>
              </a:lnSpc>
              <a:spcBef>
                <a:spcPct val="0"/>
              </a:spcBef>
              <a:buClr>
                <a:schemeClr val="folHlink"/>
              </a:buClr>
              <a:buSzPct val="85000"/>
              <a:buFont typeface="Wingdings" panose="05000000000000000000" pitchFamily="2" charset="2"/>
              <a:buBlip>
                <a:blip r:embed="rId2"/>
              </a:buBlip>
            </a:pP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个人接触证实</a:t>
            </a: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PTV-Personal Touch Verification</a:t>
            </a: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系统</a:t>
            </a:r>
          </a:p>
          <a:p>
            <a:pPr marL="0" lvl="2" indent="-447675" algn="l">
              <a:lnSpc>
                <a:spcPct val="120000"/>
              </a:lnSpc>
              <a:spcBef>
                <a:spcPct val="0"/>
              </a:spcBef>
              <a:buClr>
                <a:schemeClr val="folHlink"/>
              </a:buClr>
              <a:buSzPct val="85000"/>
              <a:buFont typeface="Wingdings" panose="05000000000000000000" pitchFamily="2" charset="2"/>
              <a:buBlip>
                <a:blip r:embed="rId2"/>
              </a:buBlip>
            </a:pP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Identix</a:t>
            </a: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公司的</a:t>
            </a: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Identix System</a:t>
            </a:r>
            <a:endPar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a:p>
            <a:pPr marL="0" lvl="2" indent="-447675" algn="l">
              <a:lnSpc>
                <a:spcPct val="120000"/>
              </a:lnSpc>
              <a:spcBef>
                <a:spcPct val="0"/>
              </a:spcBef>
              <a:buClr>
                <a:schemeClr val="folHlink"/>
              </a:buClr>
              <a:buSzPct val="85000"/>
              <a:buFont typeface="Wingdings" panose="05000000000000000000" pitchFamily="2" charset="2"/>
              <a:buBlip>
                <a:blip r:embed="rId2"/>
              </a:buBlip>
            </a:pP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FBI</a:t>
            </a: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已成功将小波理论应用于压缩和识别指纹图样</a:t>
            </a:r>
          </a:p>
          <a:p>
            <a:pPr marL="0" lvl="2" indent="-447675" algn="l">
              <a:lnSpc>
                <a:spcPct val="120000"/>
              </a:lnSpc>
              <a:spcBef>
                <a:spcPct val="0"/>
              </a:spcBef>
              <a:buClr>
                <a:schemeClr val="folHlink"/>
              </a:buClr>
              <a:buSzPct val="85000"/>
              <a:buFont typeface="Wingdings" panose="05000000000000000000" pitchFamily="2" charset="2"/>
              <a:buBlip>
                <a:blip r:embed="rId2"/>
              </a:buBlip>
            </a:pP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自动指纹身份识别系统（</a:t>
            </a: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AFIS</a:t>
            </a: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a:t>
            </a:r>
            <a:endParaRPr lang="zh-CN" altLang="en-US" sz="2400"/>
          </a:p>
        </p:txBody>
      </p:sp>
      <p:pic>
        <p:nvPicPr>
          <p:cNvPr id="55303" name="Picture 4"/>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7251700" y="3071813"/>
            <a:ext cx="1892300" cy="1471612"/>
          </a:xfrm>
        </p:spPr>
      </p:pic>
      <p:pic>
        <p:nvPicPr>
          <p:cNvPr id="5530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8063" y="5445125"/>
            <a:ext cx="1371600"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1" name="AutoShape 5"/>
          <p:cNvSpPr>
            <a:spLocks noChangeArrowheads="1"/>
          </p:cNvSpPr>
          <p:nvPr/>
        </p:nvSpPr>
        <p:spPr bwMode="auto">
          <a:xfrm>
            <a:off x="214313" y="2571750"/>
            <a:ext cx="2071687" cy="571500"/>
          </a:xfrm>
          <a:prstGeom prst="roundRect">
            <a:avLst>
              <a:gd name="adj" fmla="val 16667"/>
            </a:avLst>
          </a:prstGeom>
          <a:gradFill rotWithShape="1">
            <a:gsLst>
              <a:gs pos="0">
                <a:srgbClr val="00416F"/>
              </a:gs>
              <a:gs pos="50000">
                <a:srgbClr val="005DA0"/>
              </a:gs>
              <a:gs pos="100000">
                <a:srgbClr val="0070C0"/>
              </a:gs>
            </a:gsLst>
            <a:lin ang="5400000" scaled="1"/>
          </a:gradFill>
          <a:ln w="25400">
            <a:solidFill>
              <a:srgbClr val="FFFF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应用举例</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5303"/>
                                        </p:tgtEl>
                                        <p:attrNameLst>
                                          <p:attrName>style.visibility</p:attrName>
                                        </p:attrNameLst>
                                      </p:cBhvr>
                                      <p:to>
                                        <p:strVal val="visible"/>
                                      </p:to>
                                    </p:set>
                                    <p:animEffect>
                                      <p:cBhvr>
                                        <p:cTn id="7" dur="500"/>
                                        <p:tgtEl>
                                          <p:spTgt spid="55303"/>
                                        </p:tgtEl>
                                      </p:cBhvr>
                                    </p:animEffect>
                                  </p:childTnLst>
                                </p:cTn>
                              </p:par>
                              <p:par>
                                <p:cTn id="8" presetID="22" presetClass="entr" presetSubtype="8" fill="hold" nodeType="withEffect">
                                  <p:stCondLst>
                                    <p:cond delay="0"/>
                                  </p:stCondLst>
                                  <p:childTnLst>
                                    <p:set>
                                      <p:cBhvr>
                                        <p:cTn id="9" dur="1" fill="hold">
                                          <p:stCondLst>
                                            <p:cond delay="0"/>
                                          </p:stCondLst>
                                        </p:cTn>
                                        <p:tgtEl>
                                          <p:spTgt spid="55304"/>
                                        </p:tgtEl>
                                        <p:attrNameLst>
                                          <p:attrName>style.visibility</p:attrName>
                                        </p:attrNameLst>
                                      </p:cBhvr>
                                      <p:to>
                                        <p:strVal val="visible"/>
                                      </p:to>
                                    </p:set>
                                    <p:animEffect>
                                      <p:cBhvr>
                                        <p:cTn id="10" dur="500"/>
                                        <p:tgtEl>
                                          <p:spTgt spid="55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图片 12" descr="Voice blog 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0863" y="4357688"/>
            <a:ext cx="2100262"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Rectangle 2"/>
          <p:cNvSpPr>
            <a:spLocks noGrp="1" noChangeArrowheads="1"/>
          </p:cNvSpPr>
          <p:nvPr>
            <p:ph type="title" idx="4294967295"/>
          </p:nvPr>
        </p:nvSpPr>
        <p:spPr>
          <a:xfrm>
            <a:off x="0" y="0"/>
            <a:ext cx="9144000" cy="1143000"/>
          </a:xfrm>
        </p:spPr>
        <p:txBody>
          <a:bodyPr/>
          <a:lstStyle/>
          <a:p>
            <a:r>
              <a:rPr lang="en-US" altLang="zh-CN" sz="4000">
                <a:latin typeface="Times New Roman" panose="02020603050405020304" pitchFamily="18" charset="0"/>
                <a:ea typeface="微软雅黑" panose="020B0503020204020204" pitchFamily="34" charset="-122"/>
                <a:sym typeface="微软雅黑" panose="020B0503020204020204" pitchFamily="34" charset="-122"/>
              </a:rPr>
              <a:t>15.3.3 </a:t>
            </a:r>
            <a:r>
              <a:rPr lang="zh-CN" altLang="en-US" sz="4000">
                <a:latin typeface="Times New Roman" panose="02020603050405020304" pitchFamily="18" charset="0"/>
                <a:ea typeface="微软雅黑" panose="020B0503020204020204" pitchFamily="34" charset="-122"/>
                <a:sym typeface="微软雅黑" panose="020B0503020204020204" pitchFamily="34" charset="-122"/>
              </a:rPr>
              <a:t>语音验证</a:t>
            </a:r>
            <a:endParaRPr lang="zh-CN" altLang="en-US"/>
          </a:p>
        </p:txBody>
      </p:sp>
      <p:sp>
        <p:nvSpPr>
          <p:cNvPr id="58372" name="Rectangle 3"/>
          <p:cNvSpPr>
            <a:spLocks noGrp="1" noChangeArrowheads="1"/>
          </p:cNvSpPr>
          <p:nvPr>
            <p:ph sz="half" idx="1"/>
          </p:nvPr>
        </p:nvSpPr>
        <p:spPr>
          <a:xfrm>
            <a:off x="0" y="3357563"/>
            <a:ext cx="8715375" cy="3525837"/>
          </a:xfrm>
        </p:spPr>
        <p:txBody>
          <a:bodyPr/>
          <a:lstStyle/>
          <a:p>
            <a:pPr algn="l">
              <a:lnSpc>
                <a:spcPct val="150000"/>
              </a:lnSpc>
              <a:spcBef>
                <a:spcPct val="0"/>
              </a:spcBef>
              <a:buClr>
                <a:schemeClr val="folHlink"/>
              </a:buClr>
              <a:buSzPct val="85000"/>
              <a:buFont typeface="Wingdings" panose="05000000000000000000" pitchFamily="2" charset="2"/>
              <a:buBlip>
                <a:blip r:embed="rId3"/>
              </a:buBlip>
            </a:pPr>
            <a:endParaRPr lang="zh-CN" altLang="en-US">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a:p>
            <a:pPr marL="0" lvl="1" algn="l">
              <a:lnSpc>
                <a:spcPct val="150000"/>
              </a:lnSpc>
              <a:spcBef>
                <a:spcPct val="0"/>
              </a:spcBef>
              <a:buClr>
                <a:schemeClr val="folHlink"/>
              </a:buClr>
              <a:buSzPct val="85000"/>
              <a:buFont typeface="Wingdings 2" panose="05020102010507070707" pitchFamily="18" charset="2"/>
              <a:buBlip>
                <a:blip r:embed="rId3"/>
              </a:buBlip>
            </a:pP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美国</a:t>
            </a: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Texas</a:t>
            </a: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仪器公司曾设计一个</a:t>
            </a: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16</a:t>
            </a: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个字集的系统</a:t>
            </a:r>
          </a:p>
          <a:p>
            <a:pPr marL="0" lvl="1" algn="l">
              <a:lnSpc>
                <a:spcPct val="150000"/>
              </a:lnSpc>
              <a:spcBef>
                <a:spcPct val="0"/>
              </a:spcBef>
              <a:buClr>
                <a:schemeClr val="folHlink"/>
              </a:buClr>
              <a:buSzPct val="85000"/>
              <a:buFont typeface="Wingdings 2" panose="05020102010507070707" pitchFamily="18" charset="2"/>
              <a:buBlip>
                <a:blip r:embed="rId3"/>
              </a:buBlip>
            </a:pP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美国</a:t>
            </a: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AT&amp;T</a:t>
            </a: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公司为一种语音口令系统（</a:t>
            </a: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VPS</a:t>
            </a: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a:t>
            </a:r>
          </a:p>
          <a:p>
            <a:pPr marL="0" lvl="1" algn="l">
              <a:lnSpc>
                <a:spcPct val="150000"/>
              </a:lnSpc>
              <a:spcBef>
                <a:spcPct val="0"/>
              </a:spcBef>
              <a:buClr>
                <a:schemeClr val="folHlink"/>
              </a:buClr>
              <a:buSzPct val="85000"/>
              <a:buFont typeface="Wingdings 2" panose="05020102010507070707" pitchFamily="18" charset="2"/>
              <a:buBlip>
                <a:blip r:embed="rId3"/>
              </a:buBlip>
            </a:pP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德国汉堡的</a:t>
            </a: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Philips</a:t>
            </a: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公司和西柏林的</a:t>
            </a: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Heinrich Hertz</a:t>
            </a:r>
            <a:endPar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a:p>
            <a:pPr marL="0" lvl="1" algn="l">
              <a:lnSpc>
                <a:spcPct val="150000"/>
              </a:lnSpc>
              <a:spcBef>
                <a:spcPct val="0"/>
              </a:spcBef>
              <a:buClr>
                <a:schemeClr val="folHlink"/>
              </a:buClr>
              <a:buSzPct val="85000"/>
            </a:pP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研究所合作研制了</a:t>
            </a: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AUROS</a:t>
            </a: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自动说话人识别系统</a:t>
            </a:r>
          </a:p>
          <a:p>
            <a:pPr marL="0" lvl="1" algn="l">
              <a:lnSpc>
                <a:spcPct val="150000"/>
              </a:lnSpc>
              <a:spcBef>
                <a:spcPct val="0"/>
              </a:spcBef>
              <a:buClr>
                <a:schemeClr val="folHlink"/>
              </a:buClr>
              <a:buSzPct val="85000"/>
              <a:buFont typeface="Wingdings 2" panose="05020102010507070707" pitchFamily="18" charset="2"/>
              <a:buBlip>
                <a:blip r:embed="rId3"/>
              </a:buBlip>
            </a:pP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语声纹识别技术可用于防止黑客进入语音函件和电话服务系统</a:t>
            </a:r>
            <a:endParaRPr lang="zh-CN" altLang="en-US" sz="2800"/>
          </a:p>
        </p:txBody>
      </p:sp>
      <p:grpSp>
        <p:nvGrpSpPr>
          <p:cNvPr id="58373" name="组合 6"/>
          <p:cNvGrpSpPr>
            <a:grpSpLocks/>
          </p:cNvGrpSpPr>
          <p:nvPr/>
        </p:nvGrpSpPr>
        <p:grpSpPr bwMode="auto">
          <a:xfrm>
            <a:off x="285750" y="1143000"/>
            <a:ext cx="8429625" cy="2000250"/>
            <a:chOff x="0" y="0"/>
            <a:chExt cx="9213987" cy="974900"/>
          </a:xfrm>
        </p:grpSpPr>
        <p:sp>
          <p:nvSpPr>
            <p:cNvPr id="58375" name="AutoShape 3"/>
            <p:cNvSpPr>
              <a:spLocks/>
            </p:cNvSpPr>
            <p:nvPr/>
          </p:nvSpPr>
          <p:spPr bwMode="auto">
            <a:xfrm>
              <a:off x="0" y="0"/>
              <a:ext cx="9135903" cy="944725"/>
            </a:xfrm>
            <a:prstGeom prst="roundRect">
              <a:avLst>
                <a:gd name="adj" fmla="val 11153"/>
              </a:avLst>
            </a:prstGeom>
            <a:solidFill>
              <a:schemeClr val="bg1"/>
            </a:solidFill>
            <a:ln w="76200">
              <a:solidFill>
                <a:srgbClr val="00B0F0"/>
              </a:solidFill>
              <a:miter lim="800000"/>
              <a:headEnd/>
              <a:tailEnd/>
            </a:ln>
          </p:spPr>
          <p:txBody>
            <a:bodyPr wrap="none" anchor="ctr"/>
            <a:lstStyle>
              <a:lvl1pPr marL="342900" indent="-3429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lvl="2">
                <a:buFont typeface="Arial" panose="020B0604020202020204" pitchFamily="34" charset="0"/>
                <a:buNone/>
              </a:pPr>
              <a:r>
                <a:rPr lang="zh-CN" altLang="en-US">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rPr>
                <a:t>                        </a:t>
              </a:r>
              <a:endParaRPr lang="zh-CN" altLang="en-US" sz="2200">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8376" name="矩形 9"/>
            <p:cNvSpPr>
              <a:spLocks noChangeArrowheads="1"/>
            </p:cNvSpPr>
            <p:nvPr/>
          </p:nvSpPr>
          <p:spPr bwMode="auto">
            <a:xfrm>
              <a:off x="156168" y="28363"/>
              <a:ext cx="9057819" cy="94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lvl="1">
                <a:lnSpc>
                  <a:spcPct val="120000"/>
                </a:lnSpc>
                <a:spcAft>
                  <a:spcPts val="600"/>
                </a:spcAft>
                <a:buClr>
                  <a:schemeClr val="accent1"/>
                </a:buClr>
                <a:buFont typeface="Arial" panose="020B0604020202020204" pitchFamily="34" charset="0"/>
                <a:buBlip>
                  <a:blip r:embed="rId3"/>
                </a:buBlip>
              </a:pPr>
              <a:r>
                <a:rPr lang="zh-CN" altLang="en-US" b="1">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依据：</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每个人的语音都各有其特点，而人对于语音的识别能力是很强的，适用于个人身份认证。</a:t>
              </a:r>
              <a:endParaRPr lang="en-US" altLang="zh-CN">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endParaRPr>
            </a:p>
            <a:p>
              <a:pPr marL="0" lvl="1">
                <a:lnSpc>
                  <a:spcPct val="120000"/>
                </a:lnSpc>
                <a:spcAft>
                  <a:spcPts val="600"/>
                </a:spcAft>
                <a:buClr>
                  <a:schemeClr val="accent1"/>
                </a:buClr>
                <a:buFont typeface="Arial" panose="020B0604020202020204" pitchFamily="34" charset="0"/>
                <a:buBlip>
                  <a:blip r:embed="rId3"/>
                </a:buBlip>
              </a:pPr>
              <a:r>
                <a:rPr lang="zh-CN" altLang="en-US" b="1">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发展：</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机器自动识别语言认证的研究，是语言识别的重要课题之一。</a:t>
              </a:r>
              <a:endParaRPr lang="zh-CN" altLang="en-US"/>
            </a:p>
          </p:txBody>
        </p:sp>
      </p:grpSp>
      <p:sp>
        <p:nvSpPr>
          <p:cNvPr id="58374" name="AutoShape 5"/>
          <p:cNvSpPr>
            <a:spLocks noChangeArrowheads="1"/>
          </p:cNvSpPr>
          <p:nvPr/>
        </p:nvSpPr>
        <p:spPr bwMode="auto">
          <a:xfrm>
            <a:off x="0" y="3214688"/>
            <a:ext cx="2071688" cy="571500"/>
          </a:xfrm>
          <a:prstGeom prst="roundRect">
            <a:avLst>
              <a:gd name="adj" fmla="val 16667"/>
            </a:avLst>
          </a:prstGeom>
          <a:gradFill rotWithShape="1">
            <a:gsLst>
              <a:gs pos="0">
                <a:srgbClr val="00416F"/>
              </a:gs>
              <a:gs pos="50000">
                <a:srgbClr val="005DA0"/>
              </a:gs>
              <a:gs pos="100000">
                <a:srgbClr val="0070C0"/>
              </a:gs>
            </a:gsLst>
            <a:lin ang="5400000" scaled="1"/>
          </a:gradFill>
          <a:ln w="25400">
            <a:solidFill>
              <a:srgbClr val="FFFF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应用举例</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6322"/>
                                        </p:tgtEl>
                                        <p:attrNameLst>
                                          <p:attrName>style.visibility</p:attrName>
                                        </p:attrNameLst>
                                      </p:cBhvr>
                                      <p:to>
                                        <p:strVal val="visible"/>
                                      </p:to>
                                    </p:set>
                                    <p:animEffect>
                                      <p:cBhvr>
                                        <p:cTn id="7" dur="500"/>
                                        <p:tgtEl>
                                          <p:spTgt spid="56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a:xfrm>
            <a:off x="0" y="-71438"/>
            <a:ext cx="9144000" cy="1143001"/>
          </a:xfrm>
        </p:spPr>
        <p:txBody>
          <a:bodyPr/>
          <a:lstStyle/>
          <a:p>
            <a:r>
              <a:rPr lang="en-US" altLang="zh-CN" sz="4000">
                <a:latin typeface="Times New Roman" panose="02020603050405020304" pitchFamily="18" charset="0"/>
                <a:ea typeface="微软雅黑" panose="020B0503020204020204" pitchFamily="34" charset="-122"/>
                <a:sym typeface="微软雅黑" panose="020B0503020204020204" pitchFamily="34" charset="-122"/>
              </a:rPr>
              <a:t>15.3.4 </a:t>
            </a:r>
            <a:r>
              <a:rPr lang="zh-CN" altLang="en-US" sz="4000">
                <a:latin typeface="Times New Roman" panose="02020603050405020304" pitchFamily="18" charset="0"/>
                <a:ea typeface="微软雅黑" panose="020B0503020204020204" pitchFamily="34" charset="-122"/>
                <a:sym typeface="微软雅黑" panose="020B0503020204020204" pitchFamily="34" charset="-122"/>
              </a:rPr>
              <a:t>视网膜图样验证</a:t>
            </a:r>
            <a:endParaRPr lang="zh-CN" altLang="en-US"/>
          </a:p>
        </p:txBody>
      </p:sp>
      <p:sp>
        <p:nvSpPr>
          <p:cNvPr id="59395" name="Rectangle 3"/>
          <p:cNvSpPr>
            <a:spLocks noGrp="1" noChangeArrowheads="1"/>
          </p:cNvSpPr>
          <p:nvPr>
            <p:ph sz="half" idx="1"/>
          </p:nvPr>
        </p:nvSpPr>
        <p:spPr>
          <a:xfrm>
            <a:off x="457200" y="3286125"/>
            <a:ext cx="8366125" cy="1143000"/>
          </a:xfrm>
        </p:spPr>
        <p:txBody>
          <a:bodyPr/>
          <a:lstStyle/>
          <a:p>
            <a:pPr marL="0" lvl="1" algn="l">
              <a:lnSpc>
                <a:spcPct val="150000"/>
              </a:lnSpc>
              <a:spcBef>
                <a:spcPct val="0"/>
              </a:spcBef>
              <a:buClr>
                <a:schemeClr val="folHlink"/>
              </a:buClr>
              <a:buSzPct val="85000"/>
              <a:buFont typeface="Wingdings 2" panose="05020102010507070707" pitchFamily="18" charset="2"/>
              <a:buBlip>
                <a:blip r:embed="rId2"/>
              </a:buBlip>
            </a:pPr>
            <a:r>
              <a:rPr lang="zh-CN"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视网膜血管图样的身份识别系统。</a:t>
            </a:r>
          </a:p>
          <a:p>
            <a:pPr marL="0" lvl="1" algn="l">
              <a:lnSpc>
                <a:spcPct val="150000"/>
              </a:lnSpc>
              <a:spcBef>
                <a:spcPct val="0"/>
              </a:spcBef>
              <a:buClr>
                <a:schemeClr val="folHlink"/>
              </a:buClr>
              <a:buSzPct val="85000"/>
              <a:buFont typeface="Wingdings 2" panose="05020102010507070707" pitchFamily="18" charset="2"/>
              <a:buBlip>
                <a:blip r:embed="rId2"/>
              </a:buBlip>
            </a:pPr>
            <a:r>
              <a:rPr lang="zh-CN"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系统的成本较高，目前仅在军事系统和银行系统中采用。</a:t>
            </a:r>
            <a:endParaRPr lang="zh-CN" altLang="zh-CN">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p:txBody>
      </p:sp>
      <p:pic>
        <p:nvPicPr>
          <p:cNvPr id="57348" name="Picture 4"/>
          <p:cNvPicPr>
            <a:picLocks noGrp="1" noChangeAspect="1" noChangeArrowheads="1"/>
          </p:cNvPicPr>
          <p:nvPr>
            <p:ph sz="quarter" idx="4294967295"/>
          </p:nvPr>
        </p:nvPicPr>
        <p:blipFill>
          <a:blip r:embed="rId3">
            <a:clrChange>
              <a:clrFrom>
                <a:srgbClr val="E4E4E4"/>
              </a:clrFrom>
              <a:clrTo>
                <a:srgbClr val="E4E4E4">
                  <a:alpha val="0"/>
                </a:srgbClr>
              </a:clrTo>
            </a:clrChange>
            <a:extLst>
              <a:ext uri="{28A0092B-C50C-407E-A947-70E740481C1C}">
                <a14:useLocalDpi xmlns:a14="http://schemas.microsoft.com/office/drawing/2010/main" val="0"/>
              </a:ext>
            </a:extLst>
          </a:blip>
          <a:srcRect l="2138" t="4686" r="2170" b="12675"/>
          <a:stretch>
            <a:fillRect/>
          </a:stretch>
        </p:blipFill>
        <p:spPr>
          <a:xfrm>
            <a:off x="3571875" y="4500563"/>
            <a:ext cx="2500313" cy="1960562"/>
          </a:xfrm>
        </p:spPr>
      </p:pic>
      <p:pic>
        <p:nvPicPr>
          <p:cNvPr id="57349" name="Picture 5"/>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b="49477"/>
          <a:stretch>
            <a:fillRect/>
          </a:stretch>
        </p:blipFill>
        <p:spPr>
          <a:xfrm>
            <a:off x="571500" y="4857750"/>
            <a:ext cx="2543175" cy="1371600"/>
          </a:xfrm>
        </p:spPr>
      </p:pic>
      <p:grpSp>
        <p:nvGrpSpPr>
          <p:cNvPr id="59398" name="组合 6"/>
          <p:cNvGrpSpPr>
            <a:grpSpLocks/>
          </p:cNvGrpSpPr>
          <p:nvPr/>
        </p:nvGrpSpPr>
        <p:grpSpPr bwMode="auto">
          <a:xfrm>
            <a:off x="285750" y="1285875"/>
            <a:ext cx="8429625" cy="1071563"/>
            <a:chOff x="0" y="0"/>
            <a:chExt cx="9213987" cy="522268"/>
          </a:xfrm>
        </p:grpSpPr>
        <p:sp>
          <p:nvSpPr>
            <p:cNvPr id="59401" name="AutoShape 3"/>
            <p:cNvSpPr>
              <a:spLocks/>
            </p:cNvSpPr>
            <p:nvPr/>
          </p:nvSpPr>
          <p:spPr bwMode="auto">
            <a:xfrm>
              <a:off x="0" y="0"/>
              <a:ext cx="9135903" cy="522268"/>
            </a:xfrm>
            <a:prstGeom prst="roundRect">
              <a:avLst>
                <a:gd name="adj" fmla="val 11153"/>
              </a:avLst>
            </a:prstGeom>
            <a:solidFill>
              <a:schemeClr val="bg1"/>
            </a:solidFill>
            <a:ln w="76200">
              <a:solidFill>
                <a:srgbClr val="00B0F0"/>
              </a:solidFill>
              <a:miter lim="800000"/>
              <a:headEnd/>
              <a:tailEnd/>
            </a:ln>
          </p:spPr>
          <p:txBody>
            <a:bodyPr wrap="none" anchor="ctr"/>
            <a:lstStyle>
              <a:lvl1pPr marL="342900" indent="-3429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lvl="2">
                <a:buFont typeface="Arial" panose="020B0604020202020204" pitchFamily="34" charset="0"/>
                <a:buNone/>
              </a:pPr>
              <a:r>
                <a:rPr lang="zh-CN" altLang="en-US">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rPr>
                <a:t>                        </a:t>
              </a:r>
              <a:endParaRPr lang="zh-CN" altLang="en-US" sz="2200">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59402" name="矩形 8"/>
            <p:cNvSpPr>
              <a:spLocks noChangeArrowheads="1"/>
            </p:cNvSpPr>
            <p:nvPr/>
          </p:nvSpPr>
          <p:spPr bwMode="auto">
            <a:xfrm>
              <a:off x="156168" y="28362"/>
              <a:ext cx="9057819" cy="477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lvl="1">
                <a:lnSpc>
                  <a:spcPct val="120000"/>
                </a:lnSpc>
                <a:spcAft>
                  <a:spcPts val="600"/>
                </a:spcAft>
                <a:buClr>
                  <a:schemeClr val="accent1"/>
                </a:buClr>
                <a:buFont typeface="Arial" panose="020B0604020202020204" pitchFamily="34" charset="0"/>
                <a:buBlip>
                  <a:blip r:embed="rId2"/>
                </a:buBlip>
              </a:pPr>
              <a:r>
                <a:rPr lang="zh-CN" altLang="en-US" b="1">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依据：</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人的视网膜血管图样（即视网膜脉络）具有良好的个人特征。</a:t>
              </a:r>
              <a:endParaRPr lang="zh-CN" altLang="en-US"/>
            </a:p>
          </p:txBody>
        </p:sp>
      </p:grpSp>
      <p:sp>
        <p:nvSpPr>
          <p:cNvPr id="59399" name="AutoShape 5"/>
          <p:cNvSpPr>
            <a:spLocks noChangeArrowheads="1"/>
          </p:cNvSpPr>
          <p:nvPr/>
        </p:nvSpPr>
        <p:spPr bwMode="auto">
          <a:xfrm>
            <a:off x="285750" y="2571750"/>
            <a:ext cx="1214438" cy="571500"/>
          </a:xfrm>
          <a:prstGeom prst="roundRect">
            <a:avLst>
              <a:gd name="adj" fmla="val 16667"/>
            </a:avLst>
          </a:prstGeom>
          <a:gradFill rotWithShape="1">
            <a:gsLst>
              <a:gs pos="0">
                <a:srgbClr val="00416F"/>
              </a:gs>
              <a:gs pos="50000">
                <a:srgbClr val="005DA0"/>
              </a:gs>
              <a:gs pos="100000">
                <a:srgbClr val="0070C0"/>
              </a:gs>
            </a:gsLst>
            <a:lin ang="5400000" scaled="1"/>
          </a:gradFill>
          <a:ln w="25400">
            <a:solidFill>
              <a:srgbClr val="FFFF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发展</a:t>
            </a:r>
            <a:endParaRPr lang="zh-CN" altLang="en-US"/>
          </a:p>
        </p:txBody>
      </p:sp>
      <p:pic>
        <p:nvPicPr>
          <p:cNvPr id="57354" name="Picture 5"/>
          <p:cNvPicPr>
            <a:picLocks noChangeAspect="1" noChangeArrowheads="1"/>
          </p:cNvPicPr>
          <p:nvPr/>
        </p:nvPicPr>
        <p:blipFill>
          <a:blip r:embed="rId4">
            <a:extLst>
              <a:ext uri="{28A0092B-C50C-407E-A947-70E740481C1C}">
                <a14:useLocalDpi xmlns:a14="http://schemas.microsoft.com/office/drawing/2010/main" val="0"/>
              </a:ext>
            </a:extLst>
          </a:blip>
          <a:srcRect t="50522"/>
          <a:stretch>
            <a:fillRect/>
          </a:stretch>
        </p:blipFill>
        <p:spPr bwMode="auto">
          <a:xfrm>
            <a:off x="6215063" y="4786313"/>
            <a:ext cx="2570162"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57348"/>
                                        </p:tgtEl>
                                        <p:attrNameLst>
                                          <p:attrName>style.visibility</p:attrName>
                                        </p:attrNameLst>
                                      </p:cBhvr>
                                      <p:to>
                                        <p:strVal val="visible"/>
                                      </p:to>
                                    </p:set>
                                    <p:anim calcmode="lin" valueType="num">
                                      <p:cBhvr>
                                        <p:cTn id="7" dur="500" fill="hold"/>
                                        <p:tgtEl>
                                          <p:spTgt spid="57348"/>
                                        </p:tgtEl>
                                        <p:attrNameLst>
                                          <p:attrName>ppt_w</p:attrName>
                                        </p:attrNameLst>
                                      </p:cBhvr>
                                      <p:tavLst>
                                        <p:tav tm="0">
                                          <p:val>
                                            <p:fltVal val="0"/>
                                          </p:val>
                                        </p:tav>
                                        <p:tav tm="100000">
                                          <p:val>
                                            <p:strVal val="#ppt_w"/>
                                          </p:val>
                                        </p:tav>
                                      </p:tavLst>
                                    </p:anim>
                                    <p:anim calcmode="lin" valueType="num">
                                      <p:cBhvr>
                                        <p:cTn id="8" dur="500" fill="hold"/>
                                        <p:tgtEl>
                                          <p:spTgt spid="57348"/>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57349"/>
                                        </p:tgtEl>
                                        <p:attrNameLst>
                                          <p:attrName>style.visibility</p:attrName>
                                        </p:attrNameLst>
                                      </p:cBhvr>
                                      <p:to>
                                        <p:strVal val="visible"/>
                                      </p:to>
                                    </p:set>
                                    <p:anim calcmode="lin" valueType="num">
                                      <p:cBhvr>
                                        <p:cTn id="11" dur="500" fill="hold"/>
                                        <p:tgtEl>
                                          <p:spTgt spid="57349"/>
                                        </p:tgtEl>
                                        <p:attrNameLst>
                                          <p:attrName>ppt_w</p:attrName>
                                        </p:attrNameLst>
                                      </p:cBhvr>
                                      <p:tavLst>
                                        <p:tav tm="0">
                                          <p:val>
                                            <p:fltVal val="0"/>
                                          </p:val>
                                        </p:tav>
                                        <p:tav tm="100000">
                                          <p:val>
                                            <p:strVal val="#ppt_w"/>
                                          </p:val>
                                        </p:tav>
                                      </p:tavLst>
                                    </p:anim>
                                    <p:anim calcmode="lin" valueType="num">
                                      <p:cBhvr>
                                        <p:cTn id="12" dur="500" fill="hold"/>
                                        <p:tgtEl>
                                          <p:spTgt spid="57349"/>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57354"/>
                                        </p:tgtEl>
                                        <p:attrNameLst>
                                          <p:attrName>style.visibility</p:attrName>
                                        </p:attrNameLst>
                                      </p:cBhvr>
                                      <p:to>
                                        <p:strVal val="visible"/>
                                      </p:to>
                                    </p:set>
                                    <p:anim calcmode="lin" valueType="num">
                                      <p:cBhvr>
                                        <p:cTn id="15" dur="500" fill="hold"/>
                                        <p:tgtEl>
                                          <p:spTgt spid="57354"/>
                                        </p:tgtEl>
                                        <p:attrNameLst>
                                          <p:attrName>ppt_w</p:attrName>
                                        </p:attrNameLst>
                                      </p:cBhvr>
                                      <p:tavLst>
                                        <p:tav tm="0">
                                          <p:val>
                                            <p:fltVal val="0"/>
                                          </p:val>
                                        </p:tav>
                                        <p:tav tm="100000">
                                          <p:val>
                                            <p:strVal val="#ppt_w"/>
                                          </p:val>
                                        </p:tav>
                                      </p:tavLst>
                                    </p:anim>
                                    <p:anim calcmode="lin" valueType="num">
                                      <p:cBhvr>
                                        <p:cTn id="16" dur="500" fill="hold"/>
                                        <p:tgtEl>
                                          <p:spTgt spid="5735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418" name="组合 6"/>
          <p:cNvGrpSpPr>
            <a:grpSpLocks/>
          </p:cNvGrpSpPr>
          <p:nvPr/>
        </p:nvGrpSpPr>
        <p:grpSpPr bwMode="auto">
          <a:xfrm>
            <a:off x="357188" y="1214438"/>
            <a:ext cx="8429625" cy="1214437"/>
            <a:chOff x="0" y="0"/>
            <a:chExt cx="9213987" cy="591903"/>
          </a:xfrm>
        </p:grpSpPr>
        <p:sp>
          <p:nvSpPr>
            <p:cNvPr id="60423" name="AutoShape 3"/>
            <p:cNvSpPr>
              <a:spLocks/>
            </p:cNvSpPr>
            <p:nvPr/>
          </p:nvSpPr>
          <p:spPr bwMode="auto">
            <a:xfrm>
              <a:off x="0" y="0"/>
              <a:ext cx="9135902" cy="591903"/>
            </a:xfrm>
            <a:prstGeom prst="roundRect">
              <a:avLst>
                <a:gd name="adj" fmla="val 11153"/>
              </a:avLst>
            </a:prstGeom>
            <a:solidFill>
              <a:schemeClr val="bg1"/>
            </a:solidFill>
            <a:ln w="76200">
              <a:solidFill>
                <a:srgbClr val="00B0F0"/>
              </a:solidFill>
              <a:miter lim="800000"/>
              <a:headEnd/>
              <a:tailEnd/>
            </a:ln>
          </p:spPr>
          <p:txBody>
            <a:bodyPr wrap="none" anchor="ctr"/>
            <a:lstStyle>
              <a:lvl1pPr marL="342900" indent="-3429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lvl="2">
                <a:buFont typeface="Arial" panose="020B0604020202020204" pitchFamily="34" charset="0"/>
                <a:buNone/>
              </a:pPr>
              <a:r>
                <a:rPr lang="zh-CN" altLang="en-US">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rPr>
                <a:t>                        </a:t>
              </a:r>
              <a:endParaRPr lang="zh-CN" altLang="en-US" sz="2200">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0424" name="矩形 8"/>
            <p:cNvSpPr>
              <a:spLocks noChangeArrowheads="1"/>
            </p:cNvSpPr>
            <p:nvPr/>
          </p:nvSpPr>
          <p:spPr bwMode="auto">
            <a:xfrm>
              <a:off x="156168" y="28363"/>
              <a:ext cx="9057819" cy="514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lvl="1">
                <a:lnSpc>
                  <a:spcPct val="120000"/>
                </a:lnSpc>
                <a:spcAft>
                  <a:spcPts val="600"/>
                </a:spcAft>
                <a:buClr>
                  <a:schemeClr val="accent1"/>
                </a:buClr>
                <a:buFont typeface="Arial" panose="020B0604020202020204" pitchFamily="34" charset="0"/>
                <a:buBlip>
                  <a:blip r:embed="rId2"/>
                </a:buBlip>
              </a:pPr>
              <a:r>
                <a:rPr lang="zh-CN" altLang="en-US" b="1">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依据：</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具有个人特征，可以提供比指纹更细致的信息。</a:t>
              </a:r>
            </a:p>
            <a:p>
              <a:pPr marL="0" lvl="1">
                <a:lnSpc>
                  <a:spcPct val="120000"/>
                </a:lnSpc>
                <a:spcAft>
                  <a:spcPts val="600"/>
                </a:spcAft>
                <a:buClr>
                  <a:schemeClr val="accent1"/>
                </a:buClr>
                <a:buFont typeface="Arial" panose="020B0604020202020204" pitchFamily="34" charset="0"/>
                <a:buBlip>
                  <a:blip r:embed="rId2"/>
                </a:buBlip>
              </a:pPr>
              <a:r>
                <a:rPr lang="zh-CN" altLang="en-US" b="1">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发展：</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视网膜血管图样的身份识别系统。</a:t>
              </a:r>
              <a:endParaRPr lang="zh-CN" altLang="en-US"/>
            </a:p>
          </p:txBody>
        </p:sp>
      </p:grpSp>
      <p:sp>
        <p:nvSpPr>
          <p:cNvPr id="60419" name="AutoShape 5"/>
          <p:cNvSpPr>
            <a:spLocks noChangeArrowheads="1"/>
          </p:cNvSpPr>
          <p:nvPr/>
        </p:nvSpPr>
        <p:spPr bwMode="auto">
          <a:xfrm>
            <a:off x="357188" y="2928938"/>
            <a:ext cx="2071687" cy="571500"/>
          </a:xfrm>
          <a:prstGeom prst="roundRect">
            <a:avLst>
              <a:gd name="adj" fmla="val 16667"/>
            </a:avLst>
          </a:prstGeom>
          <a:gradFill rotWithShape="1">
            <a:gsLst>
              <a:gs pos="0">
                <a:srgbClr val="00416F"/>
              </a:gs>
              <a:gs pos="50000">
                <a:srgbClr val="005DA0"/>
              </a:gs>
              <a:gs pos="100000">
                <a:srgbClr val="0070C0"/>
              </a:gs>
            </a:gsLst>
            <a:lin ang="5400000" scaled="1"/>
          </a:gradFill>
          <a:ln w="25400">
            <a:solidFill>
              <a:srgbClr val="FFFF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应用举例</a:t>
            </a:r>
            <a:endParaRPr lang="zh-CN" altLang="en-US"/>
          </a:p>
        </p:txBody>
      </p:sp>
      <p:sp>
        <p:nvSpPr>
          <p:cNvPr id="60420" name="Rectangle 2"/>
          <p:cNvSpPr>
            <a:spLocks noGrp="1" noChangeArrowheads="1"/>
          </p:cNvSpPr>
          <p:nvPr>
            <p:ph type="title" idx="4294967295"/>
          </p:nvPr>
        </p:nvSpPr>
        <p:spPr>
          <a:xfrm>
            <a:off x="0" y="0"/>
            <a:ext cx="9144000" cy="1143000"/>
          </a:xfrm>
        </p:spPr>
        <p:txBody>
          <a:bodyPr/>
          <a:lstStyle/>
          <a:p>
            <a:r>
              <a:rPr lang="en-US" altLang="zh-CN" sz="4000">
                <a:latin typeface="Times New Roman" panose="02020603050405020304" pitchFamily="18" charset="0"/>
                <a:ea typeface="微软雅黑" panose="020B0503020204020204" pitchFamily="34" charset="-122"/>
                <a:sym typeface="微软雅黑" panose="020B0503020204020204" pitchFamily="34" charset="-122"/>
              </a:rPr>
              <a:t>15.3.5 </a:t>
            </a:r>
            <a:r>
              <a:rPr lang="zh-CN" altLang="en-US" sz="4000">
                <a:latin typeface="Times New Roman" panose="02020603050405020304" pitchFamily="18" charset="0"/>
                <a:ea typeface="微软雅黑" panose="020B0503020204020204" pitchFamily="34" charset="-122"/>
                <a:sym typeface="微软雅黑" panose="020B0503020204020204" pitchFamily="34" charset="-122"/>
              </a:rPr>
              <a:t>虹膜图样验证</a:t>
            </a:r>
            <a:endParaRPr lang="zh-CN" altLang="en-US"/>
          </a:p>
        </p:txBody>
      </p:sp>
      <p:sp>
        <p:nvSpPr>
          <p:cNvPr id="60421" name="Rectangle 3"/>
          <p:cNvSpPr>
            <a:spLocks noGrp="1" noChangeArrowheads="1"/>
          </p:cNvSpPr>
          <p:nvPr>
            <p:ph sz="half" idx="1"/>
          </p:nvPr>
        </p:nvSpPr>
        <p:spPr>
          <a:xfrm>
            <a:off x="357188" y="3857625"/>
            <a:ext cx="5143500" cy="1857375"/>
          </a:xfrm>
        </p:spPr>
        <p:txBody>
          <a:bodyPr/>
          <a:lstStyle/>
          <a:p>
            <a:pPr marL="0" lvl="1" algn="l">
              <a:lnSpc>
                <a:spcPct val="150000"/>
              </a:lnSpc>
              <a:spcBef>
                <a:spcPct val="0"/>
              </a:spcBef>
              <a:buClr>
                <a:schemeClr val="folHlink"/>
              </a:buClr>
              <a:buSzPct val="85000"/>
              <a:buFont typeface="Wingdings 2" panose="05020102010507070707" pitchFamily="18" charset="2"/>
              <a:buBlip>
                <a:blip r:embed="rId2"/>
              </a:buBlip>
            </a:pP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可用于安全入口、接入控制、信用卡、</a:t>
            </a: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POS</a:t>
            </a: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a:t>
            </a: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ATM</a:t>
            </a: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、护照等的身份认证</a:t>
            </a:r>
          </a:p>
          <a:p>
            <a:pPr marL="0" lvl="1" algn="l">
              <a:lnSpc>
                <a:spcPct val="150000"/>
              </a:lnSpc>
              <a:spcBef>
                <a:spcPct val="0"/>
              </a:spcBef>
              <a:buClr>
                <a:schemeClr val="folHlink"/>
              </a:buClr>
              <a:buSzPct val="85000"/>
              <a:buFont typeface="Wingdings 2" panose="05020102010507070707" pitchFamily="18" charset="2"/>
              <a:buBlip>
                <a:blip r:embed="rId2"/>
              </a:buBlip>
            </a:pP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美国</a:t>
            </a: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IriScan Inc.</a:t>
            </a: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已研发出此种产品</a:t>
            </a:r>
            <a:endParaRPr lang="zh-CN" altLang="en-US" sz="2800"/>
          </a:p>
        </p:txBody>
      </p:sp>
      <p:pic>
        <p:nvPicPr>
          <p:cNvPr id="58376" name="Picture 4"/>
          <p:cNvPicPr>
            <a:picLocks noGrp="1" noChangeAspect="1" noChangeArrowheads="1"/>
          </p:cNvPicPr>
          <p:nvPr>
            <p:ph sz="quarter" idx="4294967295"/>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4107" r="-2515"/>
          <a:stretch>
            <a:fillRect/>
          </a:stretch>
        </p:blipFill>
        <p:spPr>
          <a:xfrm>
            <a:off x="5627688" y="3429000"/>
            <a:ext cx="3516312" cy="2486025"/>
          </a:xfrm>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8376"/>
                                        </p:tgtEl>
                                        <p:attrNameLst>
                                          <p:attrName>style.visibility</p:attrName>
                                        </p:attrNameLst>
                                      </p:cBhvr>
                                      <p:to>
                                        <p:strVal val="visible"/>
                                      </p:to>
                                    </p:set>
                                    <p:animEffect>
                                      <p:cBhvr>
                                        <p:cTn id="7" dur="500"/>
                                        <p:tgtEl>
                                          <p:spTgt spid="58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组合 6"/>
          <p:cNvGrpSpPr>
            <a:grpSpLocks/>
          </p:cNvGrpSpPr>
          <p:nvPr/>
        </p:nvGrpSpPr>
        <p:grpSpPr bwMode="auto">
          <a:xfrm>
            <a:off x="71438" y="1158875"/>
            <a:ext cx="9001125" cy="1524000"/>
            <a:chOff x="0" y="0"/>
            <a:chExt cx="9838628" cy="742843"/>
          </a:xfrm>
        </p:grpSpPr>
        <p:sp>
          <p:nvSpPr>
            <p:cNvPr id="61448" name="AutoShape 3"/>
            <p:cNvSpPr>
              <a:spLocks/>
            </p:cNvSpPr>
            <p:nvPr/>
          </p:nvSpPr>
          <p:spPr bwMode="auto">
            <a:xfrm>
              <a:off x="0" y="17798"/>
              <a:ext cx="9838628" cy="725045"/>
            </a:xfrm>
            <a:prstGeom prst="roundRect">
              <a:avLst>
                <a:gd name="adj" fmla="val 11153"/>
              </a:avLst>
            </a:prstGeom>
            <a:solidFill>
              <a:schemeClr val="bg1"/>
            </a:solidFill>
            <a:ln w="76200">
              <a:solidFill>
                <a:srgbClr val="00B0F0"/>
              </a:solidFill>
              <a:miter lim="800000"/>
              <a:headEnd/>
              <a:tailEnd/>
            </a:ln>
          </p:spPr>
          <p:txBody>
            <a:bodyPr wrap="none" anchor="ctr"/>
            <a:lstStyle>
              <a:lvl1pPr marL="342900" indent="-3429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lvl="2">
                <a:buFont typeface="Arial" panose="020B0604020202020204" pitchFamily="34" charset="0"/>
                <a:buNone/>
              </a:pPr>
              <a:r>
                <a:rPr lang="zh-CN" altLang="en-US">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rPr>
                <a:t>                        </a:t>
              </a:r>
              <a:endParaRPr lang="zh-CN" altLang="en-US" sz="2200">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1449" name="矩形 8"/>
            <p:cNvSpPr>
              <a:spLocks noChangeArrowheads="1"/>
            </p:cNvSpPr>
            <p:nvPr/>
          </p:nvSpPr>
          <p:spPr bwMode="auto">
            <a:xfrm>
              <a:off x="78050" y="0"/>
              <a:ext cx="9682494" cy="730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lvl="1">
                <a:lnSpc>
                  <a:spcPct val="120000"/>
                </a:lnSpc>
                <a:spcAft>
                  <a:spcPts val="600"/>
                </a:spcAft>
                <a:buClr>
                  <a:schemeClr val="accent1"/>
                </a:buClr>
                <a:buFont typeface="Arial" panose="020B0604020202020204" pitchFamily="34" charset="0"/>
                <a:buBlip>
                  <a:blip r:embed="rId2"/>
                </a:buBlip>
              </a:pPr>
              <a:r>
                <a:rPr lang="zh-CN" altLang="en-US" b="1">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依据：</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用照片识别人脸轮廓（还可扩展到对人耳形状的识别）。</a:t>
              </a:r>
            </a:p>
            <a:p>
              <a:pPr marL="0" lvl="1">
                <a:lnSpc>
                  <a:spcPct val="120000"/>
                </a:lnSpc>
                <a:spcAft>
                  <a:spcPts val="600"/>
                </a:spcAft>
                <a:buClr>
                  <a:schemeClr val="accent1"/>
                </a:buClr>
                <a:buFont typeface="Arial" panose="020B0604020202020204" pitchFamily="34" charset="0"/>
                <a:buBlip>
                  <a:blip r:embed="rId2"/>
                </a:buBlip>
              </a:pPr>
              <a:r>
                <a:rPr lang="zh-CN" altLang="en-US" b="1">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发展：</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脸型自动验证系统，用图像识别、神经网络和红外扫描探测人脸的“热点”进行采样、处理并提取图样信息。</a:t>
              </a:r>
              <a:endParaRPr lang="zh-CN" altLang="en-US"/>
            </a:p>
          </p:txBody>
        </p:sp>
      </p:grpSp>
      <p:sp>
        <p:nvSpPr>
          <p:cNvPr id="61443" name="AutoShape 5"/>
          <p:cNvSpPr>
            <a:spLocks noChangeArrowheads="1"/>
          </p:cNvSpPr>
          <p:nvPr/>
        </p:nvSpPr>
        <p:spPr bwMode="auto">
          <a:xfrm>
            <a:off x="71438" y="2968625"/>
            <a:ext cx="2071687" cy="571500"/>
          </a:xfrm>
          <a:prstGeom prst="roundRect">
            <a:avLst>
              <a:gd name="adj" fmla="val 16667"/>
            </a:avLst>
          </a:prstGeom>
          <a:gradFill rotWithShape="1">
            <a:gsLst>
              <a:gs pos="0">
                <a:srgbClr val="00416F"/>
              </a:gs>
              <a:gs pos="50000">
                <a:srgbClr val="005DA0"/>
              </a:gs>
              <a:gs pos="100000">
                <a:srgbClr val="0070C0"/>
              </a:gs>
            </a:gsLst>
            <a:lin ang="5400000" scaled="1"/>
          </a:gradFill>
          <a:ln w="25400">
            <a:solidFill>
              <a:srgbClr val="FFFF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应用举例</a:t>
            </a:r>
            <a:endParaRPr lang="zh-CN" altLang="en-US"/>
          </a:p>
        </p:txBody>
      </p:sp>
      <p:sp>
        <p:nvSpPr>
          <p:cNvPr id="61444" name="Rectangle 2"/>
          <p:cNvSpPr>
            <a:spLocks noGrp="1" noChangeArrowheads="1"/>
          </p:cNvSpPr>
          <p:nvPr>
            <p:ph type="title" idx="4294967295"/>
          </p:nvPr>
        </p:nvSpPr>
        <p:spPr>
          <a:xfrm>
            <a:off x="0" y="0"/>
            <a:ext cx="9144000" cy="1143000"/>
          </a:xfrm>
        </p:spPr>
        <p:txBody>
          <a:bodyPr/>
          <a:lstStyle/>
          <a:p>
            <a:r>
              <a:rPr lang="en-US" altLang="zh-CN" sz="4000">
                <a:latin typeface="Times New Roman" panose="02020603050405020304" pitchFamily="18" charset="0"/>
                <a:ea typeface="微软雅黑" panose="020B0503020204020204" pitchFamily="34" charset="-122"/>
                <a:sym typeface="微软雅黑" panose="020B0503020204020204" pitchFamily="34" charset="-122"/>
              </a:rPr>
              <a:t>15.3.6 </a:t>
            </a:r>
            <a:r>
              <a:rPr lang="zh-CN" altLang="en-US" sz="4000">
                <a:latin typeface="Times New Roman" panose="02020603050405020304" pitchFamily="18" charset="0"/>
                <a:ea typeface="微软雅黑" panose="020B0503020204020204" pitchFamily="34" charset="-122"/>
                <a:sym typeface="微软雅黑" panose="020B0503020204020204" pitchFamily="34" charset="-122"/>
              </a:rPr>
              <a:t>脸型验证</a:t>
            </a:r>
            <a:endParaRPr lang="zh-CN" altLang="en-US"/>
          </a:p>
        </p:txBody>
      </p:sp>
      <p:sp>
        <p:nvSpPr>
          <p:cNvPr id="61445" name="Rectangle 3"/>
          <p:cNvSpPr>
            <a:spLocks noGrp="1" noChangeArrowheads="1"/>
          </p:cNvSpPr>
          <p:nvPr>
            <p:ph sz="half" idx="1"/>
          </p:nvPr>
        </p:nvSpPr>
        <p:spPr>
          <a:xfrm>
            <a:off x="142875" y="3540125"/>
            <a:ext cx="8797925" cy="1214438"/>
          </a:xfrm>
        </p:spPr>
        <p:txBody>
          <a:bodyPr/>
          <a:lstStyle/>
          <a:p>
            <a:pPr marL="0" lvl="1" algn="l">
              <a:lnSpc>
                <a:spcPct val="150000"/>
              </a:lnSpc>
              <a:spcBef>
                <a:spcPct val="0"/>
              </a:spcBef>
              <a:buClr>
                <a:schemeClr val="folHlink"/>
              </a:buClr>
              <a:buSzPct val="85000"/>
              <a:buFont typeface="Wingdings 2" panose="05020102010507070707" pitchFamily="18" charset="2"/>
              <a:buBlip>
                <a:blip r:embed="rId2"/>
              </a:buBlip>
            </a:pP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Mirosoft</a:t>
            </a: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公司的符合</a:t>
            </a: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Cyber Watch</a:t>
            </a: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技术规范</a:t>
            </a: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Ture Face</a:t>
            </a: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系统</a:t>
            </a:r>
          </a:p>
          <a:p>
            <a:pPr marL="0" lvl="1" algn="l">
              <a:lnSpc>
                <a:spcPct val="150000"/>
              </a:lnSpc>
              <a:spcBef>
                <a:spcPct val="0"/>
              </a:spcBef>
              <a:buClr>
                <a:schemeClr val="folHlink"/>
              </a:buClr>
              <a:buSzPct val="85000"/>
              <a:buFont typeface="Wingdings 2" panose="05020102010507070707" pitchFamily="18" charset="2"/>
              <a:buBlip>
                <a:blip r:embed="rId2"/>
              </a:buBlip>
            </a:pP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Visionics</a:t>
            </a: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公司的面部识别产品“</a:t>
            </a:r>
            <a:r>
              <a:rPr lang="en-US" altLang="zh-CN"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FaceIt ARGUS</a:t>
            </a:r>
            <a:r>
              <a:rPr lang="zh-CN" altLang="en-US" sz="24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a:t>
            </a:r>
            <a:endParaRPr lang="zh-CN" altLang="en-US" sz="2800"/>
          </a:p>
        </p:txBody>
      </p:sp>
      <p:pic>
        <p:nvPicPr>
          <p:cNvPr id="59400" name="Picture 4"/>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1835150" y="4786313"/>
            <a:ext cx="2387600" cy="1911350"/>
          </a:xfrm>
        </p:spPr>
      </p:pic>
      <p:pic>
        <p:nvPicPr>
          <p:cNvPr id="59401" name="Picture 5"/>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4500563" y="4786313"/>
            <a:ext cx="2592387" cy="2016125"/>
          </a:xfrm>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59400"/>
                                        </p:tgtEl>
                                        <p:attrNameLst>
                                          <p:attrName>style.visibility</p:attrName>
                                        </p:attrNameLst>
                                      </p:cBhvr>
                                      <p:to>
                                        <p:strVal val="visible"/>
                                      </p:to>
                                    </p:set>
                                    <p:animEffect>
                                      <p:cBhvr>
                                        <p:cTn id="7" dur="500"/>
                                        <p:tgtEl>
                                          <p:spTgt spid="59400"/>
                                        </p:tgtEl>
                                      </p:cBhvr>
                                    </p:animEffect>
                                  </p:childTnLst>
                                </p:cTn>
                              </p:par>
                              <p:par>
                                <p:cTn id="8" presetID="22" presetClass="entr" presetSubtype="1" fill="hold" nodeType="withEffect">
                                  <p:stCondLst>
                                    <p:cond delay="0"/>
                                  </p:stCondLst>
                                  <p:childTnLst>
                                    <p:set>
                                      <p:cBhvr>
                                        <p:cTn id="9" dur="1" fill="hold">
                                          <p:stCondLst>
                                            <p:cond delay="0"/>
                                          </p:stCondLst>
                                        </p:cTn>
                                        <p:tgtEl>
                                          <p:spTgt spid="59401"/>
                                        </p:tgtEl>
                                        <p:attrNameLst>
                                          <p:attrName>style.visibility</p:attrName>
                                        </p:attrNameLst>
                                      </p:cBhvr>
                                      <p:to>
                                        <p:strVal val="visible"/>
                                      </p:to>
                                    </p:set>
                                    <p:animEffect>
                                      <p:cBhvr>
                                        <p:cTn id="10" dur="500"/>
                                        <p:tgtEl>
                                          <p:spTgt spid="59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a:xfrm>
            <a:off x="466725" y="-26988"/>
            <a:ext cx="8374063" cy="1143001"/>
          </a:xfrm>
        </p:spPr>
        <p:txBody>
          <a:bodyPr/>
          <a:lstStyle/>
          <a:p>
            <a:r>
              <a:rPr lang="en-US" altLang="zh-CN" sz="4000">
                <a:latin typeface="Times New Roman" panose="02020603050405020304" pitchFamily="18" charset="0"/>
                <a:ea typeface="微软雅黑" panose="020B0503020204020204" pitchFamily="34" charset="-122"/>
                <a:sym typeface="微软雅黑" panose="020B0503020204020204" pitchFamily="34" charset="-122"/>
              </a:rPr>
              <a:t>15.3.7 </a:t>
            </a:r>
            <a:r>
              <a:rPr lang="zh-CN" altLang="en-US" sz="4000">
                <a:latin typeface="Times New Roman" panose="02020603050405020304" pitchFamily="18" charset="0"/>
                <a:ea typeface="微软雅黑" panose="020B0503020204020204" pitchFamily="34" charset="-122"/>
                <a:sym typeface="微软雅黑" panose="020B0503020204020204" pitchFamily="34" charset="-122"/>
              </a:rPr>
              <a:t>身份证明系统的设计</a:t>
            </a:r>
            <a:endParaRPr lang="zh-CN" altLang="en-US"/>
          </a:p>
        </p:txBody>
      </p:sp>
      <p:pic>
        <p:nvPicPr>
          <p:cNvPr id="62467" name="AutoShape 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285875"/>
            <a:ext cx="89281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Rectangle 3"/>
          <p:cNvSpPr>
            <a:spLocks noChangeArrowheads="1"/>
          </p:cNvSpPr>
          <p:nvPr/>
        </p:nvSpPr>
        <p:spPr bwMode="auto">
          <a:xfrm>
            <a:off x="285750" y="1333500"/>
            <a:ext cx="8577263"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447675">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latinLnBrk="1">
              <a:lnSpc>
                <a:spcPct val="120000"/>
              </a:lnSpc>
              <a:buClr>
                <a:schemeClr val="folHlink"/>
              </a:buClr>
              <a:buSzPct val="85000"/>
              <a:buFont typeface="Arial" panose="020B0604020202020204" pitchFamily="34" charset="0"/>
              <a:buNone/>
            </a:pP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美国国家标准局（</a:t>
            </a:r>
            <a:r>
              <a:rPr lang="en-US" altLang="zh-CN">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NBS</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）的自动身份验证技术的</a:t>
            </a:r>
            <a:r>
              <a:rPr lang="zh-CN" altLang="en-US">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评价指南</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提出了下述</a:t>
            </a:r>
            <a:r>
              <a:rPr lang="en-US" altLang="zh-CN" b="1">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12</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个需要考虑的问题：</a:t>
            </a:r>
            <a:endParaRPr lang="zh-CN" altLang="en-US"/>
          </a:p>
        </p:txBody>
      </p:sp>
      <p:sp>
        <p:nvSpPr>
          <p:cNvPr id="62469" name="AutoShape 7"/>
          <p:cNvSpPr>
            <a:spLocks noChangeArrowheads="1"/>
          </p:cNvSpPr>
          <p:nvPr/>
        </p:nvSpPr>
        <p:spPr bwMode="auto">
          <a:xfrm>
            <a:off x="0" y="2619375"/>
            <a:ext cx="3271838" cy="3562350"/>
          </a:xfrm>
          <a:prstGeom prst="chevron">
            <a:avLst>
              <a:gd name="adj" fmla="val 19370"/>
            </a:avLst>
          </a:prstGeom>
          <a:solidFill>
            <a:srgbClr val="F2F2F2"/>
          </a:solidFill>
          <a:ln w="38100">
            <a:solidFill>
              <a:srgbClr val="FFFFFF"/>
            </a:solidFill>
            <a:miter lim="800000"/>
            <a:headEnd/>
            <a:tailEnd/>
          </a:ln>
        </p:spPr>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2200">
              <a:solidFill>
                <a:srgbClr val="003366"/>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2470" name="Rectangle 9"/>
          <p:cNvSpPr>
            <a:spLocks noChangeArrowheads="1"/>
          </p:cNvSpPr>
          <p:nvPr/>
        </p:nvSpPr>
        <p:spPr bwMode="auto">
          <a:xfrm flipH="1">
            <a:off x="357188" y="2730500"/>
            <a:ext cx="2643187"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0000"/>
              </a:lnSpc>
              <a:buClr>
                <a:srgbClr val="C00000"/>
              </a:buClr>
              <a:buFont typeface="Times New Roman" panose="02020603050405020304" pitchFamily="18" charset="0"/>
              <a:buAutoNum type="arabicPeriod"/>
            </a:pPr>
            <a:r>
              <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抗欺诈能力</a:t>
            </a:r>
          </a:p>
          <a:p>
            <a:pPr>
              <a:lnSpc>
                <a:spcPct val="110000"/>
              </a:lnSpc>
              <a:buClr>
                <a:srgbClr val="C00000"/>
              </a:buClr>
              <a:buFont typeface="Times New Roman" panose="02020603050405020304" pitchFamily="18" charset="0"/>
              <a:buAutoNum type="arabicPeriod"/>
            </a:pPr>
            <a:r>
              <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伪造容易程度；</a:t>
            </a:r>
          </a:p>
          <a:p>
            <a:pPr>
              <a:lnSpc>
                <a:spcPct val="110000"/>
              </a:lnSpc>
              <a:buClr>
                <a:srgbClr val="C00000"/>
              </a:buClr>
              <a:buFont typeface="Times New Roman" panose="02020603050405020304" pitchFamily="18" charset="0"/>
              <a:buAutoNum type="arabicPeriod"/>
            </a:pPr>
            <a:r>
              <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对设陷的敏感性；</a:t>
            </a:r>
          </a:p>
          <a:p>
            <a:pPr>
              <a:lnSpc>
                <a:spcPct val="110000"/>
              </a:lnSpc>
              <a:buClr>
                <a:srgbClr val="C00000"/>
              </a:buClr>
              <a:buFont typeface="Times New Roman" panose="02020603050405020304" pitchFamily="18" charset="0"/>
              <a:buAutoNum type="arabicPeriod"/>
            </a:pPr>
            <a:r>
              <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完成识别的时间；</a:t>
            </a:r>
          </a:p>
          <a:p>
            <a:pPr>
              <a:lnSpc>
                <a:spcPct val="110000"/>
              </a:lnSpc>
              <a:buClr>
                <a:srgbClr val="C00000"/>
              </a:buClr>
              <a:buFont typeface="Times New Roman" panose="02020603050405020304" pitchFamily="18" charset="0"/>
              <a:buAutoNum type="arabicPeriod"/>
            </a:pPr>
            <a:r>
              <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方便用户；</a:t>
            </a:r>
          </a:p>
          <a:p>
            <a:pPr>
              <a:lnSpc>
                <a:spcPct val="110000"/>
              </a:lnSpc>
              <a:buClr>
                <a:srgbClr val="C00000"/>
              </a:buClr>
              <a:buFont typeface="Times New Roman" panose="02020603050405020304" pitchFamily="18" charset="0"/>
              <a:buAutoNum type="arabicPeriod"/>
            </a:pPr>
            <a:r>
              <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识别设备及运营的成本；</a:t>
            </a:r>
          </a:p>
          <a:p>
            <a:pPr>
              <a:lnSpc>
                <a:spcPct val="110000"/>
              </a:lnSpc>
              <a:buClr>
                <a:srgbClr val="C00000"/>
              </a:buClr>
              <a:buFont typeface="Times New Roman" panose="02020603050405020304" pitchFamily="18" charset="0"/>
              <a:buAutoNum type="arabicPeriod"/>
            </a:pPr>
            <a:r>
              <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设备使用的接口数目；</a:t>
            </a:r>
            <a:endParaRPr lang="zh-CN" altLang="en-US"/>
          </a:p>
        </p:txBody>
      </p:sp>
      <p:sp>
        <p:nvSpPr>
          <p:cNvPr id="62471" name="AutoShape 6"/>
          <p:cNvSpPr>
            <a:spLocks noChangeArrowheads="1"/>
          </p:cNvSpPr>
          <p:nvPr/>
        </p:nvSpPr>
        <p:spPr bwMode="auto">
          <a:xfrm>
            <a:off x="2786063" y="2601913"/>
            <a:ext cx="3213100" cy="3589337"/>
          </a:xfrm>
          <a:prstGeom prst="chevron">
            <a:avLst>
              <a:gd name="adj" fmla="val 17407"/>
            </a:avLst>
          </a:prstGeom>
          <a:solidFill>
            <a:srgbClr val="F2F2F2"/>
          </a:solidFill>
          <a:ln w="38100">
            <a:solidFill>
              <a:srgbClr val="FFFFFF"/>
            </a:solidFill>
            <a:miter lim="800000"/>
            <a:headEnd/>
            <a:tailEnd/>
          </a:ln>
        </p:spPr>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2200">
              <a:solidFill>
                <a:srgbClr val="003366"/>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2472" name="Rectangle 9"/>
          <p:cNvSpPr>
            <a:spLocks noChangeArrowheads="1"/>
          </p:cNvSpPr>
          <p:nvPr/>
        </p:nvSpPr>
        <p:spPr bwMode="auto">
          <a:xfrm flipH="1">
            <a:off x="3214688" y="2735263"/>
            <a:ext cx="2503487"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10000"/>
              </a:lnSpc>
              <a:buClr>
                <a:srgbClr val="C00000"/>
              </a:buClr>
              <a:buFont typeface="Times New Roman" panose="02020603050405020304" pitchFamily="18" charset="0"/>
              <a:buAutoNum type="arabicPeriod" startAt="8"/>
            </a:pPr>
            <a:r>
              <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更新所需时间和工作量；</a:t>
            </a:r>
          </a:p>
          <a:p>
            <a:pPr>
              <a:lnSpc>
                <a:spcPct val="110000"/>
              </a:lnSpc>
              <a:buClr>
                <a:srgbClr val="C00000"/>
              </a:buClr>
              <a:buFont typeface="Times New Roman" panose="02020603050405020304" pitchFamily="18" charset="0"/>
              <a:buAutoNum type="arabicPeriod" startAt="8"/>
            </a:pPr>
            <a:r>
              <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所需计算机系统的处理工作；</a:t>
            </a:r>
          </a:p>
          <a:p>
            <a:pPr>
              <a:lnSpc>
                <a:spcPct val="110000"/>
              </a:lnSpc>
              <a:buClr>
                <a:srgbClr val="C00000"/>
              </a:buClr>
              <a:buFont typeface="Times New Roman" panose="02020603050405020304" pitchFamily="18" charset="0"/>
              <a:buAutoNum type="arabicPeriod" startAt="8"/>
            </a:pPr>
            <a:r>
              <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可靠性和可维护性；</a:t>
            </a:r>
          </a:p>
          <a:p>
            <a:pPr>
              <a:lnSpc>
                <a:spcPct val="110000"/>
              </a:lnSpc>
              <a:buClr>
                <a:srgbClr val="C00000"/>
              </a:buClr>
              <a:buFont typeface="Times New Roman" panose="02020603050405020304" pitchFamily="18" charset="0"/>
              <a:buAutoNum type="arabicPeriod" startAt="8"/>
            </a:pPr>
            <a:r>
              <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防护器材费用；</a:t>
            </a:r>
          </a:p>
          <a:p>
            <a:pPr>
              <a:lnSpc>
                <a:spcPct val="110000"/>
              </a:lnSpc>
              <a:buClr>
                <a:srgbClr val="C00000"/>
              </a:buClr>
              <a:buFont typeface="Times New Roman" panose="02020603050405020304" pitchFamily="18" charset="0"/>
              <a:buAutoNum type="arabicPeriod" startAt="8"/>
            </a:pPr>
            <a:r>
              <a:rPr lang="zh-CN" altLang="en-US" sz="22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分配和后勤支援费用。</a:t>
            </a:r>
            <a:endParaRPr lang="zh-CN" altLang="en-US"/>
          </a:p>
        </p:txBody>
      </p:sp>
      <p:grpSp>
        <p:nvGrpSpPr>
          <p:cNvPr id="62473" name="组合 21"/>
          <p:cNvGrpSpPr>
            <a:grpSpLocks/>
          </p:cNvGrpSpPr>
          <p:nvPr/>
        </p:nvGrpSpPr>
        <p:grpSpPr bwMode="auto">
          <a:xfrm>
            <a:off x="6286500" y="2714625"/>
            <a:ext cx="2928938" cy="3500438"/>
            <a:chOff x="0" y="0"/>
            <a:chExt cx="2483423" cy="5901279"/>
          </a:xfrm>
        </p:grpSpPr>
        <p:sp>
          <p:nvSpPr>
            <p:cNvPr id="62474" name="AutoShape 7"/>
            <p:cNvSpPr>
              <a:spLocks noChangeArrowheads="1"/>
            </p:cNvSpPr>
            <p:nvPr/>
          </p:nvSpPr>
          <p:spPr bwMode="auto">
            <a:xfrm>
              <a:off x="0" y="0"/>
              <a:ext cx="2241138" cy="5901279"/>
            </a:xfrm>
            <a:prstGeom prst="roundRect">
              <a:avLst>
                <a:gd name="adj" fmla="val 13741"/>
              </a:avLst>
            </a:prstGeom>
            <a:solidFill>
              <a:schemeClr val="bg1"/>
            </a:solidFill>
            <a:ln w="31750">
              <a:solidFill>
                <a:srgbClr val="FF6600"/>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80000"/>
                </a:lnSpc>
                <a:spcBef>
                  <a:spcPct val="20000"/>
                </a:spcBef>
                <a:buFont typeface="Arial" panose="020B0604020202020204" pitchFamily="34" charset="0"/>
                <a:buBlip>
                  <a:blip r:embed="rId3"/>
                </a:buBlip>
              </a:pPr>
              <a:endParaRPr lang="zh-CN" altLang="zh-CN" sz="2600">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2475" name="TextBox 23"/>
            <p:cNvSpPr>
              <a:spLocks noChangeArrowheads="1"/>
            </p:cNvSpPr>
            <p:nvPr/>
          </p:nvSpPr>
          <p:spPr bwMode="auto">
            <a:xfrm>
              <a:off x="242285" y="481737"/>
              <a:ext cx="2241138" cy="4180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25000"/>
                </a:lnSpc>
                <a:spcBef>
                  <a:spcPct val="20000"/>
                </a:spcBef>
                <a:buFont typeface="Arial" panose="020B0604020202020204" pitchFamily="34" charset="0"/>
                <a:buNone/>
              </a:pPr>
              <a:r>
                <a:rPr lang="zh-CN" altLang="en-US" sz="220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     主要考虑</a:t>
              </a:r>
              <a:endParaRPr lang="en-US" altLang="zh-CN" sz="220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25000"/>
                </a:lnSpc>
                <a:spcBef>
                  <a:spcPct val="20000"/>
                </a:spcBef>
                <a:buFont typeface="Arial" panose="020B0604020202020204" pitchFamily="34" charset="0"/>
                <a:buNone/>
              </a:pPr>
              <a:endParaRPr lang="zh-CN" altLang="en-US" sz="2200">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endParaRPr>
            </a:p>
            <a:p>
              <a:pPr>
                <a:lnSpc>
                  <a:spcPct val="125000"/>
                </a:lnSpc>
                <a:spcBef>
                  <a:spcPct val="20000"/>
                </a:spcBef>
                <a:buFont typeface="Arial" panose="020B0604020202020204" pitchFamily="34" charset="0"/>
                <a:buBlip>
                  <a:blip r:embed="rId3"/>
                </a:buBlip>
              </a:pPr>
              <a:r>
                <a:rPr lang="zh-CN" altLang="en-US" sz="22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设备系统强度</a:t>
              </a:r>
            </a:p>
            <a:p>
              <a:pPr>
                <a:lnSpc>
                  <a:spcPct val="125000"/>
                </a:lnSpc>
                <a:spcBef>
                  <a:spcPct val="20000"/>
                </a:spcBef>
                <a:buFont typeface="Arial" panose="020B0604020202020204" pitchFamily="34" charset="0"/>
                <a:buBlip>
                  <a:blip r:embed="rId3"/>
                </a:buBlip>
              </a:pPr>
              <a:r>
                <a:rPr lang="zh-CN" altLang="en-US" sz="22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用户可接受性</a:t>
              </a:r>
            </a:p>
            <a:p>
              <a:pPr>
                <a:lnSpc>
                  <a:spcPct val="125000"/>
                </a:lnSpc>
                <a:spcBef>
                  <a:spcPct val="20000"/>
                </a:spcBef>
                <a:buFont typeface="Arial" panose="020B0604020202020204" pitchFamily="34" charset="0"/>
                <a:buBlip>
                  <a:blip r:embed="rId3"/>
                </a:buBlip>
              </a:pPr>
              <a:r>
                <a:rPr lang="zh-CN" altLang="en-US" sz="22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系统成本</a:t>
              </a:r>
              <a:endParaRPr lang="zh-CN" altLang="en-US"/>
            </a:p>
          </p:txBody>
        </p:sp>
      </p:grpSp>
    </p:spTree>
  </p:cSld>
  <p:clrMapOvr>
    <a:masterClrMapping/>
  </p:clrMapOvr>
  <p:transition>
    <p:pull dir="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3"/>
          <p:cNvSpPr>
            <a:spLocks noChangeArrowheads="1"/>
          </p:cNvSpPr>
          <p:nvPr/>
        </p:nvSpPr>
        <p:spPr bwMode="auto">
          <a:xfrm>
            <a:off x="4800600" y="1600200"/>
            <a:ext cx="38862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a:spcBef>
                <a:spcPct val="50000"/>
              </a:spcBef>
              <a:buFont typeface="Arial" panose="020B0604020202020204" pitchFamily="34" charset="0"/>
              <a:buNone/>
            </a:pPr>
            <a:r>
              <a:rPr lang="zh-CN" altLang="en-US" b="1">
                <a:solidFill>
                  <a:schemeClr val="tx2"/>
                </a:solidFill>
                <a:latin typeface="Tahoma" panose="020B0604030504040204" pitchFamily="34" charset="0"/>
                <a:sym typeface="Tahoma" panose="020B0604030504040204" pitchFamily="34" charset="0"/>
              </a:rPr>
              <a:t>优点： </a:t>
            </a:r>
          </a:p>
          <a:p>
            <a:pPr>
              <a:spcBef>
                <a:spcPct val="50000"/>
              </a:spcBef>
              <a:buFont typeface="Arial" panose="020B0604020202020204" pitchFamily="34" charset="0"/>
              <a:buAutoNum type="arabicPeriod"/>
            </a:pPr>
            <a:r>
              <a:rPr lang="zh-CN" altLang="en-US" b="1">
                <a:solidFill>
                  <a:srgbClr val="000000"/>
                </a:solidFill>
                <a:latin typeface="Tahoma" panose="020B0604030504040204" pitchFamily="34" charset="0"/>
                <a:sym typeface="Tahoma" panose="020B0604030504040204" pitchFamily="34" charset="0"/>
              </a:rPr>
              <a:t>绝对无法仿冒的使用者认证技术。 </a:t>
            </a:r>
          </a:p>
          <a:p>
            <a:pPr>
              <a:spcBef>
                <a:spcPct val="50000"/>
              </a:spcBef>
              <a:buFont typeface="Arial" panose="020B0604020202020204" pitchFamily="34" charset="0"/>
              <a:buNone/>
            </a:pPr>
            <a:r>
              <a:rPr lang="zh-CN" altLang="en-US" b="1">
                <a:solidFill>
                  <a:schemeClr val="tx2"/>
                </a:solidFill>
                <a:latin typeface="Tahoma" panose="020B0604030504040204" pitchFamily="34" charset="0"/>
                <a:sym typeface="Tahoma" panose="020B0604030504040204" pitchFamily="34" charset="0"/>
              </a:rPr>
              <a:t>缺点： </a:t>
            </a:r>
          </a:p>
          <a:p>
            <a:pPr>
              <a:spcBef>
                <a:spcPct val="50000"/>
              </a:spcBef>
              <a:buFont typeface="Arial" panose="020B0604020202020204" pitchFamily="34" charset="0"/>
              <a:buAutoNum type="arabicPeriod"/>
            </a:pPr>
            <a:r>
              <a:rPr lang="zh-CN" altLang="en-US" b="1">
                <a:solidFill>
                  <a:srgbClr val="000000"/>
                </a:solidFill>
                <a:latin typeface="Tahoma" panose="020B0604030504040204" pitchFamily="34" charset="0"/>
                <a:sym typeface="Tahoma" panose="020B0604030504040204" pitchFamily="34" charset="0"/>
              </a:rPr>
              <a:t>较昂贵。 </a:t>
            </a:r>
          </a:p>
          <a:p>
            <a:pPr>
              <a:spcBef>
                <a:spcPct val="50000"/>
              </a:spcBef>
              <a:buFont typeface="Arial" panose="020B0604020202020204" pitchFamily="34" charset="0"/>
              <a:buAutoNum type="arabicPeriod"/>
            </a:pPr>
            <a:r>
              <a:rPr lang="zh-CN" altLang="en-US" b="1">
                <a:solidFill>
                  <a:srgbClr val="000000"/>
                </a:solidFill>
                <a:latin typeface="Tahoma" panose="020B0604030504040204" pitchFamily="34" charset="0"/>
                <a:sym typeface="Tahoma" panose="020B0604030504040204" pitchFamily="34" charset="0"/>
              </a:rPr>
              <a:t>不够稳定</a:t>
            </a:r>
            <a:r>
              <a:rPr lang="en-US" altLang="zh-CN" b="1">
                <a:solidFill>
                  <a:srgbClr val="000000"/>
                </a:solidFill>
                <a:latin typeface="Tahoma" panose="020B0604030504040204" pitchFamily="34" charset="0"/>
                <a:sym typeface="Tahoma" panose="020B0604030504040204" pitchFamily="34" charset="0"/>
              </a:rPr>
              <a:t>(</a:t>
            </a:r>
            <a:r>
              <a:rPr lang="zh-CN" altLang="en-US" b="1">
                <a:solidFill>
                  <a:srgbClr val="000000"/>
                </a:solidFill>
                <a:latin typeface="Tahoma" panose="020B0604030504040204" pitchFamily="34" charset="0"/>
                <a:sym typeface="Tahoma" panose="020B0604030504040204" pitchFamily="34" charset="0"/>
              </a:rPr>
              <a:t>辩识失败率高</a:t>
            </a:r>
            <a:r>
              <a:rPr lang="en-US" altLang="zh-CN" b="1">
                <a:solidFill>
                  <a:srgbClr val="000000"/>
                </a:solidFill>
                <a:latin typeface="Tahoma" panose="020B0604030504040204" pitchFamily="34" charset="0"/>
                <a:sym typeface="Tahoma" panose="020B0604030504040204" pitchFamily="34" charset="0"/>
              </a:rPr>
              <a:t>)</a:t>
            </a:r>
            <a:r>
              <a:rPr lang="zh-CN" altLang="en-US" b="1">
                <a:solidFill>
                  <a:srgbClr val="000000"/>
                </a:solidFill>
                <a:latin typeface="Tahoma" panose="020B0604030504040204" pitchFamily="34" charset="0"/>
                <a:sym typeface="Tahoma" panose="020B0604030504040204" pitchFamily="34" charset="0"/>
              </a:rPr>
              <a:t>。</a:t>
            </a:r>
            <a:r>
              <a:rPr lang="zh-CN" altLang="en-US" b="1">
                <a:solidFill>
                  <a:schemeClr val="tx2"/>
                </a:solidFill>
                <a:latin typeface="Tahoma" panose="020B0604030504040204" pitchFamily="34" charset="0"/>
                <a:sym typeface="Tahoma" panose="020B0604030504040204" pitchFamily="34" charset="0"/>
              </a:rPr>
              <a:t> </a:t>
            </a:r>
            <a:endParaRPr lang="zh-CN" altLang="en-US"/>
          </a:p>
        </p:txBody>
      </p:sp>
      <p:pic>
        <p:nvPicPr>
          <p:cNvPr id="63491" name="Picture 4" descr="finger_pr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447800"/>
            <a:ext cx="3733800" cy="369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Text Box 5"/>
          <p:cNvSpPr>
            <a:spLocks noChangeArrowheads="1"/>
          </p:cNvSpPr>
          <p:nvPr/>
        </p:nvSpPr>
        <p:spPr bwMode="auto">
          <a:xfrm>
            <a:off x="682625" y="403225"/>
            <a:ext cx="64087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sz="2800" b="1">
                <a:solidFill>
                  <a:schemeClr val="bg1"/>
                </a:solidFill>
                <a:sym typeface="Tahoma" panose="020B0604030504040204" pitchFamily="34" charset="0"/>
              </a:rPr>
              <a:t>基于生物特征的身份认证的优点和不足</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anim calcmode="lin" valueType="num">
                                      <p:cBhvr>
                                        <p:cTn id="7" dur="1000" fill="hold"/>
                                        <p:tgtEl>
                                          <p:spTgt spid="61442">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61442">
                                            <p:txEl>
                                              <p:pRg st="0" end="0"/>
                                            </p:txEl>
                                          </p:spTgt>
                                        </p:tgtEl>
                                        <p:attrNameLst>
                                          <p:attrName>ppt_y</p:attrName>
                                        </p:attrNameLst>
                                      </p:cBhvr>
                                      <p:tavLst>
                                        <p:tav tm="0">
                                          <p:val>
                                            <p:strVal val="#ppt_y"/>
                                          </p:val>
                                        </p:tav>
                                        <p:tav tm="100000">
                                          <p:val>
                                            <p:strVal val="#ppt_y"/>
                                          </p:val>
                                        </p:tav>
                                      </p:tavLst>
                                    </p:anim>
                                    <p:animEffect prLst="gradientSize: 0.1">
                                      <p:cBhvr>
                                        <p:cTn id="9" dur="1000"/>
                                        <p:tgtEl>
                                          <p:spTgt spid="61442">
                                            <p:txEl>
                                              <p:pRg st="0" end="0"/>
                                            </p:txEl>
                                          </p:spTgt>
                                        </p:tgtEl>
                                      </p:cBhvr>
                                    </p:animEffect>
                                  </p:childTnLst>
                                </p:cTn>
                              </p:par>
                              <p:par>
                                <p:cTn id="10" presetID="29" presetClass="entr" presetSubtype="0" fill="hold" nodeType="withEffect">
                                  <p:stCondLst>
                                    <p:cond delay="0"/>
                                  </p:stCondLst>
                                  <p:childTnLst>
                                    <p:set>
                                      <p:cBhvr>
                                        <p:cTn id="11" dur="1" fill="hold">
                                          <p:stCondLst>
                                            <p:cond delay="0"/>
                                          </p:stCondLst>
                                        </p:cTn>
                                        <p:tgtEl>
                                          <p:spTgt spid="61442">
                                            <p:txEl>
                                              <p:pRg st="1" end="1"/>
                                            </p:txEl>
                                          </p:spTgt>
                                        </p:tgtEl>
                                        <p:attrNameLst>
                                          <p:attrName>style.visibility</p:attrName>
                                        </p:attrNameLst>
                                      </p:cBhvr>
                                      <p:to>
                                        <p:strVal val="visible"/>
                                      </p:to>
                                    </p:set>
                                    <p:anim calcmode="lin" valueType="num">
                                      <p:cBhvr>
                                        <p:cTn id="12" dur="1000" fill="hold"/>
                                        <p:tgtEl>
                                          <p:spTgt spid="61442">
                                            <p:txEl>
                                              <p:pRg st="1" end="1"/>
                                            </p:txEl>
                                          </p:spTgt>
                                        </p:tgtEl>
                                        <p:attrNameLst>
                                          <p:attrName>ppt_x</p:attrName>
                                        </p:attrNameLst>
                                      </p:cBhvr>
                                      <p:tavLst>
                                        <p:tav tm="0">
                                          <p:val>
                                            <p:strVal val="#ppt_x-.2"/>
                                          </p:val>
                                        </p:tav>
                                        <p:tav tm="100000">
                                          <p:val>
                                            <p:strVal val="#ppt_x"/>
                                          </p:val>
                                        </p:tav>
                                      </p:tavLst>
                                    </p:anim>
                                    <p:anim calcmode="lin" valueType="num">
                                      <p:cBhvr>
                                        <p:cTn id="13" dur="1000" fill="hold"/>
                                        <p:tgtEl>
                                          <p:spTgt spid="61442">
                                            <p:txEl>
                                              <p:pRg st="1" end="1"/>
                                            </p:txEl>
                                          </p:spTgt>
                                        </p:tgtEl>
                                        <p:attrNameLst>
                                          <p:attrName>ppt_y</p:attrName>
                                        </p:attrNameLst>
                                      </p:cBhvr>
                                      <p:tavLst>
                                        <p:tav tm="0">
                                          <p:val>
                                            <p:strVal val="#ppt_y"/>
                                          </p:val>
                                        </p:tav>
                                        <p:tav tm="100000">
                                          <p:val>
                                            <p:strVal val="#ppt_y"/>
                                          </p:val>
                                        </p:tav>
                                      </p:tavLst>
                                    </p:anim>
                                    <p:animEffect prLst="gradientSize: 0.1">
                                      <p:cBhvr>
                                        <p:cTn id="14" dur="1000"/>
                                        <p:tgtEl>
                                          <p:spTgt spid="61442">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9" presetClass="entr" presetSubtype="0" fill="hold" nodeType="clickEffect">
                                  <p:stCondLst>
                                    <p:cond delay="0"/>
                                  </p:stCondLst>
                                  <p:childTnLst>
                                    <p:set>
                                      <p:cBhvr>
                                        <p:cTn id="18" dur="1" fill="hold">
                                          <p:stCondLst>
                                            <p:cond delay="0"/>
                                          </p:stCondLst>
                                        </p:cTn>
                                        <p:tgtEl>
                                          <p:spTgt spid="61442">
                                            <p:txEl>
                                              <p:pRg st="2" end="2"/>
                                            </p:txEl>
                                          </p:spTgt>
                                        </p:tgtEl>
                                        <p:attrNameLst>
                                          <p:attrName>style.visibility</p:attrName>
                                        </p:attrNameLst>
                                      </p:cBhvr>
                                      <p:to>
                                        <p:strVal val="visible"/>
                                      </p:to>
                                    </p:set>
                                    <p:anim calcmode="lin" valueType="num">
                                      <p:cBhvr>
                                        <p:cTn id="19" dur="1000" fill="hold"/>
                                        <p:tgtEl>
                                          <p:spTgt spid="61442">
                                            <p:txEl>
                                              <p:pRg st="2" end="2"/>
                                            </p:txEl>
                                          </p:spTgt>
                                        </p:tgtEl>
                                        <p:attrNameLst>
                                          <p:attrName>ppt_x</p:attrName>
                                        </p:attrNameLst>
                                      </p:cBhvr>
                                      <p:tavLst>
                                        <p:tav tm="0">
                                          <p:val>
                                            <p:strVal val="#ppt_x-.2"/>
                                          </p:val>
                                        </p:tav>
                                        <p:tav tm="100000">
                                          <p:val>
                                            <p:strVal val="#ppt_x"/>
                                          </p:val>
                                        </p:tav>
                                      </p:tavLst>
                                    </p:anim>
                                    <p:anim calcmode="lin" valueType="num">
                                      <p:cBhvr>
                                        <p:cTn id="20" dur="1000" fill="hold"/>
                                        <p:tgtEl>
                                          <p:spTgt spid="61442">
                                            <p:txEl>
                                              <p:pRg st="2" end="2"/>
                                            </p:txEl>
                                          </p:spTgt>
                                        </p:tgtEl>
                                        <p:attrNameLst>
                                          <p:attrName>ppt_y</p:attrName>
                                        </p:attrNameLst>
                                      </p:cBhvr>
                                      <p:tavLst>
                                        <p:tav tm="0">
                                          <p:val>
                                            <p:strVal val="#ppt_y"/>
                                          </p:val>
                                        </p:tav>
                                        <p:tav tm="100000">
                                          <p:val>
                                            <p:strVal val="#ppt_y"/>
                                          </p:val>
                                        </p:tav>
                                      </p:tavLst>
                                    </p:anim>
                                    <p:animEffect prLst="gradientSize: 0.1">
                                      <p:cBhvr>
                                        <p:cTn id="21" dur="1000"/>
                                        <p:tgtEl>
                                          <p:spTgt spid="61442">
                                            <p:txEl>
                                              <p:pRg st="2" end="2"/>
                                            </p:txEl>
                                          </p:spTgt>
                                        </p:tgtEl>
                                      </p:cBhvr>
                                    </p:animEffect>
                                  </p:childTnLst>
                                </p:cTn>
                              </p:par>
                              <p:par>
                                <p:cTn id="22" presetID="29" presetClass="entr" presetSubtype="0" fill="hold" nodeType="withEffect">
                                  <p:stCondLst>
                                    <p:cond delay="0"/>
                                  </p:stCondLst>
                                  <p:childTnLst>
                                    <p:set>
                                      <p:cBhvr>
                                        <p:cTn id="23" dur="1" fill="hold">
                                          <p:stCondLst>
                                            <p:cond delay="0"/>
                                          </p:stCondLst>
                                        </p:cTn>
                                        <p:tgtEl>
                                          <p:spTgt spid="61442">
                                            <p:txEl>
                                              <p:pRg st="3" end="3"/>
                                            </p:txEl>
                                          </p:spTgt>
                                        </p:tgtEl>
                                        <p:attrNameLst>
                                          <p:attrName>style.visibility</p:attrName>
                                        </p:attrNameLst>
                                      </p:cBhvr>
                                      <p:to>
                                        <p:strVal val="visible"/>
                                      </p:to>
                                    </p:set>
                                    <p:anim calcmode="lin" valueType="num">
                                      <p:cBhvr>
                                        <p:cTn id="24" dur="1000" fill="hold"/>
                                        <p:tgtEl>
                                          <p:spTgt spid="61442">
                                            <p:txEl>
                                              <p:pRg st="3" end="3"/>
                                            </p:txEl>
                                          </p:spTgt>
                                        </p:tgtEl>
                                        <p:attrNameLst>
                                          <p:attrName>ppt_x</p:attrName>
                                        </p:attrNameLst>
                                      </p:cBhvr>
                                      <p:tavLst>
                                        <p:tav tm="0">
                                          <p:val>
                                            <p:strVal val="#ppt_x-.2"/>
                                          </p:val>
                                        </p:tav>
                                        <p:tav tm="100000">
                                          <p:val>
                                            <p:strVal val="#ppt_x"/>
                                          </p:val>
                                        </p:tav>
                                      </p:tavLst>
                                    </p:anim>
                                    <p:anim calcmode="lin" valueType="num">
                                      <p:cBhvr>
                                        <p:cTn id="25" dur="1000" fill="hold"/>
                                        <p:tgtEl>
                                          <p:spTgt spid="61442">
                                            <p:txEl>
                                              <p:pRg st="3" end="3"/>
                                            </p:txEl>
                                          </p:spTgt>
                                        </p:tgtEl>
                                        <p:attrNameLst>
                                          <p:attrName>ppt_y</p:attrName>
                                        </p:attrNameLst>
                                      </p:cBhvr>
                                      <p:tavLst>
                                        <p:tav tm="0">
                                          <p:val>
                                            <p:strVal val="#ppt_y"/>
                                          </p:val>
                                        </p:tav>
                                        <p:tav tm="100000">
                                          <p:val>
                                            <p:strVal val="#ppt_y"/>
                                          </p:val>
                                        </p:tav>
                                      </p:tavLst>
                                    </p:anim>
                                    <p:animEffect prLst="gradientSize: 0.1">
                                      <p:cBhvr>
                                        <p:cTn id="26" dur="1000"/>
                                        <p:tgtEl>
                                          <p:spTgt spid="61442">
                                            <p:txEl>
                                              <p:pRg st="3" end="3"/>
                                            </p:txEl>
                                          </p:spTgt>
                                        </p:tgtEl>
                                      </p:cBhvr>
                                    </p:animEffect>
                                  </p:childTnLst>
                                </p:cTn>
                              </p:par>
                              <p:par>
                                <p:cTn id="27" presetID="29" presetClass="entr" presetSubtype="0" fill="hold" nodeType="withEffect">
                                  <p:stCondLst>
                                    <p:cond delay="0"/>
                                  </p:stCondLst>
                                  <p:childTnLst>
                                    <p:set>
                                      <p:cBhvr>
                                        <p:cTn id="28" dur="1" fill="hold">
                                          <p:stCondLst>
                                            <p:cond delay="0"/>
                                          </p:stCondLst>
                                        </p:cTn>
                                        <p:tgtEl>
                                          <p:spTgt spid="61442">
                                            <p:txEl>
                                              <p:pRg st="4" end="4"/>
                                            </p:txEl>
                                          </p:spTgt>
                                        </p:tgtEl>
                                        <p:attrNameLst>
                                          <p:attrName>style.visibility</p:attrName>
                                        </p:attrNameLst>
                                      </p:cBhvr>
                                      <p:to>
                                        <p:strVal val="visible"/>
                                      </p:to>
                                    </p:set>
                                    <p:anim calcmode="lin" valueType="num">
                                      <p:cBhvr>
                                        <p:cTn id="29" dur="1000" fill="hold"/>
                                        <p:tgtEl>
                                          <p:spTgt spid="61442">
                                            <p:txEl>
                                              <p:pRg st="4" end="4"/>
                                            </p:txEl>
                                          </p:spTgt>
                                        </p:tgtEl>
                                        <p:attrNameLst>
                                          <p:attrName>ppt_x</p:attrName>
                                        </p:attrNameLst>
                                      </p:cBhvr>
                                      <p:tavLst>
                                        <p:tav tm="0">
                                          <p:val>
                                            <p:strVal val="#ppt_x-.2"/>
                                          </p:val>
                                        </p:tav>
                                        <p:tav tm="100000">
                                          <p:val>
                                            <p:strVal val="#ppt_x"/>
                                          </p:val>
                                        </p:tav>
                                      </p:tavLst>
                                    </p:anim>
                                    <p:anim calcmode="lin" valueType="num">
                                      <p:cBhvr>
                                        <p:cTn id="30" dur="1000" fill="hold"/>
                                        <p:tgtEl>
                                          <p:spTgt spid="61442">
                                            <p:txEl>
                                              <p:pRg st="4" end="4"/>
                                            </p:txEl>
                                          </p:spTgt>
                                        </p:tgtEl>
                                        <p:attrNameLst>
                                          <p:attrName>ppt_y</p:attrName>
                                        </p:attrNameLst>
                                      </p:cBhvr>
                                      <p:tavLst>
                                        <p:tav tm="0">
                                          <p:val>
                                            <p:strVal val="#ppt_y"/>
                                          </p:val>
                                        </p:tav>
                                        <p:tav tm="100000">
                                          <p:val>
                                            <p:strVal val="#ppt_y"/>
                                          </p:val>
                                        </p:tav>
                                      </p:tavLst>
                                    </p:anim>
                                    <p:animEffect prLst="gradientSize: 0.1">
                                      <p:cBhvr>
                                        <p:cTn id="31" dur="1000"/>
                                        <p:tgtEl>
                                          <p:spTgt spid="6144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buFont typeface="Arial" panose="020B0604020202020204" pitchFamily="34" charset="0"/>
              <a:buNone/>
            </a:pPr>
            <a:r>
              <a:rPr lang="zh-CN" altLang="en-US" sz="4000" b="1">
                <a:solidFill>
                  <a:schemeClr val="bg1"/>
                </a:solidFill>
                <a:latin typeface="Times New Roman" panose="02020603050405020304" pitchFamily="18" charset="0"/>
                <a:ea typeface="微软雅黑" panose="020B0503020204020204" pitchFamily="34" charset="-122"/>
                <a:sym typeface="Tahoma" panose="020B0604030504040204" pitchFamily="34" charset="0"/>
              </a:rPr>
              <a:t>第</a:t>
            </a:r>
            <a:r>
              <a:rPr lang="en-US" altLang="zh-CN" sz="4000" b="1">
                <a:solidFill>
                  <a:schemeClr val="bg1"/>
                </a:solidFill>
                <a:latin typeface="Times New Roman" panose="02020603050405020304" pitchFamily="18" charset="0"/>
                <a:ea typeface="微软雅黑" panose="020B0503020204020204" pitchFamily="34" charset="-122"/>
                <a:sym typeface="Tahoma" panose="020B0604030504040204" pitchFamily="34" charset="0"/>
              </a:rPr>
              <a:t>15</a:t>
            </a:r>
            <a:r>
              <a:rPr lang="zh-CN" altLang="en-US" sz="4000" b="1">
                <a:solidFill>
                  <a:schemeClr val="bg1"/>
                </a:solidFill>
                <a:latin typeface="Times New Roman" panose="02020603050405020304" pitchFamily="18" charset="0"/>
                <a:ea typeface="微软雅黑" panose="020B0503020204020204" pitchFamily="34" charset="-122"/>
                <a:sym typeface="Tahoma" panose="020B0604030504040204" pitchFamily="34" charset="0"/>
              </a:rPr>
              <a:t>章  身份认证</a:t>
            </a:r>
            <a:endParaRPr lang="zh-CN" altLang="en-US"/>
          </a:p>
        </p:txBody>
      </p:sp>
      <p:grpSp>
        <p:nvGrpSpPr>
          <p:cNvPr id="64515" name="Group 11"/>
          <p:cNvGrpSpPr>
            <a:grpSpLocks/>
          </p:cNvGrpSpPr>
          <p:nvPr/>
        </p:nvGrpSpPr>
        <p:grpSpPr bwMode="auto">
          <a:xfrm>
            <a:off x="915988" y="2286000"/>
            <a:ext cx="7227887" cy="647700"/>
            <a:chOff x="0" y="0"/>
            <a:chExt cx="4309" cy="399"/>
          </a:xfrm>
        </p:grpSpPr>
        <p:sp>
          <p:nvSpPr>
            <p:cNvPr id="64560" name="AutoShape 12"/>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64561" name="Group 13"/>
            <p:cNvGrpSpPr>
              <a:grpSpLocks/>
            </p:cNvGrpSpPr>
            <p:nvPr/>
          </p:nvGrpSpPr>
          <p:grpSpPr bwMode="auto">
            <a:xfrm>
              <a:off x="0" y="0"/>
              <a:ext cx="614" cy="389"/>
              <a:chOff x="0" y="0"/>
              <a:chExt cx="987" cy="795"/>
            </a:xfrm>
          </p:grpSpPr>
          <p:sp>
            <p:nvSpPr>
              <p:cNvPr id="64564" name="Oval 14"/>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4565" name="Oval 15"/>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4566" name="Oval 16"/>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64562" name="Text Box 17"/>
            <p:cNvSpPr>
              <a:spLocks noChangeArrowheads="1"/>
            </p:cNvSpPr>
            <p:nvPr/>
          </p:nvSpPr>
          <p:spPr bwMode="auto">
            <a:xfrm>
              <a:off x="615" y="39"/>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rPr>
                <a:t>口令认证系统</a:t>
              </a:r>
              <a:endParaRPr lang="zh-CN" altLang="en-US"/>
            </a:p>
          </p:txBody>
        </p:sp>
        <p:sp>
          <p:nvSpPr>
            <p:cNvPr id="64563" name="Text Box 18"/>
            <p:cNvSpPr>
              <a:spLocks noChangeArrowheads="1"/>
            </p:cNvSpPr>
            <p:nvPr/>
          </p:nvSpPr>
          <p:spPr bwMode="auto">
            <a:xfrm>
              <a:off x="176" y="13"/>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二</a:t>
              </a:r>
              <a:endParaRPr lang="zh-CN" altLang="en-US"/>
            </a:p>
          </p:txBody>
        </p:sp>
      </p:grpSp>
      <p:grpSp>
        <p:nvGrpSpPr>
          <p:cNvPr id="64516" name="Group 19"/>
          <p:cNvGrpSpPr>
            <a:grpSpLocks/>
          </p:cNvGrpSpPr>
          <p:nvPr/>
        </p:nvGrpSpPr>
        <p:grpSpPr bwMode="auto">
          <a:xfrm>
            <a:off x="900113" y="3071813"/>
            <a:ext cx="7227887" cy="631825"/>
            <a:chOff x="0" y="0"/>
            <a:chExt cx="4309" cy="389"/>
          </a:xfrm>
        </p:grpSpPr>
        <p:sp>
          <p:nvSpPr>
            <p:cNvPr id="64554" name="AutoShape 20"/>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64555" name="Group 21"/>
            <p:cNvGrpSpPr>
              <a:grpSpLocks/>
            </p:cNvGrpSpPr>
            <p:nvPr/>
          </p:nvGrpSpPr>
          <p:grpSpPr bwMode="auto">
            <a:xfrm>
              <a:off x="0" y="0"/>
              <a:ext cx="614" cy="389"/>
              <a:chOff x="0" y="0"/>
              <a:chExt cx="987" cy="795"/>
            </a:xfrm>
          </p:grpSpPr>
          <p:sp>
            <p:nvSpPr>
              <p:cNvPr id="64557" name="Oval 22"/>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4558" name="Oval 23"/>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4559" name="Oval 24"/>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64556" name="Text Box 26"/>
            <p:cNvSpPr>
              <a:spLocks noChangeArrowheads="1"/>
            </p:cNvSpPr>
            <p:nvPr/>
          </p:nvSpPr>
          <p:spPr bwMode="auto">
            <a:xfrm>
              <a:off x="176" y="13"/>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三</a:t>
              </a:r>
              <a:endParaRPr lang="zh-CN" altLang="en-US"/>
            </a:p>
          </p:txBody>
        </p:sp>
      </p:grpSp>
      <p:grpSp>
        <p:nvGrpSpPr>
          <p:cNvPr id="64517" name="Group 27"/>
          <p:cNvGrpSpPr>
            <a:grpSpLocks/>
          </p:cNvGrpSpPr>
          <p:nvPr/>
        </p:nvGrpSpPr>
        <p:grpSpPr bwMode="auto">
          <a:xfrm>
            <a:off x="900113" y="3929063"/>
            <a:ext cx="7227887" cy="647700"/>
            <a:chOff x="0" y="0"/>
            <a:chExt cx="4309" cy="399"/>
          </a:xfrm>
        </p:grpSpPr>
        <p:sp>
          <p:nvSpPr>
            <p:cNvPr id="64547" name="AutoShape 28"/>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64548" name="Group 29"/>
            <p:cNvGrpSpPr>
              <a:grpSpLocks/>
            </p:cNvGrpSpPr>
            <p:nvPr/>
          </p:nvGrpSpPr>
          <p:grpSpPr bwMode="auto">
            <a:xfrm>
              <a:off x="0" y="0"/>
              <a:ext cx="614" cy="389"/>
              <a:chOff x="0" y="0"/>
              <a:chExt cx="987" cy="795"/>
            </a:xfrm>
          </p:grpSpPr>
          <p:sp>
            <p:nvSpPr>
              <p:cNvPr id="64551" name="Oval 30"/>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4552" name="Oval 31"/>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4553" name="Oval 32"/>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64549" name="Text Box 33"/>
            <p:cNvSpPr>
              <a:spLocks noChangeArrowheads="1"/>
            </p:cNvSpPr>
            <p:nvPr/>
          </p:nvSpPr>
          <p:spPr bwMode="auto">
            <a:xfrm>
              <a:off x="615" y="39"/>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200">
                  <a:solidFill>
                    <a:srgbClr val="000099"/>
                  </a:solidFill>
                  <a:latin typeface="Times New Roman" panose="02020603050405020304" pitchFamily="18" charset="0"/>
                  <a:ea typeface="微软雅黑" panose="020B0503020204020204" pitchFamily="34" charset="-122"/>
                  <a:sym typeface="Times New Roman" panose="02020603050405020304" pitchFamily="18" charset="0"/>
                </a:rPr>
                <a:t> </a:t>
              </a:r>
              <a:endParaRPr lang="zh-CN" altLang="en-US" sz="3200">
                <a:solidFill>
                  <a:srgbClr val="000099"/>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4550" name="Text Box 34"/>
            <p:cNvSpPr>
              <a:spLocks noChangeArrowheads="1"/>
            </p:cNvSpPr>
            <p:nvPr/>
          </p:nvSpPr>
          <p:spPr bwMode="auto">
            <a:xfrm>
              <a:off x="176" y="13"/>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四</a:t>
              </a:r>
              <a:endParaRPr lang="zh-CN" altLang="en-US"/>
            </a:p>
          </p:txBody>
        </p:sp>
      </p:grpSp>
      <p:grpSp>
        <p:nvGrpSpPr>
          <p:cNvPr id="64518" name="Group 19"/>
          <p:cNvGrpSpPr>
            <a:grpSpLocks/>
          </p:cNvGrpSpPr>
          <p:nvPr/>
        </p:nvGrpSpPr>
        <p:grpSpPr bwMode="auto">
          <a:xfrm>
            <a:off x="928688" y="1571625"/>
            <a:ext cx="7162800" cy="604838"/>
            <a:chOff x="0" y="0"/>
            <a:chExt cx="4309" cy="410"/>
          </a:xfrm>
        </p:grpSpPr>
        <p:sp>
          <p:nvSpPr>
            <p:cNvPr id="64540" name="AutoShape 20"/>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64541" name="Group 21"/>
            <p:cNvGrpSpPr>
              <a:grpSpLocks/>
            </p:cNvGrpSpPr>
            <p:nvPr/>
          </p:nvGrpSpPr>
          <p:grpSpPr bwMode="auto">
            <a:xfrm>
              <a:off x="0" y="0"/>
              <a:ext cx="614" cy="389"/>
              <a:chOff x="0" y="0"/>
              <a:chExt cx="987" cy="795"/>
            </a:xfrm>
          </p:grpSpPr>
          <p:sp>
            <p:nvSpPr>
              <p:cNvPr id="64544" name="Oval 22"/>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4545" name="Oval 23"/>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4546" name="Oval 24"/>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64542" name="Text Box 25"/>
            <p:cNvSpPr>
              <a:spLocks noChangeArrowheads="1"/>
            </p:cNvSpPr>
            <p:nvPr/>
          </p:nvSpPr>
          <p:spPr bwMode="auto">
            <a:xfrm>
              <a:off x="602" y="0"/>
              <a:ext cx="3694"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rPr>
                <a:t>身份认证概述</a:t>
              </a:r>
              <a:endParaRPr lang="zh-CN" altLang="en-US"/>
            </a:p>
          </p:txBody>
        </p:sp>
        <p:sp>
          <p:nvSpPr>
            <p:cNvPr id="64543" name="Text Box 26"/>
            <p:cNvSpPr>
              <a:spLocks noChangeArrowheads="1"/>
            </p:cNvSpPr>
            <p:nvPr/>
          </p:nvSpPr>
          <p:spPr bwMode="auto">
            <a:xfrm>
              <a:off x="176" y="13"/>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一</a:t>
              </a:r>
              <a:endParaRPr lang="zh-CN" altLang="en-US"/>
            </a:p>
          </p:txBody>
        </p:sp>
      </p:grpSp>
      <p:grpSp>
        <p:nvGrpSpPr>
          <p:cNvPr id="64519" name="Group 27"/>
          <p:cNvGrpSpPr>
            <a:grpSpLocks/>
          </p:cNvGrpSpPr>
          <p:nvPr/>
        </p:nvGrpSpPr>
        <p:grpSpPr bwMode="auto">
          <a:xfrm>
            <a:off x="857250" y="4786313"/>
            <a:ext cx="7227888" cy="647700"/>
            <a:chOff x="0" y="0"/>
            <a:chExt cx="4309" cy="399"/>
          </a:xfrm>
        </p:grpSpPr>
        <p:sp>
          <p:nvSpPr>
            <p:cNvPr id="64533" name="AutoShape 28"/>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64534" name="Group 29"/>
            <p:cNvGrpSpPr>
              <a:grpSpLocks/>
            </p:cNvGrpSpPr>
            <p:nvPr/>
          </p:nvGrpSpPr>
          <p:grpSpPr bwMode="auto">
            <a:xfrm>
              <a:off x="0" y="0"/>
              <a:ext cx="614" cy="389"/>
              <a:chOff x="0" y="0"/>
              <a:chExt cx="987" cy="795"/>
            </a:xfrm>
          </p:grpSpPr>
          <p:sp>
            <p:nvSpPr>
              <p:cNvPr id="64537" name="Oval 30"/>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4538" name="Oval 31"/>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4539" name="Oval 32"/>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64535" name="Text Box 33"/>
            <p:cNvSpPr>
              <a:spLocks noChangeArrowheads="1"/>
            </p:cNvSpPr>
            <p:nvPr/>
          </p:nvSpPr>
          <p:spPr bwMode="auto">
            <a:xfrm>
              <a:off x="615" y="39"/>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32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4536" name="Text Box 34"/>
            <p:cNvSpPr>
              <a:spLocks noChangeArrowheads="1"/>
            </p:cNvSpPr>
            <p:nvPr/>
          </p:nvSpPr>
          <p:spPr bwMode="auto">
            <a:xfrm>
              <a:off x="176" y="13"/>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五</a:t>
              </a:r>
              <a:endParaRPr lang="zh-CN" altLang="en-US"/>
            </a:p>
          </p:txBody>
        </p:sp>
      </p:grpSp>
      <p:sp>
        <p:nvSpPr>
          <p:cNvPr id="64520" name="Text Box 25"/>
          <p:cNvSpPr>
            <a:spLocks noChangeArrowheads="1"/>
          </p:cNvSpPr>
          <p:nvPr/>
        </p:nvSpPr>
        <p:spPr bwMode="auto">
          <a:xfrm>
            <a:off x="1857375" y="4857750"/>
            <a:ext cx="61960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sym typeface="Tahoma" panose="020B0604030504040204" pitchFamily="34" charset="0"/>
              </a:rPr>
              <a:t>智能卡技术及应用</a:t>
            </a:r>
            <a:endParaRPr lang="zh-CN" altLang="en-US"/>
          </a:p>
        </p:txBody>
      </p:sp>
      <p:sp>
        <p:nvSpPr>
          <p:cNvPr id="64521" name="Text Box 17"/>
          <p:cNvSpPr>
            <a:spLocks noChangeArrowheads="1"/>
          </p:cNvSpPr>
          <p:nvPr/>
        </p:nvSpPr>
        <p:spPr bwMode="auto">
          <a:xfrm>
            <a:off x="2000250" y="3143250"/>
            <a:ext cx="619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rPr>
              <a:t>个人生物特征的身份认证技术</a:t>
            </a:r>
            <a:endParaRPr lang="zh-CN" altLang="en-US"/>
          </a:p>
        </p:txBody>
      </p:sp>
      <p:sp>
        <p:nvSpPr>
          <p:cNvPr id="64522" name="Text Box 17"/>
          <p:cNvSpPr>
            <a:spLocks noChangeArrowheads="1"/>
          </p:cNvSpPr>
          <p:nvPr/>
        </p:nvSpPr>
        <p:spPr bwMode="auto">
          <a:xfrm>
            <a:off x="2000250" y="4000500"/>
            <a:ext cx="61960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sym typeface="Tahoma" panose="020B0604030504040204" pitchFamily="34" charset="0"/>
              </a:rPr>
              <a:t>基于证书的认证</a:t>
            </a:r>
            <a:endParaRPr lang="zh-CN" altLang="en-US"/>
          </a:p>
        </p:txBody>
      </p:sp>
      <p:grpSp>
        <p:nvGrpSpPr>
          <p:cNvPr id="64523" name="Group 19"/>
          <p:cNvGrpSpPr>
            <a:grpSpLocks/>
          </p:cNvGrpSpPr>
          <p:nvPr/>
        </p:nvGrpSpPr>
        <p:grpSpPr bwMode="auto">
          <a:xfrm>
            <a:off x="928688" y="1571625"/>
            <a:ext cx="7162800" cy="646113"/>
            <a:chOff x="0" y="0"/>
            <a:chExt cx="4309" cy="438"/>
          </a:xfrm>
        </p:grpSpPr>
        <p:sp>
          <p:nvSpPr>
            <p:cNvPr id="64526" name="AutoShape 20"/>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64527" name="Group 21"/>
            <p:cNvGrpSpPr>
              <a:grpSpLocks/>
            </p:cNvGrpSpPr>
            <p:nvPr/>
          </p:nvGrpSpPr>
          <p:grpSpPr bwMode="auto">
            <a:xfrm>
              <a:off x="0" y="0"/>
              <a:ext cx="614" cy="389"/>
              <a:chOff x="0" y="0"/>
              <a:chExt cx="987" cy="795"/>
            </a:xfrm>
          </p:grpSpPr>
          <p:sp>
            <p:nvSpPr>
              <p:cNvPr id="64530" name="Oval 22"/>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4531" name="Oval 23"/>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4532" name="Oval 24"/>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64528" name="Text Box 25"/>
            <p:cNvSpPr>
              <a:spLocks noChangeArrowheads="1"/>
            </p:cNvSpPr>
            <p:nvPr/>
          </p:nvSpPr>
          <p:spPr bwMode="auto">
            <a:xfrm>
              <a:off x="602" y="0"/>
              <a:ext cx="369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36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4529" name="Text Box 26"/>
            <p:cNvSpPr>
              <a:spLocks noChangeArrowheads="1"/>
            </p:cNvSpPr>
            <p:nvPr/>
          </p:nvSpPr>
          <p:spPr bwMode="auto">
            <a:xfrm>
              <a:off x="176" y="13"/>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一</a:t>
              </a:r>
              <a:endParaRPr lang="zh-CN" altLang="en-US"/>
            </a:p>
          </p:txBody>
        </p:sp>
      </p:grpSp>
      <p:sp>
        <p:nvSpPr>
          <p:cNvPr id="64524" name="Rectangle 43"/>
          <p:cNvSpPr>
            <a:spLocks noChangeArrowheads="1"/>
          </p:cNvSpPr>
          <p:nvPr/>
        </p:nvSpPr>
        <p:spPr bwMode="auto">
          <a:xfrm>
            <a:off x="458788" y="1500188"/>
            <a:ext cx="8435975" cy="2360612"/>
          </a:xfrm>
          <a:prstGeom prst="rect">
            <a:avLst/>
          </a:prstGeom>
          <a:solidFill>
            <a:srgbClr val="FFFFF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b="1">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4525" name="Rectangle 43"/>
          <p:cNvSpPr>
            <a:spLocks noChangeArrowheads="1"/>
          </p:cNvSpPr>
          <p:nvPr/>
        </p:nvSpPr>
        <p:spPr bwMode="auto">
          <a:xfrm>
            <a:off x="322263" y="4725988"/>
            <a:ext cx="8435975" cy="777875"/>
          </a:xfrm>
          <a:prstGeom prst="rect">
            <a:avLst/>
          </a:prstGeom>
          <a:solidFill>
            <a:srgbClr val="FFFFF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b="1">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Tree>
  </p:cSld>
  <p:clrMapOvr>
    <a:masterClrMapping/>
  </p:clrMapOvr>
  <p:transition>
    <p:pull dir="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a:xfrm>
            <a:off x="0" y="-26988"/>
            <a:ext cx="9144000" cy="1143001"/>
          </a:xfrm>
        </p:spPr>
        <p:txBody>
          <a:bodyPr/>
          <a:lstStyle/>
          <a:p>
            <a:r>
              <a:rPr lang="en-US" altLang="zh-CN" sz="4000">
                <a:latin typeface="Times New Roman" panose="02020603050405020304" pitchFamily="18" charset="0"/>
                <a:ea typeface="微软雅黑" panose="020B0503020204020204" pitchFamily="34" charset="-122"/>
                <a:sym typeface="微软雅黑" panose="020B0503020204020204" pitchFamily="34" charset="-122"/>
              </a:rPr>
              <a:t>15.5.1 </a:t>
            </a:r>
            <a:r>
              <a:rPr lang="zh-CN" altLang="en-US" sz="4000">
                <a:latin typeface="Times New Roman" panose="02020603050405020304" pitchFamily="18" charset="0"/>
                <a:ea typeface="微软雅黑" panose="020B0503020204020204" pitchFamily="34" charset="-122"/>
                <a:sym typeface="微软雅黑" panose="020B0503020204020204" pitchFamily="34" charset="-122"/>
              </a:rPr>
              <a:t>简介</a:t>
            </a:r>
          </a:p>
        </p:txBody>
      </p:sp>
      <p:sp>
        <p:nvSpPr>
          <p:cNvPr id="65539" name="AutoShape 3"/>
          <p:cNvSpPr>
            <a:spLocks/>
          </p:cNvSpPr>
          <p:nvPr/>
        </p:nvSpPr>
        <p:spPr bwMode="auto">
          <a:xfrm>
            <a:off x="136525" y="1189038"/>
            <a:ext cx="8936038" cy="1811337"/>
          </a:xfrm>
          <a:prstGeom prst="roundRect">
            <a:avLst>
              <a:gd name="adj" fmla="val 11153"/>
            </a:avLst>
          </a:prstGeom>
          <a:solidFill>
            <a:schemeClr val="bg1"/>
          </a:solidFill>
          <a:ln w="76200">
            <a:solidFill>
              <a:srgbClr val="00B0F0"/>
            </a:solidFill>
            <a:miter lim="800000"/>
            <a:headEnd/>
            <a:tailEnd/>
          </a:ln>
        </p:spPr>
        <p:txBody>
          <a:bodyPr wrap="none" anchor="ctr"/>
          <a:lstStyle>
            <a:lvl1pPr marL="342900" indent="-342900">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lvl="2">
              <a:buFont typeface="Arial" panose="020B0604020202020204" pitchFamily="34" charset="0"/>
              <a:buNone/>
            </a:pPr>
            <a:r>
              <a:rPr lang="zh-CN" altLang="en-US">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rPr>
              <a:t>                        </a:t>
            </a:r>
            <a:endParaRPr lang="zh-CN" altLang="en-US" sz="2200">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5540" name="Rectangle 3"/>
          <p:cNvSpPr>
            <a:spLocks noGrp="1" noChangeArrowheads="1"/>
          </p:cNvSpPr>
          <p:nvPr>
            <p:ph sz="half" idx="1"/>
          </p:nvPr>
        </p:nvSpPr>
        <p:spPr>
          <a:xfrm>
            <a:off x="493713" y="1403350"/>
            <a:ext cx="8364537" cy="4525963"/>
          </a:xfrm>
        </p:spPr>
        <p:txBody>
          <a:bodyPr/>
          <a:lstStyle/>
          <a:p>
            <a:pPr marL="447675" indent="-447675" algn="l">
              <a:lnSpc>
                <a:spcPct val="120000"/>
              </a:lnSpc>
              <a:buClr>
                <a:srgbClr val="990099"/>
              </a:buClr>
              <a:buSzPct val="75000"/>
              <a:buFont typeface="Wingdings" panose="05000000000000000000" pitchFamily="2" charset="2"/>
              <a:buBlip>
                <a:blip r:embed="rId2"/>
              </a:buBlip>
            </a:pPr>
            <a:r>
              <a:rPr lang="zh-CN" altLang="en-US">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基于证书比基于口令的认证机制更安全。</a:t>
            </a:r>
          </a:p>
          <a:p>
            <a:pPr marL="447675" indent="-447675" algn="l">
              <a:lnSpc>
                <a:spcPct val="120000"/>
              </a:lnSpc>
              <a:buClr>
                <a:srgbClr val="990099"/>
              </a:buClr>
              <a:buSzPct val="75000"/>
              <a:buFont typeface="Wingdings" panose="05000000000000000000" pitchFamily="2" charset="2"/>
              <a:buBlip>
                <a:blip r:embed="rId2"/>
              </a:buBlip>
            </a:pPr>
            <a:r>
              <a:rPr lang="zh-CN" altLang="en-US">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基于证书的认证基于用户拥有什么东西，而基于口令的认证基于用户知道什么东西。</a:t>
            </a:r>
            <a:endParaRPr lang="en-US" altLang="zh-CN">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a:p>
            <a:pPr marL="447675" indent="-447675" algn="l">
              <a:lnSpc>
                <a:spcPct val="150000"/>
              </a:lnSpc>
              <a:buClr>
                <a:srgbClr val="990099"/>
              </a:buClr>
              <a:buSzPct val="75000"/>
            </a:pPr>
            <a:endParaRPr lang="zh-CN" altLang="en-US">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a:p>
            <a:pPr marL="447675" indent="-447675" algn="l">
              <a:lnSpc>
                <a:spcPct val="150000"/>
              </a:lnSpc>
              <a:buClr>
                <a:srgbClr val="990099"/>
              </a:buClr>
              <a:buSzPct val="75000"/>
              <a:buFont typeface="Wingdings" panose="05000000000000000000" pitchFamily="2" charset="2"/>
              <a:buBlip>
                <a:blip r:embed="rId2"/>
              </a:buBlip>
            </a:pPr>
            <a:r>
              <a:rPr lang="zh-CN" altLang="en-US">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存在的主要问题：</a:t>
            </a:r>
            <a:endParaRPr lang="en-US" altLang="zh-CN">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a:p>
            <a:pPr marL="447675" indent="-447675" algn="l">
              <a:lnSpc>
                <a:spcPct val="150000"/>
              </a:lnSpc>
              <a:buClr>
                <a:srgbClr val="990099"/>
              </a:buClr>
              <a:buSzPct val="75000"/>
            </a:pPr>
            <a:r>
              <a:rPr lang="en-US" altLang="zh-CN">
                <a:solidFill>
                  <a:srgbClr val="C00000"/>
                </a:solidFill>
                <a:latin typeface="Times New Roman" panose="02020603050405020304" pitchFamily="18" charset="0"/>
                <a:ea typeface="微软雅黑" panose="020B0503020204020204" pitchFamily="34" charset="-122"/>
                <a:sym typeface="微软雅黑" panose="020B0503020204020204" pitchFamily="34" charset="-122"/>
              </a:rPr>
              <a:t>		</a:t>
            </a:r>
            <a:r>
              <a:rPr lang="zh-CN" altLang="en-US">
                <a:solidFill>
                  <a:srgbClr val="C00000"/>
                </a:solidFill>
                <a:latin typeface="Times New Roman" panose="02020603050405020304" pitchFamily="18" charset="0"/>
                <a:ea typeface="微软雅黑" panose="020B0503020204020204" pitchFamily="34" charset="-122"/>
                <a:sym typeface="微软雅黑" panose="020B0503020204020204" pitchFamily="34" charset="-122"/>
              </a:rPr>
              <a:t>滥用别人的证书</a:t>
            </a:r>
            <a:endParaRPr lang="zh-CN" altLang="en-US" b="1">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a:p>
            <a:pPr marL="447675" indent="-447675" algn="l">
              <a:lnSpc>
                <a:spcPct val="150000"/>
              </a:lnSpc>
              <a:buClr>
                <a:srgbClr val="990099"/>
              </a:buClr>
              <a:buSzPct val="75000"/>
              <a:buFont typeface="Wingdings" panose="05000000000000000000" pitchFamily="2" charset="2"/>
              <a:buBlip>
                <a:blip r:embed="rId2"/>
              </a:buBlip>
            </a:pPr>
            <a:r>
              <a:rPr lang="zh-CN" altLang="en-US">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解决的方法：</a:t>
            </a:r>
            <a:endParaRPr lang="en-US" altLang="zh-CN">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a:p>
            <a:pPr marL="447675" indent="-447675" algn="l">
              <a:lnSpc>
                <a:spcPct val="150000"/>
              </a:lnSpc>
              <a:buClr>
                <a:srgbClr val="990099"/>
              </a:buClr>
              <a:buSzPct val="75000"/>
            </a:pPr>
            <a:r>
              <a:rPr lang="en-US" altLang="zh-CN">
                <a:solidFill>
                  <a:srgbClr val="C00000"/>
                </a:solidFill>
                <a:latin typeface="Times New Roman" panose="02020603050405020304" pitchFamily="18" charset="0"/>
                <a:ea typeface="微软雅黑" panose="020B0503020204020204" pitchFamily="34" charset="-122"/>
                <a:sym typeface="微软雅黑" panose="020B0503020204020204" pitchFamily="34" charset="-122"/>
              </a:rPr>
              <a:t>		</a:t>
            </a:r>
            <a:r>
              <a:rPr lang="zh-CN" altLang="en-US">
                <a:solidFill>
                  <a:srgbClr val="C00000"/>
                </a:solidFill>
                <a:latin typeface="Times New Roman" panose="02020603050405020304" pitchFamily="18" charset="0"/>
                <a:ea typeface="微软雅黑" panose="020B0503020204020204" pitchFamily="34" charset="-122"/>
                <a:sym typeface="微软雅黑" panose="020B0503020204020204" pitchFamily="34" charset="-122"/>
              </a:rPr>
              <a:t>双因子认证，证书+口令</a:t>
            </a:r>
            <a:endParaRPr lang="zh-CN" altLang="en-US" sz="3200"/>
          </a:p>
        </p:txBody>
      </p:sp>
      <p:pic>
        <p:nvPicPr>
          <p:cNvPr id="63493" name="Picture 4"/>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5026025" y="3286125"/>
            <a:ext cx="4117975" cy="3087688"/>
          </a:xfrm>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63493"/>
                                        </p:tgtEl>
                                        <p:attrNameLst>
                                          <p:attrName>style.visibility</p:attrName>
                                        </p:attrNameLst>
                                      </p:cBhvr>
                                      <p:to>
                                        <p:strVal val="visible"/>
                                      </p:to>
                                    </p:set>
                                    <p:anim calcmode="lin" valueType="num">
                                      <p:cBhvr>
                                        <p:cTn id="7" dur="500" fill="hold"/>
                                        <p:tgtEl>
                                          <p:spTgt spid="63493"/>
                                        </p:tgtEl>
                                        <p:attrNameLst>
                                          <p:attrName>ppt_w</p:attrName>
                                        </p:attrNameLst>
                                      </p:cBhvr>
                                      <p:tavLst>
                                        <p:tav tm="0">
                                          <p:val>
                                            <p:fltVal val="0"/>
                                          </p:val>
                                        </p:tav>
                                        <p:tav tm="100000">
                                          <p:val>
                                            <p:strVal val="#ppt_w"/>
                                          </p:val>
                                        </p:tav>
                                      </p:tavLst>
                                    </p:anim>
                                    <p:anim calcmode="lin" valueType="num">
                                      <p:cBhvr>
                                        <p:cTn id="8" dur="500" fill="hold"/>
                                        <p:tgtEl>
                                          <p:spTgt spid="6349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idx="4294967295"/>
          </p:nvPr>
        </p:nvSpPr>
        <p:spPr>
          <a:xfrm>
            <a:off x="0" y="0"/>
            <a:ext cx="9144000" cy="1143000"/>
          </a:xfrm>
        </p:spPr>
        <p:txBody>
          <a:bodyPr/>
          <a:lstStyle/>
          <a:p>
            <a:r>
              <a:rPr lang="en-US" altLang="zh-CN" sz="4000">
                <a:latin typeface="Times New Roman" panose="02020603050405020304" pitchFamily="18" charset="0"/>
                <a:ea typeface="微软雅黑" panose="020B0503020204020204" pitchFamily="34" charset="-122"/>
                <a:sym typeface="微软雅黑" panose="020B0503020204020204" pitchFamily="34" charset="-122"/>
              </a:rPr>
              <a:t>15.5.2 </a:t>
            </a:r>
            <a:r>
              <a:rPr lang="zh-CN" altLang="en-US" sz="4000">
                <a:latin typeface="Times New Roman" panose="02020603050405020304" pitchFamily="18" charset="0"/>
                <a:ea typeface="微软雅黑" panose="020B0503020204020204" pitchFamily="34" charset="-122"/>
                <a:sym typeface="微软雅黑" panose="020B0503020204020204" pitchFamily="34" charset="-122"/>
              </a:rPr>
              <a:t>基于证书认证的工作原理</a:t>
            </a:r>
            <a:endParaRPr lang="zh-CN" altLang="en-US"/>
          </a:p>
        </p:txBody>
      </p:sp>
      <p:grpSp>
        <p:nvGrpSpPr>
          <p:cNvPr id="64515" name="组合 13"/>
          <p:cNvGrpSpPr>
            <a:grpSpLocks/>
          </p:cNvGrpSpPr>
          <p:nvPr/>
        </p:nvGrpSpPr>
        <p:grpSpPr bwMode="auto">
          <a:xfrm>
            <a:off x="142875" y="1941513"/>
            <a:ext cx="5857875" cy="4416425"/>
            <a:chOff x="0" y="0"/>
            <a:chExt cx="5857884" cy="4417139"/>
          </a:xfrm>
        </p:grpSpPr>
        <p:sp>
          <p:nvSpPr>
            <p:cNvPr id="66570" name="Text Box 4"/>
            <p:cNvSpPr>
              <a:spLocks noChangeArrowheads="1"/>
            </p:cNvSpPr>
            <p:nvPr/>
          </p:nvSpPr>
          <p:spPr bwMode="auto">
            <a:xfrm>
              <a:off x="714348" y="3986252"/>
              <a:ext cx="453866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2200" b="1">
                  <a:solidFill>
                    <a:srgbClr val="C00000"/>
                  </a:solidFill>
                  <a:latin typeface="Times New Roman" panose="02020603050405020304" pitchFamily="18" charset="0"/>
                  <a:ea typeface="微软雅黑" panose="020B0503020204020204" pitchFamily="34" charset="-122"/>
                  <a:sym typeface="微软雅黑" panose="020B0503020204020204" pitchFamily="34" charset="-122"/>
                </a:rPr>
                <a:t>数字证书的生成、存储与发布过程</a:t>
              </a:r>
              <a:endParaRPr lang="zh-CN" altLang="en-US"/>
            </a:p>
          </p:txBody>
        </p:sp>
        <p:pic>
          <p:nvPicPr>
            <p:cNvPr id="66571" name="Picture 5" descr="8"/>
            <p:cNvPicPr>
              <a:picLocks noChangeAspect="1" noChangeArrowheads="1"/>
            </p:cNvPicPr>
            <p:nvPr/>
          </p:nvPicPr>
          <p:blipFill>
            <a:blip r:embed="rId2">
              <a:extLst>
                <a:ext uri="{28A0092B-C50C-407E-A947-70E740481C1C}">
                  <a14:useLocalDpi xmlns:a14="http://schemas.microsoft.com/office/drawing/2010/main" val="0"/>
                </a:ext>
              </a:extLst>
            </a:blip>
            <a:srcRect l="6598" t="6136" r="4929" b="2463"/>
            <a:stretch>
              <a:fillRect/>
            </a:stretch>
          </p:blipFill>
          <p:spPr bwMode="auto">
            <a:xfrm>
              <a:off x="0" y="0"/>
              <a:ext cx="5857884" cy="3771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6564" name="Text Box 6"/>
          <p:cNvSpPr>
            <a:spLocks noChangeArrowheads="1"/>
          </p:cNvSpPr>
          <p:nvPr/>
        </p:nvSpPr>
        <p:spPr bwMode="auto">
          <a:xfrm>
            <a:off x="6000750" y="2235200"/>
            <a:ext cx="3143250"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20000"/>
              </a:lnSpc>
              <a:buClr>
                <a:schemeClr val="accent1"/>
              </a:buClr>
              <a:buSzPct val="85000"/>
              <a:buFont typeface="Arial" panose="020B0604020202020204" pitchFamily="34" charset="0"/>
              <a:buBlip>
                <a:blip r:embed="rId3"/>
              </a:buBlip>
            </a:pPr>
            <a:r>
              <a:rPr lang="zh-CN" altLang="en-US">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CA为每个用户生成数字证书，将其发给相应的用户。</a:t>
            </a:r>
          </a:p>
          <a:p>
            <a:pPr>
              <a:lnSpc>
                <a:spcPct val="120000"/>
              </a:lnSpc>
              <a:buClr>
                <a:schemeClr val="accent1"/>
              </a:buClr>
              <a:buSzPct val="85000"/>
              <a:buFont typeface="Arial" panose="020B0604020202020204" pitchFamily="34" charset="0"/>
              <a:buBlip>
                <a:blip r:embed="rId3"/>
              </a:buBlip>
            </a:pPr>
            <a:r>
              <a:rPr lang="zh-CN" altLang="en-US">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数据库存储证书的副本，便于用户登录时验证用户的证书。</a:t>
            </a:r>
            <a:endParaRPr lang="zh-CN" altLang="en-US"/>
          </a:p>
        </p:txBody>
      </p:sp>
      <p:grpSp>
        <p:nvGrpSpPr>
          <p:cNvPr id="66565" name="组合 7"/>
          <p:cNvGrpSpPr>
            <a:grpSpLocks/>
          </p:cNvGrpSpPr>
          <p:nvPr/>
        </p:nvGrpSpPr>
        <p:grpSpPr bwMode="auto">
          <a:xfrm>
            <a:off x="1857375" y="1169988"/>
            <a:ext cx="5429250" cy="647700"/>
            <a:chOff x="0" y="0"/>
            <a:chExt cx="5057774" cy="2184984"/>
          </a:xfrm>
        </p:grpSpPr>
        <p:sp>
          <p:nvSpPr>
            <p:cNvPr id="66566" name="AutoShape 7"/>
            <p:cNvSpPr>
              <a:spLocks noChangeArrowheads="1"/>
            </p:cNvSpPr>
            <p:nvPr/>
          </p:nvSpPr>
          <p:spPr bwMode="auto">
            <a:xfrm rot="10800000">
              <a:off x="0" y="0"/>
              <a:ext cx="5057774" cy="2184984"/>
            </a:xfrm>
            <a:prstGeom prst="homePlate">
              <a:avLst>
                <a:gd name="adj" fmla="val 24991"/>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1600" b="1">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6567" name="圆角矩形 9"/>
            <p:cNvSpPr>
              <a:spLocks noChangeArrowheads="1"/>
            </p:cNvSpPr>
            <p:nvPr/>
          </p:nvSpPr>
          <p:spPr bwMode="auto">
            <a:xfrm>
              <a:off x="1264444" y="25808"/>
              <a:ext cx="3703828" cy="2070320"/>
            </a:xfrm>
            <a:prstGeom prst="roundRect">
              <a:avLst>
                <a:gd name="adj" fmla="val 16667"/>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sz="1000" b="1">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6568" name="Rectangle 8"/>
            <p:cNvSpPr>
              <a:spLocks noChangeArrowheads="1"/>
            </p:cNvSpPr>
            <p:nvPr/>
          </p:nvSpPr>
          <p:spPr bwMode="auto">
            <a:xfrm>
              <a:off x="1330993" y="295644"/>
              <a:ext cx="3636502" cy="155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生成、存储和发布数字证书</a:t>
              </a:r>
              <a:endParaRPr lang="zh-CN" altLang="en-US"/>
            </a:p>
          </p:txBody>
        </p:sp>
        <p:sp>
          <p:nvSpPr>
            <p:cNvPr id="66569" name="Rectangle 8"/>
            <p:cNvSpPr>
              <a:spLocks noChangeArrowheads="1"/>
            </p:cNvSpPr>
            <p:nvPr/>
          </p:nvSpPr>
          <p:spPr bwMode="auto">
            <a:xfrm>
              <a:off x="177466" y="182085"/>
              <a:ext cx="1220077" cy="1764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2800" b="1">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rPr>
                <a:t>Step 1</a:t>
              </a:r>
              <a:endParaRPr lang="zh-CN" altLang="en-US"/>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64515"/>
                                        </p:tgtEl>
                                        <p:attrNameLst>
                                          <p:attrName>style.visibility</p:attrName>
                                        </p:attrNameLst>
                                      </p:cBhvr>
                                      <p:to>
                                        <p:strVal val="visible"/>
                                      </p:to>
                                    </p:set>
                                    <p:animEffect>
                                      <p:cBhvr>
                                        <p:cTn id="7" dur="500"/>
                                        <p:tgtEl>
                                          <p:spTgt spid="64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327025" y="331788"/>
            <a:ext cx="9144000" cy="617537"/>
          </a:xfrm>
        </p:spPr>
        <p:txBody>
          <a:bodyPr/>
          <a:lstStyle/>
          <a:p>
            <a:r>
              <a:rPr lang="en-US" altLang="zh-CN">
                <a:latin typeface="Times New Roman" panose="02020603050405020304" pitchFamily="18" charset="0"/>
                <a:ea typeface="微软雅黑" panose="020B0503020204020204" pitchFamily="34" charset="-122"/>
                <a:sym typeface="微软雅黑" panose="020B0503020204020204" pitchFamily="34" charset="-122"/>
              </a:rPr>
              <a:t>15.1 </a:t>
            </a:r>
            <a:r>
              <a:rPr lang="zh-CN" altLang="en-US">
                <a:latin typeface="Times New Roman" panose="02020603050405020304" pitchFamily="18" charset="0"/>
                <a:ea typeface="微软雅黑" panose="020B0503020204020204" pitchFamily="34" charset="-122"/>
                <a:sym typeface="微软雅黑" panose="020B0503020204020204" pitchFamily="34" charset="-122"/>
              </a:rPr>
              <a:t>身份证明概述</a:t>
            </a:r>
            <a:endParaRPr lang="zh-CN" altLang="en-US"/>
          </a:p>
        </p:txBody>
      </p:sp>
      <p:sp>
        <p:nvSpPr>
          <p:cNvPr id="11267" name="Rectangle 3"/>
          <p:cNvSpPr>
            <a:spLocks noChangeArrowheads="1"/>
          </p:cNvSpPr>
          <p:nvPr/>
        </p:nvSpPr>
        <p:spPr bwMode="auto">
          <a:xfrm>
            <a:off x="381000" y="1600200"/>
            <a:ext cx="8382000"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a:spcBef>
                <a:spcPct val="50000"/>
              </a:spcBef>
              <a:buFont typeface="Arial" panose="020B0604020202020204" pitchFamily="34" charset="0"/>
              <a:buNone/>
            </a:pPr>
            <a:r>
              <a:rPr lang="zh-CN" altLang="en-US" sz="3200">
                <a:solidFill>
                  <a:srgbClr val="000000"/>
                </a:solidFill>
                <a:latin typeface="Times New Roman" panose="02020603050405020304" pitchFamily="18" charset="0"/>
                <a:sym typeface="Times New Roman" panose="02020603050405020304" pitchFamily="18" charset="0"/>
              </a:rPr>
              <a:t> 在现实生活中，我们个人的身份主要是通过各种证件来确认的，比如：身份证、户口本等。</a:t>
            </a:r>
          </a:p>
          <a:p>
            <a:pPr algn="just">
              <a:spcBef>
                <a:spcPct val="50000"/>
              </a:spcBef>
              <a:buFont typeface="Arial" panose="020B0604020202020204" pitchFamily="34" charset="0"/>
              <a:buNone/>
            </a:pPr>
            <a:r>
              <a:rPr lang="zh-CN" altLang="en-US" sz="3200">
                <a:solidFill>
                  <a:srgbClr val="000000"/>
                </a:solidFill>
                <a:latin typeface="Times New Roman" panose="02020603050405020304" pitchFamily="18" charset="0"/>
                <a:sym typeface="Times New Roman" panose="02020603050405020304" pitchFamily="18" charset="0"/>
              </a:rPr>
              <a:t>认证是对网络中的</a:t>
            </a:r>
            <a:r>
              <a:rPr lang="zh-CN" altLang="en-US" sz="3200">
                <a:solidFill>
                  <a:srgbClr val="FF0000"/>
                </a:solidFill>
                <a:latin typeface="Times New Roman" panose="02020603050405020304" pitchFamily="18" charset="0"/>
                <a:sym typeface="Times New Roman" panose="02020603050405020304" pitchFamily="18" charset="0"/>
              </a:rPr>
              <a:t>主体</a:t>
            </a:r>
            <a:r>
              <a:rPr lang="zh-CN" altLang="en-US" sz="3200">
                <a:solidFill>
                  <a:srgbClr val="000000"/>
                </a:solidFill>
                <a:latin typeface="Times New Roman" panose="02020603050405020304" pitchFamily="18" charset="0"/>
                <a:sym typeface="Times New Roman" panose="02020603050405020304" pitchFamily="18" charset="0"/>
              </a:rPr>
              <a:t>进行验证的过程，用户必须提供他是谁的证明，他是某个雇员，某个组织的代理、某个软件过程（如交易过程）。 </a:t>
            </a:r>
          </a:p>
          <a:p>
            <a:pPr algn="just">
              <a:spcBef>
                <a:spcPct val="50000"/>
              </a:spcBef>
              <a:buFont typeface="Arial" panose="020B0604020202020204" pitchFamily="34" charset="0"/>
              <a:buNone/>
            </a:pPr>
            <a:r>
              <a:rPr lang="zh-CN" altLang="en-US" sz="3200">
                <a:solidFill>
                  <a:srgbClr val="FF0000"/>
                </a:solidFill>
                <a:latin typeface="Times New Roman" panose="02020603050405020304" pitchFamily="18" charset="0"/>
                <a:sym typeface="Times New Roman" panose="02020603050405020304" pitchFamily="18" charset="0"/>
              </a:rPr>
              <a:t>认证( </a:t>
            </a:r>
            <a:r>
              <a:rPr lang="en-US" altLang="zh-CN" sz="3200">
                <a:solidFill>
                  <a:srgbClr val="FF0000"/>
                </a:solidFill>
                <a:latin typeface="Times New Roman" panose="02020603050405020304" pitchFamily="18" charset="0"/>
                <a:sym typeface="Times New Roman" panose="02020603050405020304" pitchFamily="18" charset="0"/>
              </a:rPr>
              <a:t>authentication )</a:t>
            </a:r>
            <a:r>
              <a:rPr lang="zh-CN" altLang="en-US" sz="3200">
                <a:solidFill>
                  <a:srgbClr val="FF0000"/>
                </a:solidFill>
                <a:latin typeface="Times New Roman" panose="02020603050405020304" pitchFamily="18" charset="0"/>
                <a:sym typeface="Times New Roman" panose="02020603050405020304" pitchFamily="18" charset="0"/>
              </a:rPr>
              <a:t>是证明一个对象的身份的过程。</a:t>
            </a:r>
            <a:r>
              <a:rPr lang="zh-CN" altLang="en-US" sz="3200">
                <a:solidFill>
                  <a:srgbClr val="000000"/>
                </a:solidFill>
                <a:latin typeface="Times New Roman" panose="02020603050405020304" pitchFamily="18" charset="0"/>
                <a:sym typeface="Times New Roman" panose="02020603050405020304" pitchFamily="18" charset="0"/>
              </a:rPr>
              <a:t>与决定把什么特权附加给该身份的授权( </a:t>
            </a:r>
            <a:r>
              <a:rPr lang="en-US" altLang="zh-CN" sz="3200">
                <a:solidFill>
                  <a:srgbClr val="000000"/>
                </a:solidFill>
                <a:latin typeface="Times New Roman" panose="02020603050405020304" pitchFamily="18" charset="0"/>
                <a:sym typeface="Times New Roman" panose="02020603050405020304" pitchFamily="18" charset="0"/>
              </a:rPr>
              <a:t>authorization )</a:t>
            </a:r>
            <a:r>
              <a:rPr lang="zh-CN" altLang="en-US" sz="3200">
                <a:solidFill>
                  <a:srgbClr val="000000"/>
                </a:solidFill>
                <a:latin typeface="Times New Roman" panose="02020603050405020304" pitchFamily="18" charset="0"/>
                <a:sym typeface="Times New Roman" panose="02020603050405020304" pitchFamily="18" charset="0"/>
              </a:rPr>
              <a:t>不同。</a:t>
            </a:r>
            <a:endParaRPr lang="zh-CN" altLang="en-US"/>
          </a:p>
        </p:txBody>
      </p:sp>
      <p:sp>
        <p:nvSpPr>
          <p:cNvPr id="11268" name="Text Box 4"/>
          <p:cNvSpPr>
            <a:spLocks noChangeArrowheads="1"/>
          </p:cNvSpPr>
          <p:nvPr/>
        </p:nvSpPr>
        <p:spPr bwMode="auto">
          <a:xfrm>
            <a:off x="3505200" y="0"/>
            <a:ext cx="563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a:spcBef>
                <a:spcPct val="50000"/>
              </a:spcBef>
              <a:buFont typeface="Arial" panose="020B0604020202020204" pitchFamily="34" charset="0"/>
              <a:buNone/>
            </a:pPr>
            <a:endParaRPr lang="zh-CN" altLang="zh-CN">
              <a:solidFill>
                <a:schemeClr val="bg1"/>
              </a:solidFill>
              <a:latin typeface="宋体" panose="02010600030101010101" pitchFamily="2" charset="-122"/>
              <a:sym typeface="宋体" panose="02010600030101010101" pitchFamily="2" charset="-122"/>
            </a:endParaRPr>
          </a:p>
        </p:txBody>
      </p:sp>
    </p:spTree>
  </p:cSld>
  <p:clrMapOvr>
    <a:masterClrMapping/>
  </p:clrMapOvr>
  <p:transition>
    <p:pull dir="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0" y="0"/>
            <a:ext cx="9144000" cy="1143000"/>
          </a:xfrm>
        </p:spPr>
        <p:txBody>
          <a:bodyPr/>
          <a:lstStyle/>
          <a:p>
            <a:r>
              <a:rPr lang="en-US" altLang="zh-CN" sz="4000">
                <a:latin typeface="Times New Roman" panose="02020603050405020304" pitchFamily="18" charset="0"/>
                <a:ea typeface="微软雅黑" panose="020B0503020204020204" pitchFamily="34" charset="-122"/>
                <a:sym typeface="微软雅黑" panose="020B0503020204020204" pitchFamily="34" charset="-122"/>
              </a:rPr>
              <a:t>15.5.2 </a:t>
            </a:r>
            <a:r>
              <a:rPr lang="zh-CN" altLang="en-US" sz="4000">
                <a:latin typeface="Times New Roman" panose="02020603050405020304" pitchFamily="18" charset="0"/>
                <a:ea typeface="微软雅黑" panose="020B0503020204020204" pitchFamily="34" charset="-122"/>
                <a:sym typeface="微软雅黑" panose="020B0503020204020204" pitchFamily="34" charset="-122"/>
              </a:rPr>
              <a:t>基于证书认证的工作原理</a:t>
            </a:r>
            <a:endParaRPr lang="zh-CN" altLang="en-US"/>
          </a:p>
        </p:txBody>
      </p:sp>
      <p:pic>
        <p:nvPicPr>
          <p:cNvPr id="65539" name="Picture 5" descr="8"/>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l="1041" t="2721" r="1137" b="7204"/>
          <a:stretch>
            <a:fillRect/>
          </a:stretch>
        </p:blipFill>
        <p:spPr>
          <a:xfrm>
            <a:off x="46038" y="1643063"/>
            <a:ext cx="9040812" cy="2571750"/>
          </a:xfrm>
        </p:spPr>
      </p:pic>
      <p:sp>
        <p:nvSpPr>
          <p:cNvPr id="65540" name="Text Box 4"/>
          <p:cNvSpPr>
            <a:spLocks noChangeArrowheads="1"/>
          </p:cNvSpPr>
          <p:nvPr/>
        </p:nvSpPr>
        <p:spPr bwMode="auto">
          <a:xfrm>
            <a:off x="3830638" y="3857625"/>
            <a:ext cx="15001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2200">
                <a:solidFill>
                  <a:srgbClr val="C00000"/>
                </a:solidFill>
                <a:latin typeface="Times New Roman" panose="02020603050405020304" pitchFamily="18" charset="0"/>
                <a:ea typeface="微软雅黑" panose="020B0503020204020204" pitchFamily="34" charset="-122"/>
                <a:sym typeface="微软雅黑" panose="020B0503020204020204" pitchFamily="34" charset="-122"/>
              </a:rPr>
              <a:t>登录请求</a:t>
            </a:r>
            <a:endParaRPr lang="zh-CN" altLang="en-US"/>
          </a:p>
        </p:txBody>
      </p:sp>
      <p:sp>
        <p:nvSpPr>
          <p:cNvPr id="67589" name="Text Box 6"/>
          <p:cNvSpPr>
            <a:spLocks noChangeArrowheads="1"/>
          </p:cNvSpPr>
          <p:nvPr/>
        </p:nvSpPr>
        <p:spPr bwMode="auto">
          <a:xfrm>
            <a:off x="4283075" y="4870450"/>
            <a:ext cx="4144963"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nSpc>
                <a:spcPct val="120000"/>
              </a:lnSpc>
              <a:buClr>
                <a:schemeClr val="accent1"/>
              </a:buClr>
              <a:buSzPct val="85000"/>
              <a:buFont typeface="Arial" panose="020B0604020202020204" pitchFamily="34" charset="0"/>
              <a:buBlip>
                <a:blip r:embed="rId3"/>
              </a:buBlip>
            </a:pPr>
            <a:r>
              <a:rPr lang="zh-CN" altLang="en-US">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登录服务器时，用户发送用户名和数字证书至服务器。</a:t>
            </a:r>
            <a:endParaRPr lang="zh-CN" altLang="en-US"/>
          </a:p>
        </p:txBody>
      </p:sp>
      <p:grpSp>
        <p:nvGrpSpPr>
          <p:cNvPr id="67590" name="组合 8"/>
          <p:cNvGrpSpPr>
            <a:grpSpLocks/>
          </p:cNvGrpSpPr>
          <p:nvPr/>
        </p:nvGrpSpPr>
        <p:grpSpPr bwMode="auto">
          <a:xfrm>
            <a:off x="1857375" y="1169988"/>
            <a:ext cx="5429250" cy="647700"/>
            <a:chOff x="0" y="0"/>
            <a:chExt cx="5057774" cy="2184984"/>
          </a:xfrm>
        </p:grpSpPr>
        <p:sp>
          <p:nvSpPr>
            <p:cNvPr id="67592" name="AutoShape 7"/>
            <p:cNvSpPr>
              <a:spLocks noChangeArrowheads="1"/>
            </p:cNvSpPr>
            <p:nvPr/>
          </p:nvSpPr>
          <p:spPr bwMode="auto">
            <a:xfrm rot="10800000">
              <a:off x="0" y="0"/>
              <a:ext cx="5057774" cy="2184984"/>
            </a:xfrm>
            <a:prstGeom prst="homePlate">
              <a:avLst>
                <a:gd name="adj" fmla="val 24991"/>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1600" b="1">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7593" name="圆角矩形 10"/>
            <p:cNvSpPr>
              <a:spLocks noChangeArrowheads="1"/>
            </p:cNvSpPr>
            <p:nvPr/>
          </p:nvSpPr>
          <p:spPr bwMode="auto">
            <a:xfrm>
              <a:off x="1264444" y="25808"/>
              <a:ext cx="3703828" cy="2070320"/>
            </a:xfrm>
            <a:prstGeom prst="roundRect">
              <a:avLst>
                <a:gd name="adj" fmla="val 16667"/>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sz="1000" b="1">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7594" name="Rectangle 8"/>
            <p:cNvSpPr>
              <a:spLocks noChangeArrowheads="1"/>
            </p:cNvSpPr>
            <p:nvPr/>
          </p:nvSpPr>
          <p:spPr bwMode="auto">
            <a:xfrm>
              <a:off x="1330993" y="295644"/>
              <a:ext cx="3636502" cy="155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用户发出登录请求</a:t>
              </a:r>
              <a:endParaRPr lang="zh-CN" altLang="en-US"/>
            </a:p>
          </p:txBody>
        </p:sp>
        <p:sp>
          <p:nvSpPr>
            <p:cNvPr id="67595" name="Rectangle 8"/>
            <p:cNvSpPr>
              <a:spLocks noChangeArrowheads="1"/>
            </p:cNvSpPr>
            <p:nvPr/>
          </p:nvSpPr>
          <p:spPr bwMode="auto">
            <a:xfrm>
              <a:off x="177466" y="182085"/>
              <a:ext cx="1220077" cy="1764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2800" b="1">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rPr>
                <a:t>Step 2</a:t>
              </a:r>
              <a:endParaRPr lang="zh-CN" altLang="en-US"/>
            </a:p>
          </p:txBody>
        </p:sp>
      </p:grpSp>
      <p:pic>
        <p:nvPicPr>
          <p:cNvPr id="65547" name="图片 14" descr="login.jpg"/>
          <p:cNvPicPr>
            <a:picLocks noChangeAspect="1" noChangeArrowheads="1"/>
          </p:cNvPicPr>
          <p:nvPr/>
        </p:nvPicPr>
        <p:blipFill>
          <a:blip r:embed="rId4">
            <a:extLst>
              <a:ext uri="{28A0092B-C50C-407E-A947-70E740481C1C}">
                <a14:useLocalDpi xmlns:a14="http://schemas.microsoft.com/office/drawing/2010/main" val="0"/>
              </a:ext>
            </a:extLst>
          </a:blip>
          <a:srcRect l="8582" t="10126" b="13930"/>
          <a:stretch>
            <a:fillRect/>
          </a:stretch>
        </p:blipFill>
        <p:spPr bwMode="auto">
          <a:xfrm>
            <a:off x="322263" y="4127500"/>
            <a:ext cx="2786062" cy="261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65539"/>
                                        </p:tgtEl>
                                        <p:attrNameLst>
                                          <p:attrName>style.visibility</p:attrName>
                                        </p:attrNameLst>
                                      </p:cBhvr>
                                      <p:to>
                                        <p:strVal val="visible"/>
                                      </p:to>
                                    </p:set>
                                    <p:animEffect>
                                      <p:cBhvr>
                                        <p:cTn id="7" dur="500"/>
                                        <p:tgtEl>
                                          <p:spTgt spid="6553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5540"/>
                                        </p:tgtEl>
                                        <p:attrNameLst>
                                          <p:attrName>style.visibility</p:attrName>
                                        </p:attrNameLst>
                                      </p:cBhvr>
                                      <p:to>
                                        <p:strVal val="visible"/>
                                      </p:to>
                                    </p:set>
                                    <p:animEffect>
                                      <p:cBhvr>
                                        <p:cTn id="10" dur="500"/>
                                        <p:tgtEl>
                                          <p:spTgt spid="65540"/>
                                        </p:tgtEl>
                                      </p:cBhvr>
                                    </p:animEffect>
                                  </p:childTnLst>
                                </p:cTn>
                              </p:par>
                              <p:par>
                                <p:cTn id="11" presetID="23" presetClass="entr" presetSubtype="16" fill="hold" nodeType="withEffect">
                                  <p:stCondLst>
                                    <p:cond delay="0"/>
                                  </p:stCondLst>
                                  <p:childTnLst>
                                    <p:set>
                                      <p:cBhvr>
                                        <p:cTn id="12" dur="1" fill="hold">
                                          <p:stCondLst>
                                            <p:cond delay="0"/>
                                          </p:stCondLst>
                                        </p:cTn>
                                        <p:tgtEl>
                                          <p:spTgt spid="65547"/>
                                        </p:tgtEl>
                                        <p:attrNameLst>
                                          <p:attrName>style.visibility</p:attrName>
                                        </p:attrNameLst>
                                      </p:cBhvr>
                                      <p:to>
                                        <p:strVal val="visible"/>
                                      </p:to>
                                    </p:set>
                                    <p:anim calcmode="lin" valueType="num">
                                      <p:cBhvr>
                                        <p:cTn id="13" dur="500" fill="hold"/>
                                        <p:tgtEl>
                                          <p:spTgt spid="65547"/>
                                        </p:tgtEl>
                                        <p:attrNameLst>
                                          <p:attrName>ppt_w</p:attrName>
                                        </p:attrNameLst>
                                      </p:cBhvr>
                                      <p:tavLst>
                                        <p:tav tm="0">
                                          <p:val>
                                            <p:fltVal val="0"/>
                                          </p:val>
                                        </p:tav>
                                        <p:tav tm="100000">
                                          <p:val>
                                            <p:strVal val="#ppt_w"/>
                                          </p:val>
                                        </p:tav>
                                      </p:tavLst>
                                    </p:anim>
                                    <p:anim calcmode="lin" valueType="num">
                                      <p:cBhvr>
                                        <p:cTn id="14" dur="500" fill="hold"/>
                                        <p:tgtEl>
                                          <p:spTgt spid="6554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bldLvl="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矩形 16"/>
          <p:cNvSpPr>
            <a:spLocks/>
          </p:cNvSpPr>
          <p:nvPr/>
        </p:nvSpPr>
        <p:spPr bwMode="auto">
          <a:xfrm>
            <a:off x="4716463" y="5446713"/>
            <a:ext cx="4249737" cy="1411287"/>
          </a:xfrm>
          <a:prstGeom prst="rect">
            <a:avLst/>
          </a:prstGeom>
          <a:solidFill>
            <a:srgbClr val="FFE0C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000">
              <a:solidFill>
                <a:srgbClr val="000000"/>
              </a:solidFill>
              <a:latin typeface="Gulim" pitchFamily="2" charset="-127"/>
              <a:ea typeface="Gulim" pitchFamily="2" charset="-127"/>
              <a:sym typeface="Gulim" pitchFamily="2" charset="-127"/>
            </a:endParaRPr>
          </a:p>
        </p:txBody>
      </p:sp>
      <p:sp>
        <p:nvSpPr>
          <p:cNvPr id="68611" name="矩形 14"/>
          <p:cNvSpPr>
            <a:spLocks/>
          </p:cNvSpPr>
          <p:nvPr/>
        </p:nvSpPr>
        <p:spPr bwMode="auto">
          <a:xfrm>
            <a:off x="4716463" y="1844675"/>
            <a:ext cx="4249737" cy="3602038"/>
          </a:xfrm>
          <a:prstGeom prst="rect">
            <a:avLst/>
          </a:prstGeom>
          <a:solidFill>
            <a:srgbClr val="F2F2F2"/>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000">
              <a:solidFill>
                <a:srgbClr val="000000"/>
              </a:solidFill>
              <a:latin typeface="Gulim" pitchFamily="2" charset="-127"/>
              <a:ea typeface="Gulim" pitchFamily="2" charset="-127"/>
              <a:sym typeface="Gulim" pitchFamily="2" charset="-127"/>
            </a:endParaRPr>
          </a:p>
        </p:txBody>
      </p:sp>
      <p:sp>
        <p:nvSpPr>
          <p:cNvPr id="68612" name="Rectangle 3"/>
          <p:cNvSpPr>
            <a:spLocks noGrp="1" noChangeArrowheads="1"/>
          </p:cNvSpPr>
          <p:nvPr>
            <p:ph type="title" idx="4294967295"/>
          </p:nvPr>
        </p:nvSpPr>
        <p:spPr>
          <a:xfrm>
            <a:off x="0" y="0"/>
            <a:ext cx="9144000" cy="1143000"/>
          </a:xfrm>
        </p:spPr>
        <p:txBody>
          <a:bodyPr/>
          <a:lstStyle/>
          <a:p>
            <a:r>
              <a:rPr lang="en-US" altLang="zh-CN" sz="4000">
                <a:latin typeface="Times New Roman" panose="02020603050405020304" pitchFamily="18" charset="0"/>
                <a:ea typeface="微软雅黑" panose="020B0503020204020204" pitchFamily="34" charset="-122"/>
                <a:sym typeface="微软雅黑" panose="020B0503020204020204" pitchFamily="34" charset="-122"/>
              </a:rPr>
              <a:t>15.5.2 </a:t>
            </a:r>
            <a:r>
              <a:rPr lang="zh-CN" altLang="en-US" sz="4000">
                <a:latin typeface="Times New Roman" panose="02020603050405020304" pitchFamily="18" charset="0"/>
                <a:ea typeface="微软雅黑" panose="020B0503020204020204" pitchFamily="34" charset="-122"/>
                <a:sym typeface="微软雅黑" panose="020B0503020204020204" pitchFamily="34" charset="-122"/>
              </a:rPr>
              <a:t>基于证书认证的工作原理</a:t>
            </a:r>
            <a:endParaRPr lang="zh-CN" altLang="en-US"/>
          </a:p>
        </p:txBody>
      </p:sp>
      <p:sp>
        <p:nvSpPr>
          <p:cNvPr id="68613" name="Rectangle 2"/>
          <p:cNvSpPr>
            <a:spLocks noGrp="1" noChangeArrowheads="1"/>
          </p:cNvSpPr>
          <p:nvPr>
            <p:ph sz="half" idx="1"/>
          </p:nvPr>
        </p:nvSpPr>
        <p:spPr>
          <a:xfrm>
            <a:off x="106363" y="1916113"/>
            <a:ext cx="4465637" cy="3014662"/>
          </a:xfrm>
        </p:spPr>
        <p:txBody>
          <a:bodyPr/>
          <a:lstStyle/>
          <a:p>
            <a:pPr marL="0" lvl="1" algn="l">
              <a:lnSpc>
                <a:spcPct val="120000"/>
              </a:lnSpc>
              <a:spcBef>
                <a:spcPts val="600"/>
              </a:spcBef>
              <a:spcAft>
                <a:spcPts val="600"/>
              </a:spcAft>
              <a:buClr>
                <a:schemeClr val="accent1"/>
              </a:buClr>
              <a:buSzPct val="85000"/>
              <a:buFont typeface="Wingdings 2" panose="05020102010507070707" pitchFamily="18" charset="2"/>
              <a:buBlip>
                <a:blip r:embed="rId2"/>
              </a:buBlip>
            </a:pPr>
            <a:r>
              <a:rPr lang="zh-CN" altLang="zh-CN"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服务器收到登录请求，首先验证证书，检查用户是否有效。</a:t>
            </a:r>
          </a:p>
          <a:p>
            <a:pPr marL="0" lvl="1" algn="l">
              <a:lnSpc>
                <a:spcPct val="120000"/>
              </a:lnSpc>
              <a:spcBef>
                <a:spcPts val="600"/>
              </a:spcBef>
              <a:spcAft>
                <a:spcPts val="600"/>
              </a:spcAft>
              <a:buClr>
                <a:schemeClr val="accent1"/>
              </a:buClr>
              <a:buSzPct val="85000"/>
              <a:buFont typeface="Wingdings 2" panose="05020102010507070707" pitchFamily="18" charset="2"/>
              <a:buBlip>
                <a:blip r:embed="rId2"/>
              </a:buBlip>
            </a:pPr>
            <a:r>
              <a:rPr lang="zh-CN" altLang="zh-CN"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若有效，则调用伪随机数生成程序，生成一个随机挑战值。</a:t>
            </a:r>
          </a:p>
          <a:p>
            <a:pPr marL="0" lvl="1" algn="l">
              <a:lnSpc>
                <a:spcPct val="120000"/>
              </a:lnSpc>
              <a:spcBef>
                <a:spcPts val="600"/>
              </a:spcBef>
              <a:spcAft>
                <a:spcPts val="600"/>
              </a:spcAft>
              <a:buClr>
                <a:schemeClr val="accent1"/>
              </a:buClr>
              <a:buSzPct val="85000"/>
              <a:buFont typeface="Wingdings 2" panose="05020102010507070707" pitchFamily="18" charset="2"/>
              <a:buBlip>
                <a:blip r:embed="rId2"/>
              </a:buBlip>
            </a:pPr>
            <a:r>
              <a:rPr lang="zh-CN" altLang="zh-CN"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服务器将随机挑战值以明文形式传送到用户计算机。</a:t>
            </a:r>
            <a:endParaRPr lang="zh-CN" altLang="zh-CN" sz="2800"/>
          </a:p>
        </p:txBody>
      </p:sp>
      <p:grpSp>
        <p:nvGrpSpPr>
          <p:cNvPr id="66566" name="Group 4"/>
          <p:cNvGrpSpPr>
            <a:grpSpLocks/>
          </p:cNvGrpSpPr>
          <p:nvPr/>
        </p:nvGrpSpPr>
        <p:grpSpPr bwMode="auto">
          <a:xfrm>
            <a:off x="4521200" y="1628775"/>
            <a:ext cx="4445000" cy="5475288"/>
            <a:chOff x="0" y="0"/>
            <a:chExt cx="7000" cy="8622"/>
          </a:xfrm>
        </p:grpSpPr>
        <p:pic>
          <p:nvPicPr>
            <p:cNvPr id="68621"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553" cy="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2" name="Rectangle 6"/>
            <p:cNvSpPr>
              <a:spLocks noChangeArrowheads="1"/>
            </p:cNvSpPr>
            <p:nvPr/>
          </p:nvSpPr>
          <p:spPr bwMode="auto">
            <a:xfrm>
              <a:off x="4050" y="3201"/>
              <a:ext cx="2950" cy="6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8623" name="AutoShape 7"/>
            <p:cNvSpPr>
              <a:spLocks noChangeArrowheads="1"/>
            </p:cNvSpPr>
            <p:nvPr/>
          </p:nvSpPr>
          <p:spPr bwMode="auto">
            <a:xfrm>
              <a:off x="4277" y="3290"/>
              <a:ext cx="2610" cy="681"/>
            </a:xfrm>
            <a:prstGeom prst="rightArrow">
              <a:avLst>
                <a:gd name="adj1" fmla="val 50000"/>
                <a:gd name="adj2" fmla="val 114872"/>
              </a:avLst>
            </a:prstGeom>
            <a:solidFill>
              <a:schemeClr val="bg1"/>
            </a:solidFill>
            <a:ln w="6350">
              <a:solidFill>
                <a:schemeClr val="tx1"/>
              </a:solidFill>
              <a:miter lim="800000"/>
              <a:headEnd/>
              <a:tailEnd/>
            </a:ln>
          </p:spPr>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68624" name="Text Box 8"/>
            <p:cNvSpPr>
              <a:spLocks noChangeArrowheads="1"/>
            </p:cNvSpPr>
            <p:nvPr/>
          </p:nvSpPr>
          <p:spPr bwMode="auto">
            <a:xfrm>
              <a:off x="4278" y="3403"/>
              <a:ext cx="2549"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12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rPr>
                <a:t>随机挑战值生成程序</a:t>
              </a:r>
              <a:endParaRPr lang="zh-CN" altLang="en-US"/>
            </a:p>
          </p:txBody>
        </p:sp>
      </p:grpSp>
      <p:grpSp>
        <p:nvGrpSpPr>
          <p:cNvPr id="68615" name="组合 9"/>
          <p:cNvGrpSpPr>
            <a:grpSpLocks/>
          </p:cNvGrpSpPr>
          <p:nvPr/>
        </p:nvGrpSpPr>
        <p:grpSpPr bwMode="auto">
          <a:xfrm>
            <a:off x="1857375" y="1169988"/>
            <a:ext cx="5429250" cy="647700"/>
            <a:chOff x="0" y="0"/>
            <a:chExt cx="5057774" cy="2184984"/>
          </a:xfrm>
        </p:grpSpPr>
        <p:sp>
          <p:nvSpPr>
            <p:cNvPr id="68617" name="AutoShape 7"/>
            <p:cNvSpPr>
              <a:spLocks noChangeArrowheads="1"/>
            </p:cNvSpPr>
            <p:nvPr/>
          </p:nvSpPr>
          <p:spPr bwMode="auto">
            <a:xfrm rot="10800000">
              <a:off x="0" y="0"/>
              <a:ext cx="5057774" cy="2184984"/>
            </a:xfrm>
            <a:prstGeom prst="homePlate">
              <a:avLst>
                <a:gd name="adj" fmla="val 24991"/>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1600" b="1">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8618" name="圆角矩形 11"/>
            <p:cNvSpPr>
              <a:spLocks noChangeArrowheads="1"/>
            </p:cNvSpPr>
            <p:nvPr/>
          </p:nvSpPr>
          <p:spPr bwMode="auto">
            <a:xfrm>
              <a:off x="1264444" y="25808"/>
              <a:ext cx="3703828" cy="2070320"/>
            </a:xfrm>
            <a:prstGeom prst="roundRect">
              <a:avLst>
                <a:gd name="adj" fmla="val 16667"/>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sz="1000" b="1">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8619" name="Rectangle 8"/>
            <p:cNvSpPr>
              <a:spLocks noChangeArrowheads="1"/>
            </p:cNvSpPr>
            <p:nvPr/>
          </p:nvSpPr>
          <p:spPr bwMode="auto">
            <a:xfrm>
              <a:off x="1330993" y="295644"/>
              <a:ext cx="3636502" cy="155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服务器随机生成挑战值</a:t>
              </a:r>
              <a:endParaRPr lang="zh-CN" altLang="en-US"/>
            </a:p>
          </p:txBody>
        </p:sp>
        <p:sp>
          <p:nvSpPr>
            <p:cNvPr id="68620" name="Rectangle 8"/>
            <p:cNvSpPr>
              <a:spLocks noChangeArrowheads="1"/>
            </p:cNvSpPr>
            <p:nvPr/>
          </p:nvSpPr>
          <p:spPr bwMode="auto">
            <a:xfrm>
              <a:off x="177466" y="182085"/>
              <a:ext cx="1220077" cy="1764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2800" b="1">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rPr>
                <a:t>Step 3</a:t>
              </a:r>
              <a:endParaRPr lang="zh-CN" altLang="en-US"/>
            </a:p>
          </p:txBody>
        </p:sp>
      </p:grpSp>
      <p:pic>
        <p:nvPicPr>
          <p:cNvPr id="66576" name="图片 15" descr="members-login-right.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3000" y="5135563"/>
            <a:ext cx="2563813" cy="172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66566"/>
                                        </p:tgtEl>
                                        <p:attrNameLst>
                                          <p:attrName>style.visibility</p:attrName>
                                        </p:attrNameLst>
                                      </p:cBhvr>
                                      <p:to>
                                        <p:strVal val="visible"/>
                                      </p:to>
                                    </p:set>
                                    <p:animEffect>
                                      <p:cBhvr>
                                        <p:cTn id="7" dur="500"/>
                                        <p:tgtEl>
                                          <p:spTgt spid="66566"/>
                                        </p:tgtEl>
                                      </p:cBhvr>
                                    </p:animEffect>
                                  </p:childTnLst>
                                </p:cTn>
                              </p:par>
                            </p:childTnLst>
                          </p:cTn>
                        </p:par>
                        <p:par>
                          <p:cTn id="8" fill="hold" nodeType="afterGroup">
                            <p:stCondLst>
                              <p:cond delay="500"/>
                            </p:stCondLst>
                            <p:childTnLst>
                              <p:par>
                                <p:cTn id="9" presetID="23" presetClass="entr" presetSubtype="16" fill="hold" nodeType="afterEffect">
                                  <p:stCondLst>
                                    <p:cond delay="0"/>
                                  </p:stCondLst>
                                  <p:childTnLst>
                                    <p:set>
                                      <p:cBhvr>
                                        <p:cTn id="10" dur="1" fill="hold">
                                          <p:stCondLst>
                                            <p:cond delay="0"/>
                                          </p:stCondLst>
                                        </p:cTn>
                                        <p:tgtEl>
                                          <p:spTgt spid="66576"/>
                                        </p:tgtEl>
                                        <p:attrNameLst>
                                          <p:attrName>style.visibility</p:attrName>
                                        </p:attrNameLst>
                                      </p:cBhvr>
                                      <p:to>
                                        <p:strVal val="visible"/>
                                      </p:to>
                                    </p:set>
                                    <p:anim calcmode="lin" valueType="num">
                                      <p:cBhvr>
                                        <p:cTn id="11" dur="500" fill="hold"/>
                                        <p:tgtEl>
                                          <p:spTgt spid="66576"/>
                                        </p:tgtEl>
                                        <p:attrNameLst>
                                          <p:attrName>ppt_w</p:attrName>
                                        </p:attrNameLst>
                                      </p:cBhvr>
                                      <p:tavLst>
                                        <p:tav tm="0">
                                          <p:val>
                                            <p:fltVal val="0"/>
                                          </p:val>
                                        </p:tav>
                                        <p:tav tm="100000">
                                          <p:val>
                                            <p:strVal val="#ppt_w"/>
                                          </p:val>
                                        </p:tav>
                                      </p:tavLst>
                                    </p:anim>
                                    <p:anim calcmode="lin" valueType="num">
                                      <p:cBhvr>
                                        <p:cTn id="12" dur="500" fill="hold"/>
                                        <p:tgtEl>
                                          <p:spTgt spid="6657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0" y="0"/>
            <a:ext cx="9144000" cy="1143000"/>
          </a:xfrm>
        </p:spPr>
        <p:txBody>
          <a:bodyPr/>
          <a:lstStyle/>
          <a:p>
            <a:r>
              <a:rPr lang="en-US" altLang="zh-CN" sz="4000">
                <a:latin typeface="Times New Roman" panose="02020603050405020304" pitchFamily="18" charset="0"/>
                <a:ea typeface="微软雅黑" panose="020B0503020204020204" pitchFamily="34" charset="-122"/>
                <a:sym typeface="微软雅黑" panose="020B0503020204020204" pitchFamily="34" charset="-122"/>
              </a:rPr>
              <a:t>15.5.2 </a:t>
            </a:r>
            <a:r>
              <a:rPr lang="zh-CN" altLang="en-US" sz="4000">
                <a:latin typeface="Times New Roman" panose="02020603050405020304" pitchFamily="18" charset="0"/>
                <a:ea typeface="微软雅黑" panose="020B0503020204020204" pitchFamily="34" charset="-122"/>
                <a:sym typeface="微软雅黑" panose="020B0503020204020204" pitchFamily="34" charset="-122"/>
              </a:rPr>
              <a:t>基于证书认证的工作原理</a:t>
            </a:r>
            <a:endParaRPr lang="zh-CN" altLang="en-US"/>
          </a:p>
        </p:txBody>
      </p:sp>
      <p:pic>
        <p:nvPicPr>
          <p:cNvPr id="67587" name="Picture 4" descr="8"/>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l="2681" t="2817" r="3473" b="1743"/>
          <a:stretch>
            <a:fillRect/>
          </a:stretch>
        </p:blipFill>
        <p:spPr>
          <a:xfrm>
            <a:off x="4140200" y="1857375"/>
            <a:ext cx="5003800" cy="5000625"/>
          </a:xfrm>
        </p:spPr>
      </p:pic>
      <p:pic>
        <p:nvPicPr>
          <p:cNvPr id="69636" name="Object 11"/>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63" y="2997200"/>
            <a:ext cx="3049587" cy="151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Text Box 5"/>
          <p:cNvSpPr>
            <a:spLocks noChangeArrowheads="1"/>
          </p:cNvSpPr>
          <p:nvPr/>
        </p:nvSpPr>
        <p:spPr bwMode="auto">
          <a:xfrm>
            <a:off x="177800" y="4652963"/>
            <a:ext cx="3830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2000" b="1">
                <a:solidFill>
                  <a:srgbClr val="C00000"/>
                </a:solidFill>
                <a:latin typeface="Times New Roman" panose="02020603050405020304" pitchFamily="18" charset="0"/>
                <a:ea typeface="微软雅黑" panose="020B0503020204020204" pitchFamily="34" charset="-122"/>
                <a:sym typeface="微软雅黑" panose="020B0503020204020204" pitchFamily="34" charset="-122"/>
              </a:rPr>
              <a:t>输入正确的口令打开私钥文件</a:t>
            </a:r>
            <a:endParaRPr lang="zh-CN" altLang="en-US"/>
          </a:p>
        </p:txBody>
      </p:sp>
      <p:sp>
        <p:nvSpPr>
          <p:cNvPr id="67590" name="Text Box 6"/>
          <p:cNvSpPr>
            <a:spLocks noChangeArrowheads="1"/>
          </p:cNvSpPr>
          <p:nvPr/>
        </p:nvSpPr>
        <p:spPr bwMode="auto">
          <a:xfrm>
            <a:off x="7597775" y="3954463"/>
            <a:ext cx="1546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600" b="1">
                <a:solidFill>
                  <a:srgbClr val="C00000"/>
                </a:solidFill>
                <a:latin typeface="Times New Roman" panose="02020603050405020304" pitchFamily="18" charset="0"/>
                <a:ea typeface="微软雅黑" panose="020B0503020204020204" pitchFamily="34" charset="-122"/>
                <a:sym typeface="微软雅黑" panose="020B0503020204020204" pitchFamily="34" charset="-122"/>
              </a:rPr>
              <a:t>用户计算签名</a:t>
            </a:r>
            <a:endParaRPr lang="zh-CN" altLang="en-US"/>
          </a:p>
        </p:txBody>
      </p:sp>
      <p:sp>
        <p:nvSpPr>
          <p:cNvPr id="67591" name="AutoShape 8"/>
          <p:cNvSpPr>
            <a:spLocks noChangeArrowheads="1"/>
          </p:cNvSpPr>
          <p:nvPr/>
        </p:nvSpPr>
        <p:spPr bwMode="auto">
          <a:xfrm>
            <a:off x="3490913" y="3852863"/>
            <a:ext cx="720725" cy="504825"/>
          </a:xfrm>
          <a:prstGeom prst="rightArrow">
            <a:avLst>
              <a:gd name="adj1" fmla="val 50000"/>
              <a:gd name="adj2" fmla="val 46419"/>
            </a:avLst>
          </a:prstGeom>
          <a:gradFill rotWithShape="1">
            <a:gsLst>
              <a:gs pos="0">
                <a:srgbClr val="00416F"/>
              </a:gs>
              <a:gs pos="50000">
                <a:srgbClr val="005DA0"/>
              </a:gs>
              <a:gs pos="100000">
                <a:srgbClr val="0070C0"/>
              </a:gs>
            </a:gsLst>
            <a:lin ang="0" scaled="1"/>
          </a:gradFill>
          <a:ln w="9525">
            <a:solidFill>
              <a:srgbClr val="FFFFFF"/>
            </a:solidFill>
            <a:miter lim="800000"/>
            <a:headEnd/>
            <a:tailEnd/>
          </a:ln>
        </p:spPr>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18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grpSp>
        <p:nvGrpSpPr>
          <p:cNvPr id="69640" name="组合 9"/>
          <p:cNvGrpSpPr>
            <a:grpSpLocks/>
          </p:cNvGrpSpPr>
          <p:nvPr/>
        </p:nvGrpSpPr>
        <p:grpSpPr bwMode="auto">
          <a:xfrm>
            <a:off x="1857375" y="1169988"/>
            <a:ext cx="5429250" cy="647700"/>
            <a:chOff x="0" y="0"/>
            <a:chExt cx="5057774" cy="2184984"/>
          </a:xfrm>
        </p:grpSpPr>
        <p:sp>
          <p:nvSpPr>
            <p:cNvPr id="69641" name="AutoShape 7"/>
            <p:cNvSpPr>
              <a:spLocks noChangeArrowheads="1"/>
            </p:cNvSpPr>
            <p:nvPr/>
          </p:nvSpPr>
          <p:spPr bwMode="auto">
            <a:xfrm rot="10800000">
              <a:off x="0" y="0"/>
              <a:ext cx="5057774" cy="2184984"/>
            </a:xfrm>
            <a:prstGeom prst="homePlate">
              <a:avLst>
                <a:gd name="adj" fmla="val 24991"/>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1600" b="1">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9642" name="圆角矩形 11"/>
            <p:cNvSpPr>
              <a:spLocks noChangeArrowheads="1"/>
            </p:cNvSpPr>
            <p:nvPr/>
          </p:nvSpPr>
          <p:spPr bwMode="auto">
            <a:xfrm>
              <a:off x="1264444" y="25808"/>
              <a:ext cx="3703828" cy="2070320"/>
            </a:xfrm>
            <a:prstGeom prst="roundRect">
              <a:avLst>
                <a:gd name="adj" fmla="val 16667"/>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sz="1000" b="1">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69643" name="Rectangle 8"/>
            <p:cNvSpPr>
              <a:spLocks noChangeArrowheads="1"/>
            </p:cNvSpPr>
            <p:nvPr/>
          </p:nvSpPr>
          <p:spPr bwMode="auto">
            <a:xfrm>
              <a:off x="1330993" y="295644"/>
              <a:ext cx="3636502" cy="155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用户对随机挑战值签名</a:t>
              </a:r>
              <a:endParaRPr lang="zh-CN" altLang="en-US"/>
            </a:p>
          </p:txBody>
        </p:sp>
        <p:sp>
          <p:nvSpPr>
            <p:cNvPr id="69644" name="Rectangle 8"/>
            <p:cNvSpPr>
              <a:spLocks noChangeArrowheads="1"/>
            </p:cNvSpPr>
            <p:nvPr/>
          </p:nvSpPr>
          <p:spPr bwMode="auto">
            <a:xfrm>
              <a:off x="177466" y="182085"/>
              <a:ext cx="1220077" cy="1764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2800" b="1">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rPr>
                <a:t>Step 4</a:t>
              </a:r>
              <a:endParaRPr lang="zh-CN" altLang="en-US"/>
            </a:p>
          </p:txBody>
        </p:sp>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nodeType="afterEffect">
                                  <p:stCondLst>
                                    <p:cond delay="0"/>
                                  </p:stCondLst>
                                  <p:childTnLst>
                                    <p:set>
                                      <p:cBhvr>
                                        <p:cTn id="6" dur="1" fill="hold">
                                          <p:stCondLst>
                                            <p:cond delay="0"/>
                                          </p:stCondLst>
                                        </p:cTn>
                                        <p:tgtEl>
                                          <p:spTgt spid="67591"/>
                                        </p:tgtEl>
                                        <p:attrNameLst>
                                          <p:attrName>style.visibility</p:attrName>
                                        </p:attrNameLst>
                                      </p:cBhvr>
                                      <p:to>
                                        <p:strVal val="visible"/>
                                      </p:to>
                                    </p:set>
                                    <p:animEffect>
                                      <p:cBhvr>
                                        <p:cTn id="7" dur="500"/>
                                        <p:tgtEl>
                                          <p:spTgt spid="67591"/>
                                        </p:tgtEl>
                                      </p:cBhvr>
                                    </p:animEffect>
                                  </p:childTnLst>
                                </p:cTn>
                              </p:par>
                            </p:childTnLst>
                          </p:cTn>
                        </p:par>
                        <p:par>
                          <p:cTn id="8" fill="hold" nodeType="afterGroup">
                            <p:stCondLst>
                              <p:cond delay="500"/>
                            </p:stCondLst>
                            <p:childTnLst>
                              <p:par>
                                <p:cTn id="9" presetID="23" presetClass="entr" presetSubtype="16" fill="hold" nodeType="afterEffect">
                                  <p:stCondLst>
                                    <p:cond delay="0"/>
                                  </p:stCondLst>
                                  <p:childTnLst>
                                    <p:set>
                                      <p:cBhvr>
                                        <p:cTn id="10" dur="1" fill="hold">
                                          <p:stCondLst>
                                            <p:cond delay="0"/>
                                          </p:stCondLst>
                                        </p:cTn>
                                        <p:tgtEl>
                                          <p:spTgt spid="67587"/>
                                        </p:tgtEl>
                                        <p:attrNameLst>
                                          <p:attrName>style.visibility</p:attrName>
                                        </p:attrNameLst>
                                      </p:cBhvr>
                                      <p:to>
                                        <p:strVal val="visible"/>
                                      </p:to>
                                    </p:set>
                                    <p:anim calcmode="lin" valueType="num">
                                      <p:cBhvr>
                                        <p:cTn id="11" dur="500" fill="hold"/>
                                        <p:tgtEl>
                                          <p:spTgt spid="67587"/>
                                        </p:tgtEl>
                                        <p:attrNameLst>
                                          <p:attrName>ppt_w</p:attrName>
                                        </p:attrNameLst>
                                      </p:cBhvr>
                                      <p:tavLst>
                                        <p:tav tm="0">
                                          <p:val>
                                            <p:fltVal val="0"/>
                                          </p:val>
                                        </p:tav>
                                        <p:tav tm="100000">
                                          <p:val>
                                            <p:strVal val="#ppt_w"/>
                                          </p:val>
                                        </p:tav>
                                      </p:tavLst>
                                    </p:anim>
                                    <p:anim calcmode="lin" valueType="num">
                                      <p:cBhvr>
                                        <p:cTn id="12" dur="500" fill="hold"/>
                                        <p:tgtEl>
                                          <p:spTgt spid="67587"/>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67590"/>
                                        </p:tgtEl>
                                        <p:attrNameLst>
                                          <p:attrName>style.visibility</p:attrName>
                                        </p:attrNameLst>
                                      </p:cBhvr>
                                      <p:to>
                                        <p:strVal val="visible"/>
                                      </p:to>
                                    </p:set>
                                    <p:anim calcmode="lin" valueType="num">
                                      <p:cBhvr>
                                        <p:cTn id="15" dur="500" fill="hold"/>
                                        <p:tgtEl>
                                          <p:spTgt spid="67590"/>
                                        </p:tgtEl>
                                        <p:attrNameLst>
                                          <p:attrName>ppt_w</p:attrName>
                                        </p:attrNameLst>
                                      </p:cBhvr>
                                      <p:tavLst>
                                        <p:tav tm="0">
                                          <p:val>
                                            <p:fltVal val="0"/>
                                          </p:val>
                                        </p:tav>
                                        <p:tav tm="100000">
                                          <p:val>
                                            <p:strVal val="#ppt_w"/>
                                          </p:val>
                                        </p:tav>
                                      </p:tavLst>
                                    </p:anim>
                                    <p:anim calcmode="lin" valueType="num">
                                      <p:cBhvr>
                                        <p:cTn id="16" dur="500" fill="hold"/>
                                        <p:tgtEl>
                                          <p:spTgt spid="6759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0" grpId="0" bldLvl="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idx="4294967295"/>
          </p:nvPr>
        </p:nvSpPr>
        <p:spPr>
          <a:xfrm>
            <a:off x="0" y="-26988"/>
            <a:ext cx="9144000" cy="1143001"/>
          </a:xfrm>
        </p:spPr>
        <p:txBody>
          <a:bodyPr/>
          <a:lstStyle/>
          <a:p>
            <a:r>
              <a:rPr lang="en-US" altLang="zh-CN" sz="4000">
                <a:latin typeface="Times New Roman" panose="02020603050405020304" pitchFamily="18" charset="0"/>
                <a:ea typeface="微软雅黑" panose="020B0503020204020204" pitchFamily="34" charset="-122"/>
                <a:sym typeface="微软雅黑" panose="020B0503020204020204" pitchFamily="34" charset="-122"/>
              </a:rPr>
              <a:t>15.5.2 </a:t>
            </a:r>
            <a:r>
              <a:rPr lang="zh-CN" altLang="en-US" sz="4000">
                <a:latin typeface="Times New Roman" panose="02020603050405020304" pitchFamily="18" charset="0"/>
                <a:ea typeface="微软雅黑" panose="020B0503020204020204" pitchFamily="34" charset="-122"/>
                <a:sym typeface="微软雅黑" panose="020B0503020204020204" pitchFamily="34" charset="-122"/>
              </a:rPr>
              <a:t>基于证书认证的工作原理</a:t>
            </a:r>
            <a:endParaRPr lang="zh-CN" altLang="en-US"/>
          </a:p>
        </p:txBody>
      </p:sp>
      <p:sp>
        <p:nvSpPr>
          <p:cNvPr id="70659" name="Rectangle 3"/>
          <p:cNvSpPr>
            <a:spLocks noGrp="1" noChangeArrowheads="1"/>
          </p:cNvSpPr>
          <p:nvPr>
            <p:ph sz="half" idx="1"/>
          </p:nvPr>
        </p:nvSpPr>
        <p:spPr>
          <a:xfrm>
            <a:off x="214313" y="1905000"/>
            <a:ext cx="3492500" cy="4694238"/>
          </a:xfrm>
        </p:spPr>
        <p:txBody>
          <a:bodyPr/>
          <a:lstStyle/>
          <a:p>
            <a:pPr marL="0" lvl="1" algn="l">
              <a:lnSpc>
                <a:spcPct val="120000"/>
              </a:lnSpc>
              <a:spcBef>
                <a:spcPts val="1200"/>
              </a:spcBef>
              <a:spcAft>
                <a:spcPts val="1200"/>
              </a:spcAft>
              <a:buClr>
                <a:schemeClr val="accent1"/>
              </a:buClr>
              <a:buSzPct val="85000"/>
              <a:buFont typeface="Wingdings 2" panose="05020102010507070707" pitchFamily="18" charset="2"/>
              <a:buBlip>
                <a:blip r:embed="rId2"/>
              </a:buBlip>
            </a:pPr>
            <a:r>
              <a:rPr lang="zh-CN" altLang="zh-CN"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服务器的用户认证程序从用户数据库取得用户公钥；</a:t>
            </a:r>
          </a:p>
          <a:p>
            <a:pPr marL="0" lvl="1" algn="l">
              <a:lnSpc>
                <a:spcPct val="120000"/>
              </a:lnSpc>
              <a:spcBef>
                <a:spcPts val="1200"/>
              </a:spcBef>
              <a:spcAft>
                <a:spcPts val="1200"/>
              </a:spcAft>
              <a:buClr>
                <a:schemeClr val="accent1"/>
              </a:buClr>
              <a:buSzPct val="85000"/>
              <a:buFont typeface="Wingdings 2" panose="05020102010507070707" pitchFamily="18" charset="2"/>
              <a:buBlip>
                <a:blip r:embed="rId2"/>
              </a:buBlip>
            </a:pPr>
            <a:r>
              <a:rPr lang="zh-CN" altLang="zh-CN"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服务器用用户的公钥验证此签名，并恢复出挑战值的杂凑值；</a:t>
            </a:r>
          </a:p>
          <a:p>
            <a:pPr marL="0" lvl="1" algn="l">
              <a:lnSpc>
                <a:spcPct val="120000"/>
              </a:lnSpc>
              <a:spcBef>
                <a:spcPts val="1200"/>
              </a:spcBef>
              <a:spcAft>
                <a:spcPts val="1200"/>
              </a:spcAft>
              <a:buClr>
                <a:schemeClr val="accent1"/>
              </a:buClr>
              <a:buSzPct val="85000"/>
              <a:buFont typeface="Wingdings 2" panose="05020102010507070707" pitchFamily="18" charset="2"/>
              <a:buBlip>
                <a:blip r:embed="rId2"/>
              </a:buBlip>
            </a:pPr>
            <a:r>
              <a:rPr lang="zh-CN" altLang="zh-CN"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服务器将这两个随机挑战值进行比较。</a:t>
            </a:r>
            <a:endParaRPr lang="zh-CN" altLang="zh-CN" sz="2800"/>
          </a:p>
        </p:txBody>
      </p:sp>
      <p:pic>
        <p:nvPicPr>
          <p:cNvPr id="70660" name="Picture 2" descr="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1052513"/>
            <a:ext cx="50419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AutoShape 6"/>
          <p:cNvSpPr>
            <a:spLocks noChangeArrowheads="1"/>
          </p:cNvSpPr>
          <p:nvPr/>
        </p:nvSpPr>
        <p:spPr bwMode="auto">
          <a:xfrm>
            <a:off x="517525" y="1222375"/>
            <a:ext cx="6648450" cy="508000"/>
          </a:xfrm>
          <a:prstGeom prst="roundRect">
            <a:avLst>
              <a:gd name="adj" fmla="val 50000"/>
            </a:avLst>
          </a:prstGeom>
          <a:solidFill>
            <a:schemeClr val="bg1"/>
          </a:solidFill>
          <a:ln w="28575">
            <a:solidFill>
              <a:srgbClr val="B2B2B2"/>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服务器在收到用户签名后，立即对签名进行验证</a:t>
            </a:r>
            <a:endParaRPr lang="zh-CN" altLang="en-US"/>
          </a:p>
        </p:txBody>
      </p:sp>
      <p:grpSp>
        <p:nvGrpSpPr>
          <p:cNvPr id="70662" name="Group 23"/>
          <p:cNvGrpSpPr>
            <a:grpSpLocks/>
          </p:cNvGrpSpPr>
          <p:nvPr/>
        </p:nvGrpSpPr>
        <p:grpSpPr bwMode="auto">
          <a:xfrm>
            <a:off x="174625" y="1298575"/>
            <a:ext cx="427038" cy="398463"/>
            <a:chOff x="0" y="0"/>
            <a:chExt cx="1615" cy="1686"/>
          </a:xfrm>
        </p:grpSpPr>
        <p:sp>
          <p:nvSpPr>
            <p:cNvPr id="70663" name="Oval 24"/>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buClr>
                  <a:srgbClr val="FF0000"/>
                </a:buClr>
                <a:buFont typeface="Wingdings" panose="05000000000000000000" pitchFamily="2" charset="2"/>
                <a:buNone/>
              </a:pPr>
              <a:endParaRPr lang="zh-CN" altLang="zh-CN" sz="1400">
                <a:solidFill>
                  <a:srgbClr val="000000"/>
                </a:solidFill>
                <a:sym typeface="Tahoma" panose="020B0604030504040204" pitchFamily="34" charset="0"/>
              </a:endParaRPr>
            </a:p>
          </p:txBody>
        </p:sp>
        <p:sp>
          <p:nvSpPr>
            <p:cNvPr id="70664" name="Oval 25"/>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buClr>
                  <a:srgbClr val="FF0000"/>
                </a:buClr>
                <a:buFont typeface="Wingdings" panose="05000000000000000000" pitchFamily="2" charset="2"/>
                <a:buNone/>
              </a:pPr>
              <a:endParaRPr lang="zh-CN" altLang="zh-CN" sz="1400">
                <a:solidFill>
                  <a:srgbClr val="000000"/>
                </a:solidFill>
                <a:sym typeface="Tahoma" panose="020B0604030504040204" pitchFamily="34" charset="0"/>
              </a:endParaRPr>
            </a:p>
          </p:txBody>
        </p:sp>
        <p:sp>
          <p:nvSpPr>
            <p:cNvPr id="70665" name="Oval 26"/>
            <p:cNvSpPr>
              <a:spLocks noChangeArrowheads="1"/>
            </p:cNvSpPr>
            <p:nvPr/>
          </p:nvSpPr>
          <p:spPr bwMode="auto">
            <a:xfrm>
              <a:off x="408" y="94"/>
              <a:ext cx="1039" cy="1579"/>
            </a:xfrm>
            <a:prstGeom prst="ellipse">
              <a:avLst/>
            </a:prstGeom>
            <a:gradFill rotWithShape="1">
              <a:gsLst>
                <a:gs pos="0">
                  <a:srgbClr val="FFFFFF"/>
                </a:gs>
                <a:gs pos="50000">
                  <a:srgbClr val="BB9321"/>
                </a:gs>
                <a:gs pos="100000">
                  <a:srgbClr val="FFFFFF"/>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buClr>
                  <a:srgbClr val="FF0000"/>
                </a:buClr>
                <a:buFont typeface="Wingdings" panose="05000000000000000000" pitchFamily="2" charset="2"/>
                <a:buNone/>
              </a:pPr>
              <a:endParaRPr lang="zh-CN" altLang="zh-CN" sz="1400">
                <a:solidFill>
                  <a:srgbClr val="000000"/>
                </a:solidFill>
                <a:sym typeface="Arial" panose="020B0604020202020204" pitchFamily="34" charset="0"/>
              </a:endParaRPr>
            </a:p>
          </p:txBody>
        </p:sp>
        <p:sp>
          <p:nvSpPr>
            <p:cNvPr id="70666" name="Oval 27"/>
            <p:cNvSpPr>
              <a:spLocks noChangeArrowheads="1"/>
            </p:cNvSpPr>
            <p:nvPr/>
          </p:nvSpPr>
          <p:spPr bwMode="auto">
            <a:xfrm>
              <a:off x="411" y="95"/>
              <a:ext cx="1034" cy="1576"/>
            </a:xfrm>
            <a:prstGeom prst="ellipse">
              <a:avLst/>
            </a:prstGeom>
            <a:gradFill rotWithShape="1">
              <a:gsLst>
                <a:gs pos="0">
                  <a:srgbClr val="21B3E1"/>
                </a:gs>
                <a:gs pos="100000">
                  <a:srgbClr val="0F53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buClr>
                  <a:srgbClr val="FF0000"/>
                </a:buClr>
                <a:buFont typeface="Wingdings" panose="05000000000000000000" pitchFamily="2" charset="2"/>
                <a:buNone/>
              </a:pPr>
              <a:endParaRPr lang="zh-CN" altLang="zh-CN" sz="1400">
                <a:solidFill>
                  <a:srgbClr val="000000"/>
                </a:solidFill>
                <a:sym typeface="Tahoma" panose="020B0604030504040204" pitchFamily="34" charset="0"/>
              </a:endParaRPr>
            </a:p>
          </p:txBody>
        </p:sp>
        <p:sp>
          <p:nvSpPr>
            <p:cNvPr id="70667" name="Oval 28"/>
            <p:cNvSpPr>
              <a:spLocks noChangeArrowheads="1"/>
            </p:cNvSpPr>
            <p:nvPr/>
          </p:nvSpPr>
          <p:spPr bwMode="auto">
            <a:xfrm>
              <a:off x="252" y="107"/>
              <a:ext cx="1105" cy="1579"/>
            </a:xfrm>
            <a:prstGeom prst="ellipse">
              <a:avLst/>
            </a:prstGeom>
            <a:gradFill rotWithShape="1">
              <a:gsLst>
                <a:gs pos="0">
                  <a:srgbClr val="654E12"/>
                </a:gs>
                <a:gs pos="50000">
                  <a:srgbClr val="BB9321"/>
                </a:gs>
                <a:gs pos="100000">
                  <a:srgbClr val="654E12"/>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buClr>
                  <a:srgbClr val="FF0000"/>
                </a:buClr>
                <a:buFont typeface="Wingdings" panose="05000000000000000000" pitchFamily="2" charset="2"/>
                <a:buNone/>
              </a:pPr>
              <a:endParaRPr lang="zh-CN" altLang="zh-CN" sz="1400">
                <a:solidFill>
                  <a:srgbClr val="000000"/>
                </a:solidFill>
                <a:sym typeface="Arial" panose="020B0604020202020204" pitchFamily="34" charset="0"/>
              </a:endParaRPr>
            </a:p>
          </p:txBody>
        </p:sp>
        <p:sp>
          <p:nvSpPr>
            <p:cNvPr id="70668" name="Oval 29"/>
            <p:cNvSpPr>
              <a:spLocks noChangeArrowheads="1"/>
            </p:cNvSpPr>
            <p:nvPr/>
          </p:nvSpPr>
          <p:spPr bwMode="auto">
            <a:xfrm>
              <a:off x="259" y="111"/>
              <a:ext cx="1096" cy="1575"/>
            </a:xfrm>
            <a:prstGeom prst="ellipse">
              <a:avLst/>
            </a:prstGeom>
            <a:gradFill rotWithShape="1">
              <a:gsLst>
                <a:gs pos="0">
                  <a:srgbClr val="21B3E1"/>
                </a:gs>
                <a:gs pos="100000">
                  <a:srgbClr val="10576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buClr>
                  <a:srgbClr val="FF0000"/>
                </a:buClr>
                <a:buFont typeface="Wingdings" panose="05000000000000000000" pitchFamily="2" charset="2"/>
                <a:buNone/>
              </a:pPr>
              <a:endParaRPr lang="zh-CN" altLang="zh-CN" sz="1400">
                <a:solidFill>
                  <a:srgbClr val="000000"/>
                </a:solidFill>
                <a:sym typeface="Tahoma" panose="020B0604030504040204" pitchFamily="34" charset="0"/>
              </a:endParaRPr>
            </a:p>
          </p:txBody>
        </p:sp>
      </p:grpSp>
    </p:spTree>
  </p:cSld>
  <p:clrMapOvr>
    <a:masterClrMapping/>
  </p:clrMapOvr>
  <p:transition>
    <p:pull dir="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a:spLocks noGrp="1" noChangeArrowheads="1"/>
          </p:cNvSpPr>
          <p:nvPr>
            <p:ph type="title" idx="4294967295"/>
          </p:nvPr>
        </p:nvSpPr>
        <p:spPr>
          <a:xfrm>
            <a:off x="0" y="0"/>
            <a:ext cx="9144000" cy="1143000"/>
          </a:xfrm>
        </p:spPr>
        <p:txBody>
          <a:bodyPr/>
          <a:lstStyle/>
          <a:p>
            <a:r>
              <a:rPr lang="en-US" altLang="zh-CN" sz="4000">
                <a:latin typeface="Times New Roman" panose="02020603050405020304" pitchFamily="18" charset="0"/>
                <a:ea typeface="微软雅黑" panose="020B0503020204020204" pitchFamily="34" charset="-122"/>
                <a:sym typeface="微软雅黑" panose="020B0503020204020204" pitchFamily="34" charset="-122"/>
              </a:rPr>
              <a:t>15.5.2 </a:t>
            </a:r>
            <a:r>
              <a:rPr lang="zh-CN" altLang="en-US" sz="4000">
                <a:latin typeface="Times New Roman" panose="02020603050405020304" pitchFamily="18" charset="0"/>
                <a:ea typeface="微软雅黑" panose="020B0503020204020204" pitchFamily="34" charset="-122"/>
                <a:sym typeface="微软雅黑" panose="020B0503020204020204" pitchFamily="34" charset="-122"/>
              </a:rPr>
              <a:t>基于证书认证的工作原理</a:t>
            </a:r>
            <a:endParaRPr lang="zh-CN" altLang="en-US"/>
          </a:p>
        </p:txBody>
      </p:sp>
      <p:pic>
        <p:nvPicPr>
          <p:cNvPr id="69635" name="Picture 5"/>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l="3014" t="3743" r="5042" b="12401"/>
          <a:stretch>
            <a:fillRect/>
          </a:stretch>
        </p:blipFill>
        <p:spPr>
          <a:xfrm>
            <a:off x="1322388" y="1951038"/>
            <a:ext cx="6535737" cy="1993900"/>
          </a:xfrm>
        </p:spPr>
      </p:pic>
      <p:sp>
        <p:nvSpPr>
          <p:cNvPr id="71684" name="Text Box 6"/>
          <p:cNvSpPr>
            <a:spLocks noChangeArrowheads="1"/>
          </p:cNvSpPr>
          <p:nvPr/>
        </p:nvSpPr>
        <p:spPr bwMode="auto">
          <a:xfrm>
            <a:off x="322263" y="4437063"/>
            <a:ext cx="6072187"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lvl="1" latinLnBrk="1">
              <a:lnSpc>
                <a:spcPct val="120000"/>
              </a:lnSpc>
              <a:spcBef>
                <a:spcPts val="600"/>
              </a:spcBef>
              <a:spcAft>
                <a:spcPts val="600"/>
              </a:spcAft>
              <a:buClr>
                <a:schemeClr val="accent1"/>
              </a:buClr>
              <a:buSzPct val="85000"/>
              <a:buFont typeface="Arial" panose="020B0604020202020204" pitchFamily="34" charset="0"/>
              <a:buBlip>
                <a:blip r:embed="rId3"/>
              </a:buBlip>
            </a:pPr>
            <a:r>
              <a:rPr lang="zh-CN" altLang="en-US">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根据上述验证是否通过，服务器向用户返回相应的消息，以通知用户认证是否成功。</a:t>
            </a:r>
            <a:endParaRPr lang="en-US" altLang="zh-CN">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a:p>
            <a:pPr marL="0" lvl="1" latinLnBrk="1">
              <a:lnSpc>
                <a:spcPct val="120000"/>
              </a:lnSpc>
              <a:spcBef>
                <a:spcPts val="600"/>
              </a:spcBef>
              <a:spcAft>
                <a:spcPts val="600"/>
              </a:spcAft>
              <a:buClr>
                <a:schemeClr val="accent1"/>
              </a:buClr>
              <a:buSzPct val="85000"/>
              <a:buFont typeface="Arial" panose="020B0604020202020204" pitchFamily="34" charset="0"/>
              <a:buBlip>
                <a:blip r:embed="rId3"/>
              </a:buBlip>
            </a:pPr>
            <a:r>
              <a:rPr lang="zh-CN" altLang="en-US">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此后，用户可使用网上银行业务开始电子商务活动。</a:t>
            </a:r>
            <a:endParaRPr lang="zh-CN" altLang="en-US"/>
          </a:p>
        </p:txBody>
      </p:sp>
      <p:grpSp>
        <p:nvGrpSpPr>
          <p:cNvPr id="71685" name="组合 7"/>
          <p:cNvGrpSpPr>
            <a:grpSpLocks/>
          </p:cNvGrpSpPr>
          <p:nvPr/>
        </p:nvGrpSpPr>
        <p:grpSpPr bwMode="auto">
          <a:xfrm>
            <a:off x="1857375" y="1169988"/>
            <a:ext cx="5786438" cy="647700"/>
            <a:chOff x="0" y="0"/>
            <a:chExt cx="5057774" cy="2184984"/>
          </a:xfrm>
        </p:grpSpPr>
        <p:sp>
          <p:nvSpPr>
            <p:cNvPr id="71689" name="AutoShape 7"/>
            <p:cNvSpPr>
              <a:spLocks noChangeArrowheads="1"/>
            </p:cNvSpPr>
            <p:nvPr/>
          </p:nvSpPr>
          <p:spPr bwMode="auto">
            <a:xfrm rot="10800000">
              <a:off x="0" y="0"/>
              <a:ext cx="5057774" cy="2184984"/>
            </a:xfrm>
            <a:prstGeom prst="homePlate">
              <a:avLst>
                <a:gd name="adj" fmla="val 24991"/>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1600" b="1">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1690" name="圆角矩形 9"/>
            <p:cNvSpPr>
              <a:spLocks noChangeArrowheads="1"/>
            </p:cNvSpPr>
            <p:nvPr/>
          </p:nvSpPr>
          <p:spPr bwMode="auto">
            <a:xfrm>
              <a:off x="1264444" y="25808"/>
              <a:ext cx="3703828" cy="2070320"/>
            </a:xfrm>
            <a:prstGeom prst="roundRect">
              <a:avLst>
                <a:gd name="adj" fmla="val 16667"/>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sz="1000" b="1">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1691" name="Rectangle 8"/>
            <p:cNvSpPr>
              <a:spLocks noChangeArrowheads="1"/>
            </p:cNvSpPr>
            <p:nvPr/>
          </p:nvSpPr>
          <p:spPr bwMode="auto">
            <a:xfrm>
              <a:off x="1330993" y="295644"/>
              <a:ext cx="3636502" cy="155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b="1">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服务器向用户返回相应的消息</a:t>
              </a:r>
              <a:endParaRPr lang="zh-CN" altLang="en-US"/>
            </a:p>
          </p:txBody>
        </p:sp>
        <p:sp>
          <p:nvSpPr>
            <p:cNvPr id="71692" name="Rectangle 8"/>
            <p:cNvSpPr>
              <a:spLocks noChangeArrowheads="1"/>
            </p:cNvSpPr>
            <p:nvPr/>
          </p:nvSpPr>
          <p:spPr bwMode="auto">
            <a:xfrm>
              <a:off x="177466" y="182085"/>
              <a:ext cx="1220077" cy="1764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2800" b="1">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rPr>
                <a:t>Step 5</a:t>
              </a:r>
              <a:endParaRPr lang="zh-CN" altLang="en-US"/>
            </a:p>
          </p:txBody>
        </p:sp>
      </p:grpSp>
      <p:grpSp>
        <p:nvGrpSpPr>
          <p:cNvPr id="69642" name="组合 15"/>
          <p:cNvGrpSpPr>
            <a:grpSpLocks noChangeAspect="1"/>
          </p:cNvGrpSpPr>
          <p:nvPr/>
        </p:nvGrpSpPr>
        <p:grpSpPr bwMode="auto">
          <a:xfrm>
            <a:off x="6500813" y="4857750"/>
            <a:ext cx="2000250" cy="1785938"/>
            <a:chOff x="0" y="0"/>
            <a:chExt cx="2000232" cy="1785918"/>
          </a:xfrm>
        </p:grpSpPr>
        <p:pic>
          <p:nvPicPr>
            <p:cNvPr id="71687" name="图片 14" descr="passwor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643074" cy="1643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8" name="图片 13" descr="signature_verification.pn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0132" y="785818"/>
              <a:ext cx="1000100" cy="10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69635"/>
                                        </p:tgtEl>
                                        <p:attrNameLst>
                                          <p:attrName>style.visibility</p:attrName>
                                        </p:attrNameLst>
                                      </p:cBhvr>
                                      <p:to>
                                        <p:strVal val="visible"/>
                                      </p:to>
                                    </p:set>
                                    <p:animEffect>
                                      <p:cBhvr>
                                        <p:cTn id="7" dur="500"/>
                                        <p:tgtEl>
                                          <p:spTgt spid="69635"/>
                                        </p:tgtEl>
                                      </p:cBhvr>
                                    </p:animEffect>
                                  </p:childTnLst>
                                </p:cTn>
                              </p:par>
                              <p:par>
                                <p:cTn id="8" presetID="23" presetClass="entr" presetSubtype="16" fill="hold" nodeType="withEffect">
                                  <p:stCondLst>
                                    <p:cond delay="0"/>
                                  </p:stCondLst>
                                  <p:childTnLst>
                                    <p:set>
                                      <p:cBhvr>
                                        <p:cTn id="9" dur="1" fill="hold">
                                          <p:stCondLst>
                                            <p:cond delay="0"/>
                                          </p:stCondLst>
                                        </p:cTn>
                                        <p:tgtEl>
                                          <p:spTgt spid="69642"/>
                                        </p:tgtEl>
                                        <p:attrNameLst>
                                          <p:attrName>style.visibility</p:attrName>
                                        </p:attrNameLst>
                                      </p:cBhvr>
                                      <p:to>
                                        <p:strVal val="visible"/>
                                      </p:to>
                                    </p:set>
                                    <p:anim calcmode="lin" valueType="num">
                                      <p:cBhvr>
                                        <p:cTn id="10" dur="500" fill="hold"/>
                                        <p:tgtEl>
                                          <p:spTgt spid="69642"/>
                                        </p:tgtEl>
                                        <p:attrNameLst>
                                          <p:attrName>ppt_w</p:attrName>
                                        </p:attrNameLst>
                                      </p:cBhvr>
                                      <p:tavLst>
                                        <p:tav tm="0">
                                          <p:val>
                                            <p:fltVal val="0"/>
                                          </p:val>
                                        </p:tav>
                                        <p:tav tm="100000">
                                          <p:val>
                                            <p:strVal val="#ppt_w"/>
                                          </p:val>
                                        </p:tav>
                                      </p:tavLst>
                                    </p:anim>
                                    <p:anim calcmode="lin" valueType="num">
                                      <p:cBhvr>
                                        <p:cTn id="11" dur="500" fill="hold"/>
                                        <p:tgtEl>
                                          <p:spTgt spid="6964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457200" y="42863"/>
            <a:ext cx="8229600" cy="1143000"/>
          </a:xfrm>
        </p:spPr>
        <p:txBody>
          <a:bodyPr/>
          <a:lstStyle/>
          <a:p>
            <a:r>
              <a:rPr lang="en-US" altLang="zh-CN"/>
              <a:t>USB Key</a:t>
            </a:r>
            <a:r>
              <a:rPr lang="zh-CN" altLang="en-US"/>
              <a:t>认证</a:t>
            </a:r>
          </a:p>
        </p:txBody>
      </p:sp>
      <p:sp>
        <p:nvSpPr>
          <p:cNvPr id="72707" name="Rectangle 3"/>
          <p:cNvSpPr>
            <a:spLocks noGrp="1" noChangeArrowheads="1"/>
          </p:cNvSpPr>
          <p:nvPr>
            <p:ph type="body" idx="4294967295"/>
          </p:nvPr>
        </p:nvSpPr>
        <p:spPr>
          <a:xfrm>
            <a:off x="684213" y="1268413"/>
            <a:ext cx="8208962" cy="5040312"/>
          </a:xfrm>
        </p:spPr>
        <p:txBody>
          <a:bodyPr/>
          <a:lstStyle/>
          <a:p>
            <a:r>
              <a:rPr lang="zh-CN" altLang="en-US" sz="2900" b="1"/>
              <a:t>近几年发展起来的一种方便、安全、经济的身份认证技术</a:t>
            </a:r>
          </a:p>
          <a:p>
            <a:r>
              <a:rPr lang="zh-CN" altLang="en-US" sz="2900" b="1">
                <a:solidFill>
                  <a:srgbClr val="FF0000"/>
                </a:solidFill>
              </a:rPr>
              <a:t>软硬件相结合</a:t>
            </a:r>
          </a:p>
          <a:p>
            <a:r>
              <a:rPr lang="zh-CN" altLang="en-US" sz="2900" b="1">
                <a:solidFill>
                  <a:srgbClr val="FF0000"/>
                </a:solidFill>
              </a:rPr>
              <a:t>一次一密</a:t>
            </a:r>
            <a:r>
              <a:rPr lang="zh-CN" altLang="en-US" sz="2900" b="1"/>
              <a:t> </a:t>
            </a:r>
          </a:p>
          <a:p>
            <a:r>
              <a:rPr lang="en-US" altLang="zh-CN" sz="2900" b="1"/>
              <a:t>USB Key</a:t>
            </a:r>
            <a:r>
              <a:rPr lang="zh-CN" altLang="en-US" sz="2900" b="1"/>
              <a:t>是一种</a:t>
            </a:r>
            <a:r>
              <a:rPr lang="en-US" altLang="zh-CN" sz="2900" b="1"/>
              <a:t>USB</a:t>
            </a:r>
            <a:r>
              <a:rPr lang="zh-CN" altLang="en-US" sz="2900" b="1"/>
              <a:t>接口的</a:t>
            </a:r>
            <a:r>
              <a:rPr lang="zh-CN" altLang="en-US" sz="2900" b="1">
                <a:solidFill>
                  <a:srgbClr val="FF3300"/>
                </a:solidFill>
              </a:rPr>
              <a:t>硬件设备</a:t>
            </a:r>
            <a:r>
              <a:rPr lang="zh-CN" altLang="en-US" sz="2900" b="1"/>
              <a:t>，它内置单片机或智能卡芯片，可以存储用户的</a:t>
            </a:r>
            <a:r>
              <a:rPr lang="zh-CN" altLang="en-US" sz="2900" b="1">
                <a:solidFill>
                  <a:srgbClr val="FF0000"/>
                </a:solidFill>
              </a:rPr>
              <a:t>密钥或数字证书</a:t>
            </a:r>
            <a:r>
              <a:rPr lang="zh-CN" altLang="en-US" sz="2900" b="1"/>
              <a:t>，利用</a:t>
            </a:r>
            <a:r>
              <a:rPr lang="en-US" altLang="zh-CN" sz="2900" b="1"/>
              <a:t>USB Key</a:t>
            </a:r>
            <a:r>
              <a:rPr lang="zh-CN" altLang="en-US" sz="2900" b="1"/>
              <a:t>内置的密码学算法实现对用户身份的认证</a:t>
            </a:r>
          </a:p>
          <a:p>
            <a:r>
              <a:rPr lang="zh-CN" altLang="en-US" sz="2900" b="1"/>
              <a:t>工行叫</a:t>
            </a:r>
            <a:r>
              <a:rPr lang="en-US" altLang="zh-CN" sz="2900" b="1"/>
              <a:t>U</a:t>
            </a:r>
            <a:r>
              <a:rPr lang="zh-CN" altLang="en-US" sz="2900" b="1"/>
              <a:t>盾，农行叫</a:t>
            </a:r>
            <a:r>
              <a:rPr lang="en-US" altLang="zh-CN" sz="2900" b="1"/>
              <a:t>K</a:t>
            </a:r>
            <a:r>
              <a:rPr lang="zh-CN" altLang="en-US" sz="2900" b="1"/>
              <a:t>宝，建行叫网银盾，光大银行叫阳光网盾</a:t>
            </a:r>
            <a:endParaRPr lang="zh-CN" altLang="en-US"/>
          </a:p>
        </p:txBody>
      </p:sp>
    </p:spTree>
  </p:cSld>
  <p:clrMapOvr>
    <a:masterClrMapping/>
  </p:clrMapOvr>
  <p:transition>
    <p:pull dir="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a:xfrm>
            <a:off x="457200" y="-28575"/>
            <a:ext cx="8229600" cy="1143000"/>
          </a:xfrm>
        </p:spPr>
        <p:txBody>
          <a:bodyPr/>
          <a:lstStyle/>
          <a:p>
            <a:r>
              <a:rPr lang="zh-CN" altLang="zh-CN" b="0"/>
              <a:t>特点比较</a:t>
            </a:r>
            <a:r>
              <a:rPr lang="zh-CN" altLang="zh-CN"/>
              <a:t> </a:t>
            </a:r>
          </a:p>
        </p:txBody>
      </p:sp>
      <p:graphicFrame>
        <p:nvGraphicFramePr>
          <p:cNvPr id="71683" name="Group 3"/>
          <p:cNvGraphicFramePr>
            <a:graphicFrameLocks noGrp="1"/>
          </p:cNvGraphicFramePr>
          <p:nvPr/>
        </p:nvGraphicFramePr>
        <p:xfrm>
          <a:off x="395288" y="1341438"/>
          <a:ext cx="8424862" cy="5057776"/>
        </p:xfrm>
        <a:graphic>
          <a:graphicData uri="http://schemas.openxmlformats.org/drawingml/2006/table">
            <a:tbl>
              <a:tblPr/>
              <a:tblGrid>
                <a:gridCol w="2076450">
                  <a:extLst>
                    <a:ext uri="{9D8B030D-6E8A-4147-A177-3AD203B41FA5}">
                      <a16:colId xmlns:a16="http://schemas.microsoft.com/office/drawing/2014/main" val="1345080255"/>
                    </a:ext>
                  </a:extLst>
                </a:gridCol>
                <a:gridCol w="2117725">
                  <a:extLst>
                    <a:ext uri="{9D8B030D-6E8A-4147-A177-3AD203B41FA5}">
                      <a16:colId xmlns:a16="http://schemas.microsoft.com/office/drawing/2014/main" val="3133811262"/>
                    </a:ext>
                  </a:extLst>
                </a:gridCol>
                <a:gridCol w="2112962">
                  <a:extLst>
                    <a:ext uri="{9D8B030D-6E8A-4147-A177-3AD203B41FA5}">
                      <a16:colId xmlns:a16="http://schemas.microsoft.com/office/drawing/2014/main" val="3937777328"/>
                    </a:ext>
                  </a:extLst>
                </a:gridCol>
                <a:gridCol w="2117725">
                  <a:extLst>
                    <a:ext uri="{9D8B030D-6E8A-4147-A177-3AD203B41FA5}">
                      <a16:colId xmlns:a16="http://schemas.microsoft.com/office/drawing/2014/main" val="1757199792"/>
                    </a:ext>
                  </a:extLst>
                </a:gridCol>
              </a:tblGrid>
              <a:tr h="738188">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l" defTabSz="0" rtl="0" eaLnBrk="0" fontAlgn="base" latinLnBrk="1" hangingPunct="0">
                        <a:lnSpc>
                          <a:spcPct val="100000"/>
                        </a:lnSpc>
                        <a:spcBef>
                          <a:spcPct val="20000"/>
                        </a:spcBef>
                        <a:spcAft>
                          <a:spcPct val="0"/>
                        </a:spcAft>
                        <a:buClr>
                          <a:srgbClr val="000099"/>
                        </a:buClr>
                        <a:buSzTx/>
                        <a:buFont typeface="Wingdings" panose="05000000000000000000" pitchFamily="2" charset="2"/>
                        <a:buNone/>
                        <a:tabLst/>
                      </a:pP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1" hangingPunct="0">
                        <a:lnSpc>
                          <a:spcPct val="100000"/>
                        </a:lnSpc>
                        <a:spcBef>
                          <a:spcPct val="20000"/>
                        </a:spcBef>
                        <a:spcAft>
                          <a:spcPct val="0"/>
                        </a:spcAft>
                        <a:buClr>
                          <a:srgbClr val="000099"/>
                        </a:buClr>
                        <a:buSzTx/>
                        <a:buFont typeface="Wingdings" panose="05000000000000000000" pitchFamily="2" charset="2"/>
                        <a:buNone/>
                        <a:tabLst/>
                      </a:pPr>
                      <a:r>
                        <a:rPr kumimoji="0" lang="zh-CN" altLang="zh-CN" sz="23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rPr>
                        <a:t>特点 </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1" hangingPunct="0">
                        <a:lnSpc>
                          <a:spcPct val="100000"/>
                        </a:lnSpc>
                        <a:spcBef>
                          <a:spcPct val="20000"/>
                        </a:spcBef>
                        <a:spcAft>
                          <a:spcPct val="0"/>
                        </a:spcAft>
                        <a:buClr>
                          <a:srgbClr val="000099"/>
                        </a:buClr>
                        <a:buSzTx/>
                        <a:buFont typeface="Wingdings" panose="05000000000000000000" pitchFamily="2" charset="2"/>
                        <a:buNone/>
                        <a:tabLst/>
                      </a:pPr>
                      <a:r>
                        <a:rPr kumimoji="0" lang="zh-CN" altLang="zh-CN" sz="23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rPr>
                        <a:t>应用 </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1" hangingPunct="0">
                        <a:lnSpc>
                          <a:spcPct val="100000"/>
                        </a:lnSpc>
                        <a:spcBef>
                          <a:spcPct val="20000"/>
                        </a:spcBef>
                        <a:spcAft>
                          <a:spcPct val="0"/>
                        </a:spcAft>
                        <a:buClr>
                          <a:srgbClr val="000099"/>
                        </a:buClr>
                        <a:buSzTx/>
                        <a:buFont typeface="Wingdings" panose="05000000000000000000" pitchFamily="2" charset="2"/>
                        <a:buNone/>
                        <a:tabLst/>
                      </a:pPr>
                      <a:r>
                        <a:rPr kumimoji="0" lang="zh-CN" altLang="zh-CN" sz="23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rPr>
                        <a:t>主要产品 </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324649669"/>
                  </a:ext>
                </a:extLst>
              </a:tr>
              <a:tr h="1162050">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1" hangingPunct="0">
                        <a:lnSpc>
                          <a:spcPct val="100000"/>
                        </a:lnSpc>
                        <a:spcBef>
                          <a:spcPct val="20000"/>
                        </a:spcBef>
                        <a:spcAft>
                          <a:spcPct val="0"/>
                        </a:spcAft>
                        <a:buClr>
                          <a:srgbClr val="000099"/>
                        </a:buClr>
                        <a:buSzTx/>
                        <a:buFont typeface="Wingdings" panose="05000000000000000000" pitchFamily="2" charset="2"/>
                        <a:buNone/>
                        <a:tabLst/>
                      </a:pPr>
                      <a:r>
                        <a:rPr kumimoji="0" lang="zh-CN" altLang="zh-CN" sz="23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rPr>
                        <a:t>静态口令</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l" defTabSz="0" rtl="0" eaLnBrk="0" fontAlgn="base" latinLnBrk="1" hangingPunct="0">
                        <a:lnSpc>
                          <a:spcPct val="100000"/>
                        </a:lnSpc>
                        <a:spcBef>
                          <a:spcPct val="20000"/>
                        </a:spcBef>
                        <a:spcAft>
                          <a:spcPct val="0"/>
                        </a:spcAft>
                        <a:buClr>
                          <a:srgbClr val="000099"/>
                        </a:buClr>
                        <a:buSzTx/>
                        <a:buFont typeface="Wingdings" panose="05000000000000000000" pitchFamily="2" charset="2"/>
                        <a:buNone/>
                        <a:tabLst/>
                      </a:pPr>
                      <a:r>
                        <a:rPr kumimoji="0" lang="zh-CN" altLang="zh-CN" sz="20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rPr>
                        <a:t> 简单易行</a:t>
                      </a:r>
                    </a:p>
                    <a:p>
                      <a:pPr marL="0" marR="0" lvl="0" indent="0" algn="l" defTabSz="0" rtl="0" eaLnBrk="0" fontAlgn="base" latinLnBrk="1" hangingPunct="0">
                        <a:lnSpc>
                          <a:spcPct val="100000"/>
                        </a:lnSpc>
                        <a:spcBef>
                          <a:spcPct val="20000"/>
                        </a:spcBef>
                        <a:spcAft>
                          <a:spcPct val="0"/>
                        </a:spcAft>
                        <a:buClr>
                          <a:srgbClr val="000099"/>
                        </a:buClr>
                        <a:buSzTx/>
                        <a:buFont typeface="Wingdings" panose="05000000000000000000" pitchFamily="2" charset="2"/>
                        <a:buNone/>
                        <a:tabLst/>
                      </a:pPr>
                      <a:r>
                        <a:rPr kumimoji="0" lang="zh-CN" altLang="zh-CN" sz="20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rPr>
                        <a:t> </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l" defTabSz="0" rtl="0" eaLnBrk="0" fontAlgn="base" latinLnBrk="1" hangingPunct="0">
                        <a:lnSpc>
                          <a:spcPct val="100000"/>
                        </a:lnSpc>
                        <a:spcBef>
                          <a:spcPct val="20000"/>
                        </a:spcBef>
                        <a:spcAft>
                          <a:spcPct val="0"/>
                        </a:spcAft>
                        <a:buClr>
                          <a:srgbClr val="000099"/>
                        </a:buClr>
                        <a:buSzTx/>
                        <a:buFont typeface="Wingdings" panose="05000000000000000000" pitchFamily="2" charset="2"/>
                        <a:buNone/>
                        <a:tabLst/>
                      </a:pPr>
                      <a:r>
                        <a:rPr kumimoji="0" lang="zh-CN" altLang="zh-CN" sz="20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rPr>
                        <a:t>保护非关键性的系统，不能保护敏感信息</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l" defTabSz="0" rtl="0" eaLnBrk="0" fontAlgn="base" latinLnBrk="1" hangingPunct="0">
                        <a:lnSpc>
                          <a:spcPct val="100000"/>
                        </a:lnSpc>
                        <a:spcBef>
                          <a:spcPct val="20000"/>
                        </a:spcBef>
                        <a:spcAft>
                          <a:spcPct val="0"/>
                        </a:spcAft>
                        <a:buClr>
                          <a:srgbClr val="000099"/>
                        </a:buClr>
                        <a:buSzTx/>
                        <a:buFont typeface="Wingdings" panose="05000000000000000000" pitchFamily="2" charset="2"/>
                        <a:buNone/>
                        <a:tabLst/>
                      </a:pPr>
                      <a:r>
                        <a:rPr kumimoji="0" lang="zh-CN" altLang="zh-CN" sz="20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rPr>
                        <a:t>嵌入在各种应用软件中</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896965257"/>
                  </a:ext>
                </a:extLst>
              </a:tr>
              <a:tr h="1006475">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1" hangingPunct="0">
                        <a:lnSpc>
                          <a:spcPct val="100000"/>
                        </a:lnSpc>
                        <a:spcBef>
                          <a:spcPct val="20000"/>
                        </a:spcBef>
                        <a:spcAft>
                          <a:spcPct val="0"/>
                        </a:spcAft>
                        <a:buClr>
                          <a:srgbClr val="000099"/>
                        </a:buClr>
                        <a:buSzTx/>
                        <a:buFont typeface="Wingdings" panose="05000000000000000000" pitchFamily="2" charset="2"/>
                        <a:buNone/>
                        <a:tabLst/>
                      </a:pPr>
                      <a:r>
                        <a:rPr kumimoji="0" lang="zh-CN" altLang="zh-CN" sz="23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rPr>
                        <a:t>动态口令</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l" defTabSz="0" rtl="0" eaLnBrk="0" fontAlgn="base" latinLnBrk="1" hangingPunct="0">
                        <a:lnSpc>
                          <a:spcPct val="100000"/>
                        </a:lnSpc>
                        <a:spcBef>
                          <a:spcPct val="20000"/>
                        </a:spcBef>
                        <a:spcAft>
                          <a:spcPct val="0"/>
                        </a:spcAft>
                        <a:buClr>
                          <a:srgbClr val="000099"/>
                        </a:buClr>
                        <a:buSzTx/>
                        <a:buFont typeface="Wingdings" panose="05000000000000000000" pitchFamily="2" charset="2"/>
                        <a:buNone/>
                        <a:tabLst/>
                      </a:pPr>
                      <a:r>
                        <a:rPr kumimoji="0" lang="zh-CN" altLang="zh-CN" sz="20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rPr>
                        <a:t>一次一密，较高安全性 </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l" defTabSz="0" rtl="0" eaLnBrk="0" fontAlgn="base" latinLnBrk="1" hangingPunct="0">
                        <a:lnSpc>
                          <a:spcPct val="100000"/>
                        </a:lnSpc>
                        <a:spcBef>
                          <a:spcPct val="20000"/>
                        </a:spcBef>
                        <a:spcAft>
                          <a:spcPct val="0"/>
                        </a:spcAft>
                        <a:buClr>
                          <a:srgbClr val="000099"/>
                        </a:buClr>
                        <a:buSzTx/>
                        <a:buFont typeface="Wingdings" panose="05000000000000000000" pitchFamily="2" charset="2"/>
                        <a:buNone/>
                        <a:tabLst/>
                      </a:pPr>
                      <a:r>
                        <a:rPr kumimoji="0" lang="zh-CN" altLang="zh-CN" sz="20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rPr>
                        <a:t>使用烦琐，有可能造成新的安全漏洞 </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l" defTabSz="0" rtl="0" eaLnBrk="0" fontAlgn="base" latinLnBrk="1" hangingPunct="0">
                        <a:lnSpc>
                          <a:spcPct val="100000"/>
                        </a:lnSpc>
                        <a:spcBef>
                          <a:spcPct val="20000"/>
                        </a:spcBef>
                        <a:spcAft>
                          <a:spcPct val="0"/>
                        </a:spcAft>
                        <a:buClr>
                          <a:srgbClr val="000099"/>
                        </a:buClr>
                        <a:buSzTx/>
                        <a:buFont typeface="Wingdings" panose="05000000000000000000" pitchFamily="2" charset="2"/>
                        <a:buNone/>
                        <a:tabLst/>
                      </a:pPr>
                      <a:r>
                        <a:rPr kumimoji="0" lang="zh-CN" altLang="zh-CN" sz="20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rPr>
                        <a:t>动态令牌等 </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82148875"/>
                  </a:ext>
                </a:extLst>
              </a:tr>
              <a:tr h="987425">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1" hangingPunct="0">
                        <a:lnSpc>
                          <a:spcPct val="100000"/>
                        </a:lnSpc>
                        <a:spcBef>
                          <a:spcPct val="20000"/>
                        </a:spcBef>
                        <a:spcAft>
                          <a:spcPct val="0"/>
                        </a:spcAft>
                        <a:buClr>
                          <a:srgbClr val="000099"/>
                        </a:buClr>
                        <a:buSzTx/>
                        <a:buFont typeface="Wingdings" panose="05000000000000000000" pitchFamily="2" charset="2"/>
                        <a:buNone/>
                        <a:tabLst/>
                      </a:pPr>
                      <a:r>
                        <a:rPr kumimoji="0" lang="en-US" altLang="zh-CN" sz="23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rPr>
                        <a:t>USB Key</a:t>
                      </a:r>
                      <a:r>
                        <a:rPr kumimoji="0" lang="zh-CN" altLang="en-US" sz="23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rPr>
                        <a:t>认证</a:t>
                      </a:r>
                      <a:endParaRPr kumimoji="0" lang="zh-CN" altLang="en-US"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l" defTabSz="0" rtl="0" eaLnBrk="0" fontAlgn="base" latinLnBrk="1" hangingPunct="0">
                        <a:lnSpc>
                          <a:spcPct val="100000"/>
                        </a:lnSpc>
                        <a:spcBef>
                          <a:spcPct val="20000"/>
                        </a:spcBef>
                        <a:spcAft>
                          <a:spcPct val="0"/>
                        </a:spcAft>
                        <a:buClr>
                          <a:srgbClr val="000099"/>
                        </a:buClr>
                        <a:buSzTx/>
                        <a:buFont typeface="Wingdings" panose="05000000000000000000" pitchFamily="2" charset="2"/>
                        <a:buNone/>
                        <a:tabLst/>
                      </a:pPr>
                      <a:r>
                        <a:rPr kumimoji="0" lang="zh-CN" altLang="zh-CN" sz="20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rPr>
                        <a:t>安全可靠，成本低廉 </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l" defTabSz="0" rtl="0" eaLnBrk="0" fontAlgn="base" latinLnBrk="1" hangingPunct="0">
                        <a:lnSpc>
                          <a:spcPct val="100000"/>
                        </a:lnSpc>
                        <a:spcBef>
                          <a:spcPct val="20000"/>
                        </a:spcBef>
                        <a:spcAft>
                          <a:spcPct val="0"/>
                        </a:spcAft>
                        <a:buClr>
                          <a:srgbClr val="000099"/>
                        </a:buClr>
                        <a:buSzTx/>
                        <a:buFont typeface="Wingdings" panose="05000000000000000000" pitchFamily="2" charset="2"/>
                        <a:buNone/>
                        <a:tabLst/>
                      </a:pPr>
                      <a:r>
                        <a:rPr kumimoji="0" lang="zh-CN" altLang="zh-CN" sz="20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rPr>
                        <a:t> 依赖硬件的安全性</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l" defTabSz="0" rtl="0" eaLnBrk="0" fontAlgn="base" latinLnBrk="1" hangingPunct="0">
                        <a:lnSpc>
                          <a:spcPct val="100000"/>
                        </a:lnSpc>
                        <a:spcBef>
                          <a:spcPct val="20000"/>
                        </a:spcBef>
                        <a:spcAft>
                          <a:spcPct val="0"/>
                        </a:spcAft>
                        <a:buClr>
                          <a:srgbClr val="000099"/>
                        </a:buClr>
                        <a:buSzTx/>
                        <a:buFont typeface="Wingdings" panose="05000000000000000000" pitchFamily="2" charset="2"/>
                        <a:buNone/>
                        <a:tabLst/>
                      </a:pPr>
                      <a:r>
                        <a:rPr kumimoji="0" lang="en-US" altLang="zh-CN" sz="20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rPr>
                        <a:t>USB</a:t>
                      </a:r>
                      <a:r>
                        <a:rPr kumimoji="0" lang="zh-CN" altLang="en-US" sz="20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rPr>
                        <a:t>接口的设备</a:t>
                      </a:r>
                    </a:p>
                    <a:p>
                      <a:pPr marL="0" marR="0" lvl="0" indent="0" algn="l" defTabSz="0" rtl="0" eaLnBrk="0" fontAlgn="base" latinLnBrk="1" hangingPunct="0">
                        <a:lnSpc>
                          <a:spcPct val="100000"/>
                        </a:lnSpc>
                        <a:spcBef>
                          <a:spcPct val="20000"/>
                        </a:spcBef>
                        <a:spcAft>
                          <a:spcPct val="0"/>
                        </a:spcAft>
                        <a:buClr>
                          <a:srgbClr val="000099"/>
                        </a:buClr>
                        <a:buSzTx/>
                        <a:buFont typeface="Wingdings" panose="05000000000000000000" pitchFamily="2" charset="2"/>
                        <a:buNone/>
                        <a:tabLst/>
                      </a:pPr>
                      <a:endParaRPr kumimoji="0" lang="zh-CN" altLang="en-US" sz="20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257778371"/>
                  </a:ext>
                </a:extLst>
              </a:tr>
              <a:tr h="1163638">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ctr" defTabSz="0" rtl="0" eaLnBrk="0" fontAlgn="base" latinLnBrk="1" hangingPunct="0">
                        <a:lnSpc>
                          <a:spcPct val="100000"/>
                        </a:lnSpc>
                        <a:spcBef>
                          <a:spcPct val="20000"/>
                        </a:spcBef>
                        <a:spcAft>
                          <a:spcPct val="0"/>
                        </a:spcAft>
                        <a:buClr>
                          <a:srgbClr val="000099"/>
                        </a:buClr>
                        <a:buSzTx/>
                        <a:buFont typeface="Wingdings" panose="05000000000000000000" pitchFamily="2" charset="2"/>
                        <a:buNone/>
                        <a:tabLst/>
                      </a:pPr>
                      <a:r>
                        <a:rPr kumimoji="0" lang="zh-CN" altLang="zh-CN" sz="23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rPr>
                        <a:t>生物特征认证</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l" defTabSz="0" rtl="0" eaLnBrk="0" fontAlgn="base" latinLnBrk="1" hangingPunct="0">
                        <a:lnSpc>
                          <a:spcPct val="100000"/>
                        </a:lnSpc>
                        <a:spcBef>
                          <a:spcPct val="20000"/>
                        </a:spcBef>
                        <a:spcAft>
                          <a:spcPct val="0"/>
                        </a:spcAft>
                        <a:buClr>
                          <a:srgbClr val="000099"/>
                        </a:buClr>
                        <a:buSzTx/>
                        <a:buFont typeface="Wingdings" panose="05000000000000000000" pitchFamily="2" charset="2"/>
                        <a:buNone/>
                        <a:tabLst/>
                      </a:pPr>
                      <a:r>
                        <a:rPr kumimoji="0" lang="zh-CN" altLang="zh-CN" sz="20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rPr>
                        <a:t>安全性最高 </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l" defTabSz="0" rtl="0" eaLnBrk="0" fontAlgn="base" latinLnBrk="1" hangingPunct="0">
                        <a:lnSpc>
                          <a:spcPct val="100000"/>
                        </a:lnSpc>
                        <a:spcBef>
                          <a:spcPct val="20000"/>
                        </a:spcBef>
                        <a:spcAft>
                          <a:spcPct val="0"/>
                        </a:spcAft>
                        <a:buClr>
                          <a:srgbClr val="000099"/>
                        </a:buClr>
                        <a:buSzTx/>
                        <a:buFont typeface="Wingdings" panose="05000000000000000000" pitchFamily="2" charset="2"/>
                        <a:buNone/>
                        <a:tabLst/>
                      </a:pPr>
                      <a:r>
                        <a:rPr kumimoji="0" lang="zh-CN" altLang="zh-CN" sz="20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rPr>
                        <a:t>技术不成熟，准确性和稳定性有待提高 </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0" marR="0" lvl="0" indent="0" algn="l" defTabSz="0" rtl="0" eaLnBrk="0" fontAlgn="base" latinLnBrk="1" hangingPunct="0">
                        <a:lnSpc>
                          <a:spcPct val="100000"/>
                        </a:lnSpc>
                        <a:spcBef>
                          <a:spcPct val="20000"/>
                        </a:spcBef>
                        <a:spcAft>
                          <a:spcPct val="0"/>
                        </a:spcAft>
                        <a:buClr>
                          <a:srgbClr val="000099"/>
                        </a:buClr>
                        <a:buSzTx/>
                        <a:buFont typeface="Wingdings" panose="05000000000000000000" pitchFamily="2" charset="2"/>
                        <a:buNone/>
                        <a:tabLst/>
                      </a:pPr>
                      <a:r>
                        <a:rPr kumimoji="0" lang="zh-CN" altLang="zh-CN" sz="20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rPr>
                        <a:t>指纹认证系统等 </a:t>
                      </a:r>
                      <a:endParaRPr kumimoji="0" lang="zh-CN" altLang="zh-CN" sz="2800" b="0"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823710366"/>
                  </a:ext>
                </a:extLst>
              </a:tr>
            </a:tbl>
          </a:graphicData>
        </a:graphic>
      </p:graphicFrame>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71683"/>
                                        </p:tgtEl>
                                        <p:attrNameLst>
                                          <p:attrName>style.visibility</p:attrName>
                                        </p:attrNameLst>
                                      </p:cBhvr>
                                      <p:to>
                                        <p:strVal val="visible"/>
                                      </p:to>
                                    </p:set>
                                    <p:anim calcmode="lin" valueType="num">
                                      <p:cBhvr>
                                        <p:cTn id="7" dur="1000" fill="hold"/>
                                        <p:tgtEl>
                                          <p:spTgt spid="71683"/>
                                        </p:tgtEl>
                                        <p:attrNameLst>
                                          <p:attrName>ppt_x</p:attrName>
                                        </p:attrNameLst>
                                      </p:cBhvr>
                                      <p:tavLst>
                                        <p:tav tm="0">
                                          <p:val>
                                            <p:strVal val="#ppt_x-.2"/>
                                          </p:val>
                                        </p:tav>
                                        <p:tav tm="100000">
                                          <p:val>
                                            <p:strVal val="#ppt_x"/>
                                          </p:val>
                                        </p:tav>
                                      </p:tavLst>
                                    </p:anim>
                                    <p:anim calcmode="lin" valueType="num">
                                      <p:cBhvr>
                                        <p:cTn id="8" dur="1000" fill="hold"/>
                                        <p:tgtEl>
                                          <p:spTgt spid="71683"/>
                                        </p:tgtEl>
                                        <p:attrNameLst>
                                          <p:attrName>ppt_y</p:attrName>
                                        </p:attrNameLst>
                                      </p:cBhvr>
                                      <p:tavLst>
                                        <p:tav tm="0">
                                          <p:val>
                                            <p:strVal val="#ppt_y"/>
                                          </p:val>
                                        </p:tav>
                                        <p:tav tm="100000">
                                          <p:val>
                                            <p:strVal val="#ppt_y"/>
                                          </p:val>
                                        </p:tav>
                                      </p:tavLst>
                                    </p:anim>
                                    <p:animEffect prLst="gradientSize: 0.1">
                                      <p:cBhvr>
                                        <p:cTn id="9" dur="1000"/>
                                        <p:tgtEl>
                                          <p:spTgt spid="71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0" y="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buFont typeface="Arial" panose="020B0604020202020204" pitchFamily="34" charset="0"/>
              <a:buNone/>
            </a:pPr>
            <a:r>
              <a:rPr lang="zh-CN" altLang="en-US" sz="4000" b="1">
                <a:solidFill>
                  <a:schemeClr val="bg1"/>
                </a:solidFill>
                <a:latin typeface="Times New Roman" panose="02020603050405020304" pitchFamily="18" charset="0"/>
                <a:ea typeface="微软雅黑" panose="020B0503020204020204" pitchFamily="34" charset="-122"/>
                <a:sym typeface="Tahoma" panose="020B0604030504040204" pitchFamily="34" charset="0"/>
              </a:rPr>
              <a:t>第</a:t>
            </a:r>
            <a:r>
              <a:rPr lang="en-US" altLang="zh-CN" sz="4000" b="1">
                <a:solidFill>
                  <a:schemeClr val="bg1"/>
                </a:solidFill>
                <a:latin typeface="Times New Roman" panose="02020603050405020304" pitchFamily="18" charset="0"/>
                <a:ea typeface="微软雅黑" panose="020B0503020204020204" pitchFamily="34" charset="-122"/>
                <a:sym typeface="Tahoma" panose="020B0604030504040204" pitchFamily="34" charset="0"/>
              </a:rPr>
              <a:t>15</a:t>
            </a:r>
            <a:r>
              <a:rPr lang="zh-CN" altLang="en-US" sz="4000" b="1">
                <a:solidFill>
                  <a:schemeClr val="bg1"/>
                </a:solidFill>
                <a:latin typeface="Times New Roman" panose="02020603050405020304" pitchFamily="18" charset="0"/>
                <a:ea typeface="微软雅黑" panose="020B0503020204020204" pitchFamily="34" charset="-122"/>
                <a:sym typeface="Tahoma" panose="020B0604030504040204" pitchFamily="34" charset="0"/>
              </a:rPr>
              <a:t>章  身份认证</a:t>
            </a:r>
            <a:endParaRPr lang="zh-CN" altLang="en-US"/>
          </a:p>
        </p:txBody>
      </p:sp>
      <p:grpSp>
        <p:nvGrpSpPr>
          <p:cNvPr id="74755" name="Group 11"/>
          <p:cNvGrpSpPr>
            <a:grpSpLocks/>
          </p:cNvGrpSpPr>
          <p:nvPr/>
        </p:nvGrpSpPr>
        <p:grpSpPr bwMode="auto">
          <a:xfrm>
            <a:off x="915988" y="2286000"/>
            <a:ext cx="7227887" cy="647700"/>
            <a:chOff x="0" y="0"/>
            <a:chExt cx="4309" cy="399"/>
          </a:xfrm>
        </p:grpSpPr>
        <p:sp>
          <p:nvSpPr>
            <p:cNvPr id="74799" name="AutoShape 12"/>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74800" name="Group 13"/>
            <p:cNvGrpSpPr>
              <a:grpSpLocks/>
            </p:cNvGrpSpPr>
            <p:nvPr/>
          </p:nvGrpSpPr>
          <p:grpSpPr bwMode="auto">
            <a:xfrm>
              <a:off x="0" y="0"/>
              <a:ext cx="614" cy="389"/>
              <a:chOff x="0" y="0"/>
              <a:chExt cx="987" cy="795"/>
            </a:xfrm>
          </p:grpSpPr>
          <p:sp>
            <p:nvSpPr>
              <p:cNvPr id="74803" name="Oval 14"/>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4804" name="Oval 15"/>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4805" name="Oval 16"/>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74801" name="Text Box 17"/>
            <p:cNvSpPr>
              <a:spLocks noChangeArrowheads="1"/>
            </p:cNvSpPr>
            <p:nvPr/>
          </p:nvSpPr>
          <p:spPr bwMode="auto">
            <a:xfrm>
              <a:off x="615" y="39"/>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rPr>
                <a:t>口令认证系统</a:t>
              </a:r>
              <a:endParaRPr lang="zh-CN" altLang="en-US"/>
            </a:p>
          </p:txBody>
        </p:sp>
        <p:sp>
          <p:nvSpPr>
            <p:cNvPr id="74802" name="Text Box 18"/>
            <p:cNvSpPr>
              <a:spLocks noChangeArrowheads="1"/>
            </p:cNvSpPr>
            <p:nvPr/>
          </p:nvSpPr>
          <p:spPr bwMode="auto">
            <a:xfrm>
              <a:off x="176" y="13"/>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二</a:t>
              </a:r>
              <a:endParaRPr lang="zh-CN" altLang="en-US"/>
            </a:p>
          </p:txBody>
        </p:sp>
      </p:grpSp>
      <p:grpSp>
        <p:nvGrpSpPr>
          <p:cNvPr id="74756" name="Group 19"/>
          <p:cNvGrpSpPr>
            <a:grpSpLocks/>
          </p:cNvGrpSpPr>
          <p:nvPr/>
        </p:nvGrpSpPr>
        <p:grpSpPr bwMode="auto">
          <a:xfrm>
            <a:off x="900113" y="3071813"/>
            <a:ext cx="7227887" cy="631825"/>
            <a:chOff x="0" y="0"/>
            <a:chExt cx="4309" cy="389"/>
          </a:xfrm>
        </p:grpSpPr>
        <p:sp>
          <p:nvSpPr>
            <p:cNvPr id="74793" name="AutoShape 20"/>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74794" name="Group 21"/>
            <p:cNvGrpSpPr>
              <a:grpSpLocks/>
            </p:cNvGrpSpPr>
            <p:nvPr/>
          </p:nvGrpSpPr>
          <p:grpSpPr bwMode="auto">
            <a:xfrm>
              <a:off x="0" y="0"/>
              <a:ext cx="614" cy="389"/>
              <a:chOff x="0" y="0"/>
              <a:chExt cx="987" cy="795"/>
            </a:xfrm>
          </p:grpSpPr>
          <p:sp>
            <p:nvSpPr>
              <p:cNvPr id="74796" name="Oval 22"/>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4797" name="Oval 23"/>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4798" name="Oval 24"/>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74795" name="Text Box 26"/>
            <p:cNvSpPr>
              <a:spLocks noChangeArrowheads="1"/>
            </p:cNvSpPr>
            <p:nvPr/>
          </p:nvSpPr>
          <p:spPr bwMode="auto">
            <a:xfrm>
              <a:off x="176" y="13"/>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三</a:t>
              </a:r>
              <a:endParaRPr lang="zh-CN" altLang="en-US"/>
            </a:p>
          </p:txBody>
        </p:sp>
      </p:grpSp>
      <p:grpSp>
        <p:nvGrpSpPr>
          <p:cNvPr id="74757" name="Group 27"/>
          <p:cNvGrpSpPr>
            <a:grpSpLocks/>
          </p:cNvGrpSpPr>
          <p:nvPr/>
        </p:nvGrpSpPr>
        <p:grpSpPr bwMode="auto">
          <a:xfrm>
            <a:off x="900113" y="3929063"/>
            <a:ext cx="7227887" cy="647700"/>
            <a:chOff x="0" y="0"/>
            <a:chExt cx="4309" cy="399"/>
          </a:xfrm>
        </p:grpSpPr>
        <p:sp>
          <p:nvSpPr>
            <p:cNvPr id="74786" name="AutoShape 28"/>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74787" name="Group 29"/>
            <p:cNvGrpSpPr>
              <a:grpSpLocks/>
            </p:cNvGrpSpPr>
            <p:nvPr/>
          </p:nvGrpSpPr>
          <p:grpSpPr bwMode="auto">
            <a:xfrm>
              <a:off x="0" y="0"/>
              <a:ext cx="614" cy="389"/>
              <a:chOff x="0" y="0"/>
              <a:chExt cx="987" cy="795"/>
            </a:xfrm>
          </p:grpSpPr>
          <p:sp>
            <p:nvSpPr>
              <p:cNvPr id="74790" name="Oval 30"/>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4791" name="Oval 31"/>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4792" name="Oval 32"/>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74788" name="Text Box 33"/>
            <p:cNvSpPr>
              <a:spLocks noChangeArrowheads="1"/>
            </p:cNvSpPr>
            <p:nvPr/>
          </p:nvSpPr>
          <p:spPr bwMode="auto">
            <a:xfrm>
              <a:off x="615" y="39"/>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sz="3200">
                  <a:solidFill>
                    <a:srgbClr val="000099"/>
                  </a:solidFill>
                  <a:latin typeface="Times New Roman" panose="02020603050405020304" pitchFamily="18" charset="0"/>
                  <a:ea typeface="微软雅黑" panose="020B0503020204020204" pitchFamily="34" charset="-122"/>
                  <a:sym typeface="Times New Roman" panose="02020603050405020304" pitchFamily="18" charset="0"/>
                </a:rPr>
                <a:t> </a:t>
              </a:r>
              <a:endParaRPr lang="zh-CN" altLang="en-US" sz="3200">
                <a:solidFill>
                  <a:srgbClr val="000099"/>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4789" name="Text Box 34"/>
            <p:cNvSpPr>
              <a:spLocks noChangeArrowheads="1"/>
            </p:cNvSpPr>
            <p:nvPr/>
          </p:nvSpPr>
          <p:spPr bwMode="auto">
            <a:xfrm>
              <a:off x="176" y="13"/>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四</a:t>
              </a:r>
              <a:endParaRPr lang="zh-CN" altLang="en-US"/>
            </a:p>
          </p:txBody>
        </p:sp>
      </p:grpSp>
      <p:grpSp>
        <p:nvGrpSpPr>
          <p:cNvPr id="74758" name="Group 19"/>
          <p:cNvGrpSpPr>
            <a:grpSpLocks/>
          </p:cNvGrpSpPr>
          <p:nvPr/>
        </p:nvGrpSpPr>
        <p:grpSpPr bwMode="auto">
          <a:xfrm>
            <a:off x="928688" y="1571625"/>
            <a:ext cx="7162800" cy="604838"/>
            <a:chOff x="0" y="0"/>
            <a:chExt cx="4309" cy="410"/>
          </a:xfrm>
        </p:grpSpPr>
        <p:sp>
          <p:nvSpPr>
            <p:cNvPr id="74779" name="AutoShape 20"/>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74780" name="Group 21"/>
            <p:cNvGrpSpPr>
              <a:grpSpLocks/>
            </p:cNvGrpSpPr>
            <p:nvPr/>
          </p:nvGrpSpPr>
          <p:grpSpPr bwMode="auto">
            <a:xfrm>
              <a:off x="0" y="0"/>
              <a:ext cx="614" cy="389"/>
              <a:chOff x="0" y="0"/>
              <a:chExt cx="987" cy="795"/>
            </a:xfrm>
          </p:grpSpPr>
          <p:sp>
            <p:nvSpPr>
              <p:cNvPr id="74783" name="Oval 22"/>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4784" name="Oval 23"/>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4785" name="Oval 24"/>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74781" name="Text Box 25"/>
            <p:cNvSpPr>
              <a:spLocks noChangeArrowheads="1"/>
            </p:cNvSpPr>
            <p:nvPr/>
          </p:nvSpPr>
          <p:spPr bwMode="auto">
            <a:xfrm>
              <a:off x="602" y="0"/>
              <a:ext cx="3694"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rPr>
                <a:t>身份认证概述</a:t>
              </a:r>
              <a:endParaRPr lang="zh-CN" altLang="en-US"/>
            </a:p>
          </p:txBody>
        </p:sp>
        <p:sp>
          <p:nvSpPr>
            <p:cNvPr id="74782" name="Text Box 26"/>
            <p:cNvSpPr>
              <a:spLocks noChangeArrowheads="1"/>
            </p:cNvSpPr>
            <p:nvPr/>
          </p:nvSpPr>
          <p:spPr bwMode="auto">
            <a:xfrm>
              <a:off x="176" y="13"/>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一</a:t>
              </a:r>
              <a:endParaRPr lang="zh-CN" altLang="en-US"/>
            </a:p>
          </p:txBody>
        </p:sp>
      </p:grpSp>
      <p:grpSp>
        <p:nvGrpSpPr>
          <p:cNvPr id="74759" name="Group 27"/>
          <p:cNvGrpSpPr>
            <a:grpSpLocks/>
          </p:cNvGrpSpPr>
          <p:nvPr/>
        </p:nvGrpSpPr>
        <p:grpSpPr bwMode="auto">
          <a:xfrm>
            <a:off x="857250" y="4786313"/>
            <a:ext cx="7227888" cy="647700"/>
            <a:chOff x="0" y="0"/>
            <a:chExt cx="4309" cy="399"/>
          </a:xfrm>
        </p:grpSpPr>
        <p:sp>
          <p:nvSpPr>
            <p:cNvPr id="74772" name="AutoShape 28"/>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74773" name="Group 29"/>
            <p:cNvGrpSpPr>
              <a:grpSpLocks/>
            </p:cNvGrpSpPr>
            <p:nvPr/>
          </p:nvGrpSpPr>
          <p:grpSpPr bwMode="auto">
            <a:xfrm>
              <a:off x="0" y="0"/>
              <a:ext cx="614" cy="389"/>
              <a:chOff x="0" y="0"/>
              <a:chExt cx="987" cy="795"/>
            </a:xfrm>
          </p:grpSpPr>
          <p:sp>
            <p:nvSpPr>
              <p:cNvPr id="74776" name="Oval 30"/>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4777" name="Oval 31"/>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4778" name="Oval 32"/>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74774" name="Text Box 33"/>
            <p:cNvSpPr>
              <a:spLocks noChangeArrowheads="1"/>
            </p:cNvSpPr>
            <p:nvPr/>
          </p:nvSpPr>
          <p:spPr bwMode="auto">
            <a:xfrm>
              <a:off x="615" y="39"/>
              <a:ext cx="369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32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4775" name="Text Box 34"/>
            <p:cNvSpPr>
              <a:spLocks noChangeArrowheads="1"/>
            </p:cNvSpPr>
            <p:nvPr/>
          </p:nvSpPr>
          <p:spPr bwMode="auto">
            <a:xfrm>
              <a:off x="176" y="13"/>
              <a:ext cx="35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五</a:t>
              </a:r>
              <a:endParaRPr lang="zh-CN" altLang="en-US"/>
            </a:p>
          </p:txBody>
        </p:sp>
      </p:grpSp>
      <p:sp>
        <p:nvSpPr>
          <p:cNvPr id="74760" name="Text Box 25"/>
          <p:cNvSpPr>
            <a:spLocks noChangeArrowheads="1"/>
          </p:cNvSpPr>
          <p:nvPr/>
        </p:nvSpPr>
        <p:spPr bwMode="auto">
          <a:xfrm>
            <a:off x="1857375" y="4857750"/>
            <a:ext cx="61960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sym typeface="Tahoma" panose="020B0604030504040204" pitchFamily="34" charset="0"/>
              </a:rPr>
              <a:t>智能卡技术及应用</a:t>
            </a:r>
            <a:endParaRPr lang="zh-CN" altLang="en-US"/>
          </a:p>
        </p:txBody>
      </p:sp>
      <p:sp>
        <p:nvSpPr>
          <p:cNvPr id="74761" name="Text Box 17"/>
          <p:cNvSpPr>
            <a:spLocks noChangeArrowheads="1"/>
          </p:cNvSpPr>
          <p:nvPr/>
        </p:nvSpPr>
        <p:spPr bwMode="auto">
          <a:xfrm>
            <a:off x="2000250" y="3143250"/>
            <a:ext cx="61960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rPr>
              <a:t>个人生物特征的身份认证技术</a:t>
            </a:r>
            <a:endParaRPr lang="zh-CN" altLang="en-US"/>
          </a:p>
        </p:txBody>
      </p:sp>
      <p:sp>
        <p:nvSpPr>
          <p:cNvPr id="74762" name="Text Box 17"/>
          <p:cNvSpPr>
            <a:spLocks noChangeArrowheads="1"/>
          </p:cNvSpPr>
          <p:nvPr/>
        </p:nvSpPr>
        <p:spPr bwMode="auto">
          <a:xfrm>
            <a:off x="2000250" y="4000500"/>
            <a:ext cx="61960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3200">
                <a:solidFill>
                  <a:srgbClr val="000099"/>
                </a:solidFill>
                <a:sym typeface="Tahoma" panose="020B0604030504040204" pitchFamily="34" charset="0"/>
              </a:rPr>
              <a:t>基于证书的认证</a:t>
            </a:r>
            <a:endParaRPr lang="zh-CN" altLang="en-US"/>
          </a:p>
        </p:txBody>
      </p:sp>
      <p:grpSp>
        <p:nvGrpSpPr>
          <p:cNvPr id="74763" name="Group 19"/>
          <p:cNvGrpSpPr>
            <a:grpSpLocks/>
          </p:cNvGrpSpPr>
          <p:nvPr/>
        </p:nvGrpSpPr>
        <p:grpSpPr bwMode="auto">
          <a:xfrm>
            <a:off x="928688" y="1571625"/>
            <a:ext cx="7162800" cy="646113"/>
            <a:chOff x="0" y="0"/>
            <a:chExt cx="4309" cy="438"/>
          </a:xfrm>
        </p:grpSpPr>
        <p:sp>
          <p:nvSpPr>
            <p:cNvPr id="74765" name="AutoShape 20"/>
            <p:cNvSpPr>
              <a:spLocks noChangeArrowheads="1"/>
            </p:cNvSpPr>
            <p:nvPr/>
          </p:nvSpPr>
          <p:spPr bwMode="auto">
            <a:xfrm>
              <a:off x="243" y="29"/>
              <a:ext cx="4066" cy="350"/>
            </a:xfrm>
            <a:prstGeom prst="roundRect">
              <a:avLst>
                <a:gd name="adj" fmla="val 50000"/>
              </a:avLst>
            </a:prstGeom>
            <a:noFill/>
            <a:ln w="38100">
              <a:solidFill>
                <a:srgbClr val="6E81E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nvGrpSpPr>
            <p:cNvPr id="74766" name="Group 21"/>
            <p:cNvGrpSpPr>
              <a:grpSpLocks/>
            </p:cNvGrpSpPr>
            <p:nvPr/>
          </p:nvGrpSpPr>
          <p:grpSpPr bwMode="auto">
            <a:xfrm>
              <a:off x="0" y="0"/>
              <a:ext cx="614" cy="389"/>
              <a:chOff x="0" y="0"/>
              <a:chExt cx="987" cy="795"/>
            </a:xfrm>
          </p:grpSpPr>
          <p:sp>
            <p:nvSpPr>
              <p:cNvPr id="74769" name="Oval 22"/>
              <p:cNvSpPr>
                <a:spLocks noChangeArrowheads="1"/>
              </p:cNvSpPr>
              <p:nvPr/>
            </p:nvSpPr>
            <p:spPr bwMode="auto">
              <a:xfrm rot="1758052">
                <a:off x="27" y="27"/>
                <a:ext cx="960" cy="76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4770" name="Oval 23"/>
              <p:cNvSpPr>
                <a:spLocks noChangeArrowheads="1"/>
              </p:cNvSpPr>
              <p:nvPr/>
            </p:nvSpPr>
            <p:spPr bwMode="auto">
              <a:xfrm rot="1758052">
                <a:off x="0" y="0"/>
                <a:ext cx="960" cy="768"/>
              </a:xfrm>
              <a:prstGeom prst="ellipse">
                <a:avLst/>
              </a:prstGeom>
              <a:gradFill rotWithShape="1">
                <a:gsLst>
                  <a:gs pos="0">
                    <a:srgbClr val="6E81E0"/>
                  </a:gs>
                  <a:gs pos="100000">
                    <a:srgbClr val="333C68"/>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4771" name="Oval 24"/>
              <p:cNvSpPr>
                <a:spLocks noChangeArrowheads="1"/>
              </p:cNvSpPr>
              <p:nvPr/>
            </p:nvSpPr>
            <p:spPr bwMode="auto">
              <a:xfrm>
                <a:off x="96" y="48"/>
                <a:ext cx="432" cy="432"/>
              </a:xfrm>
              <a:prstGeom prst="ellipse">
                <a:avLst/>
              </a:prstGeom>
              <a:gradFill rotWithShape="1">
                <a:gsLst>
                  <a:gs pos="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a:solidFill>
                    <a:srgbClr val="000000"/>
                  </a:solidFill>
                  <a:latin typeface="Times New Roman" panose="02020603050405020304" pitchFamily="18" charset="0"/>
                  <a:ea typeface="微软雅黑" panose="020B0503020204020204" pitchFamily="34" charset="-122"/>
                  <a:sym typeface="微软雅黑" panose="020B0503020204020204" pitchFamily="34" charset="-122"/>
                </a:endParaRPr>
              </a:p>
            </p:txBody>
          </p:sp>
        </p:grpSp>
        <p:sp>
          <p:nvSpPr>
            <p:cNvPr id="74767" name="Text Box 25"/>
            <p:cNvSpPr>
              <a:spLocks noChangeArrowheads="1"/>
            </p:cNvSpPr>
            <p:nvPr/>
          </p:nvSpPr>
          <p:spPr bwMode="auto">
            <a:xfrm>
              <a:off x="602" y="0"/>
              <a:ext cx="369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zh-CN" altLang="zh-CN" sz="3600">
                <a:solidFill>
                  <a:srgbClr val="0000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
          <p:nvSpPr>
            <p:cNvPr id="74768" name="Text Box 26"/>
            <p:cNvSpPr>
              <a:spLocks noChangeArrowheads="1"/>
            </p:cNvSpPr>
            <p:nvPr/>
          </p:nvSpPr>
          <p:spPr bwMode="auto">
            <a:xfrm>
              <a:off x="176" y="13"/>
              <a:ext cx="358"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3200">
                  <a:solidFill>
                    <a:srgbClr val="FFFFFF"/>
                  </a:solidFill>
                  <a:latin typeface="Times New Roman" panose="02020603050405020304" pitchFamily="18" charset="0"/>
                  <a:ea typeface="微软雅黑" panose="020B0503020204020204" pitchFamily="34" charset="-122"/>
                  <a:sym typeface="微软雅黑" panose="020B0503020204020204" pitchFamily="34" charset="-122"/>
                </a:rPr>
                <a:t>一</a:t>
              </a:r>
              <a:endParaRPr lang="zh-CN" altLang="en-US"/>
            </a:p>
          </p:txBody>
        </p:sp>
      </p:grpSp>
      <p:sp>
        <p:nvSpPr>
          <p:cNvPr id="74764" name="Rectangle 43"/>
          <p:cNvSpPr>
            <a:spLocks noChangeArrowheads="1"/>
          </p:cNvSpPr>
          <p:nvPr/>
        </p:nvSpPr>
        <p:spPr bwMode="auto">
          <a:xfrm>
            <a:off x="458788" y="1500188"/>
            <a:ext cx="8435975" cy="3225800"/>
          </a:xfrm>
          <a:prstGeom prst="rect">
            <a:avLst/>
          </a:prstGeom>
          <a:solidFill>
            <a:srgbClr val="FFFFFF">
              <a:alpha val="7411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800" b="1">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p:txBody>
      </p:sp>
    </p:spTree>
  </p:cSld>
  <p:clrMapOvr>
    <a:masterClrMapping/>
  </p:clrMapOvr>
  <p:transition>
    <p:pull dir="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图片 14" descr="untitled.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347913"/>
            <a:ext cx="2881313"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图片 11" descr="Token_Schlusse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052513"/>
            <a:ext cx="2303463"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Rectangle 2"/>
          <p:cNvSpPr>
            <a:spLocks noGrp="1" noChangeArrowheads="1"/>
          </p:cNvSpPr>
          <p:nvPr>
            <p:ph type="title" idx="4294967295"/>
          </p:nvPr>
        </p:nvSpPr>
        <p:spPr>
          <a:xfrm>
            <a:off x="0" y="0"/>
            <a:ext cx="9144000" cy="1143000"/>
          </a:xfrm>
        </p:spPr>
        <p:txBody>
          <a:bodyPr/>
          <a:lstStyle/>
          <a:p>
            <a:r>
              <a:rPr lang="en-US" altLang="zh-CN" sz="4000">
                <a:latin typeface="Times New Roman" panose="02020603050405020304" pitchFamily="18" charset="0"/>
                <a:ea typeface="微软雅黑" panose="020B0503020204020204" pitchFamily="34" charset="-122"/>
                <a:sym typeface="微软雅黑" panose="020B0503020204020204" pitchFamily="34" charset="-122"/>
              </a:rPr>
              <a:t>15.6.1 </a:t>
            </a:r>
            <a:r>
              <a:rPr lang="zh-CN" altLang="en-US" sz="4000">
                <a:latin typeface="Times New Roman" panose="02020603050405020304" pitchFamily="18" charset="0"/>
                <a:ea typeface="微软雅黑" panose="020B0503020204020204" pitchFamily="34" charset="-122"/>
                <a:sym typeface="微软雅黑" panose="020B0503020204020204" pitchFamily="34" charset="-122"/>
              </a:rPr>
              <a:t>智能卡技术概述</a:t>
            </a:r>
            <a:endParaRPr lang="zh-CN" altLang="en-US"/>
          </a:p>
        </p:txBody>
      </p:sp>
      <p:sp>
        <p:nvSpPr>
          <p:cNvPr id="75781" name="Rectangle 3"/>
          <p:cNvSpPr>
            <a:spLocks noGrp="1" noChangeArrowheads="1"/>
          </p:cNvSpPr>
          <p:nvPr>
            <p:ph sz="half" idx="1"/>
          </p:nvPr>
        </p:nvSpPr>
        <p:spPr>
          <a:xfrm>
            <a:off x="457200" y="1600200"/>
            <a:ext cx="8472488" cy="4525963"/>
          </a:xfrm>
        </p:spPr>
        <p:txBody>
          <a:bodyPr/>
          <a:lstStyle/>
          <a:p>
            <a:pPr marL="447675" indent="-447675" algn="l">
              <a:buClr>
                <a:srgbClr val="990099"/>
              </a:buClr>
              <a:buSzPct val="75000"/>
            </a:pPr>
            <a:endParaRPr lang="zh-CN" altLang="en-US" sz="28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endParaRPr>
          </a:p>
          <a:p>
            <a:pPr marL="0" lvl="1" algn="l">
              <a:lnSpc>
                <a:spcPct val="120000"/>
              </a:lnSpc>
              <a:spcBef>
                <a:spcPct val="0"/>
              </a:spcBef>
              <a:buClr>
                <a:schemeClr val="accent1"/>
              </a:buClr>
              <a:buSzPct val="85000"/>
              <a:buFont typeface="Wingdings 2" panose="05020102010507070707" pitchFamily="18" charset="2"/>
              <a:buBlip>
                <a:blip r:embed="rId4"/>
              </a:buBlip>
            </a:pPr>
            <a:r>
              <a:rPr lang="zh-CN" altLang="en-US"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令牌</a:t>
            </a:r>
          </a:p>
          <a:p>
            <a:pPr marL="0" lvl="1" algn="l">
              <a:lnSpc>
                <a:spcPct val="120000"/>
              </a:lnSpc>
              <a:spcBef>
                <a:spcPct val="0"/>
              </a:spcBef>
              <a:buClr>
                <a:schemeClr val="accent1"/>
              </a:buClr>
              <a:buSzPct val="85000"/>
              <a:buFont typeface="Wingdings 2" panose="05020102010507070707" pitchFamily="18" charset="2"/>
              <a:buBlip>
                <a:blip r:embed="rId4"/>
              </a:buBlip>
            </a:pPr>
            <a:r>
              <a:rPr lang="zh-CN" altLang="en-US"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磁卡</a:t>
            </a:r>
          </a:p>
          <a:p>
            <a:pPr marL="0" lvl="1" algn="l">
              <a:lnSpc>
                <a:spcPct val="120000"/>
              </a:lnSpc>
              <a:spcBef>
                <a:spcPct val="0"/>
              </a:spcBef>
              <a:buClr>
                <a:schemeClr val="accent1"/>
              </a:buClr>
              <a:buSzPct val="85000"/>
              <a:buFont typeface="Wingdings 2" panose="05020102010507070707" pitchFamily="18" charset="2"/>
              <a:buBlip>
                <a:blip r:embed="rId4"/>
              </a:buBlip>
            </a:pPr>
            <a:r>
              <a:rPr lang="zh-CN" altLang="en-US"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智能卡（IC卡）</a:t>
            </a:r>
            <a:endParaRPr lang="en-US" altLang="zh-CN"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endParaRPr>
          </a:p>
          <a:p>
            <a:pPr marL="0" lvl="1" algn="l">
              <a:lnSpc>
                <a:spcPct val="120000"/>
              </a:lnSpc>
              <a:spcBef>
                <a:spcPct val="0"/>
              </a:spcBef>
              <a:buClr>
                <a:schemeClr val="accent1"/>
              </a:buClr>
              <a:buSzPct val="85000"/>
            </a:pPr>
            <a:endParaRPr lang="zh-CN" altLang="en-US"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endParaRPr>
          </a:p>
          <a:p>
            <a:pPr marL="0" lvl="1" algn="l">
              <a:lnSpc>
                <a:spcPct val="120000"/>
              </a:lnSpc>
              <a:spcBef>
                <a:spcPct val="0"/>
              </a:spcBef>
              <a:buClr>
                <a:schemeClr val="accent1"/>
              </a:buClr>
              <a:buSzPct val="85000"/>
            </a:pPr>
            <a:endParaRPr lang="zh-CN" altLang="en-US"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endParaRPr>
          </a:p>
          <a:p>
            <a:pPr marL="447675" indent="-447675" algn="l">
              <a:buClr>
                <a:srgbClr val="990099"/>
              </a:buClr>
              <a:buSzPct val="75000"/>
            </a:pPr>
            <a:endPar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endParaRPr>
          </a:p>
          <a:p>
            <a:pPr marL="0" lvl="1" algn="l">
              <a:lnSpc>
                <a:spcPct val="120000"/>
              </a:lnSpc>
              <a:spcBef>
                <a:spcPts val="600"/>
              </a:spcBef>
              <a:spcAft>
                <a:spcPts val="600"/>
              </a:spcAft>
              <a:buClr>
                <a:schemeClr val="accent1"/>
              </a:buClr>
              <a:buSzPct val="85000"/>
              <a:buFont typeface="Wingdings 2" panose="05020102010507070707" pitchFamily="18" charset="2"/>
              <a:buBlip>
                <a:blip r:embed="rId4"/>
              </a:buBlip>
            </a:pPr>
            <a:r>
              <a:rPr lang="zh-CN" altLang="en-US"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嵌有磁条的塑卡数据易于被转录</a:t>
            </a:r>
          </a:p>
          <a:p>
            <a:pPr marL="0" lvl="1" algn="l">
              <a:lnSpc>
                <a:spcPct val="120000"/>
              </a:lnSpc>
              <a:spcBef>
                <a:spcPts val="600"/>
              </a:spcBef>
              <a:spcAft>
                <a:spcPts val="600"/>
              </a:spcAft>
              <a:buClr>
                <a:schemeClr val="accent1"/>
              </a:buClr>
              <a:buSzPct val="85000"/>
              <a:buFont typeface="Wingdings 2" panose="05020102010507070707" pitchFamily="18" charset="2"/>
              <a:buBlip>
                <a:blip r:embed="rId4"/>
              </a:buBlip>
            </a:pPr>
            <a:r>
              <a:rPr lang="zh-CN" altLang="en-US"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智能卡将微处理器芯片嵌在塑卡上代替无源存储磁条，安全性比无源卡有了很大提高。</a:t>
            </a:r>
            <a:endParaRPr lang="zh-CN" altLang="en-US" sz="2800"/>
          </a:p>
        </p:txBody>
      </p:sp>
      <p:sp>
        <p:nvSpPr>
          <p:cNvPr id="75782" name="AutoShape 5"/>
          <p:cNvSpPr>
            <a:spLocks/>
          </p:cNvSpPr>
          <p:nvPr/>
        </p:nvSpPr>
        <p:spPr bwMode="auto">
          <a:xfrm>
            <a:off x="3000375" y="2571750"/>
            <a:ext cx="288925" cy="722313"/>
          </a:xfrm>
          <a:prstGeom prst="rightBrace">
            <a:avLst>
              <a:gd name="adj1" fmla="val 24942"/>
              <a:gd name="adj2" fmla="val 50000"/>
            </a:avLst>
          </a:prstGeom>
          <a:gradFill rotWithShape="1">
            <a:gsLst>
              <a:gs pos="0">
                <a:srgbClr val="909090"/>
              </a:gs>
              <a:gs pos="50000">
                <a:srgbClr val="CFCFCF"/>
              </a:gs>
              <a:gs pos="100000">
                <a:srgbClr val="F8F8F8"/>
              </a:gs>
            </a:gsLst>
            <a:lin ang="0" scaled="1"/>
          </a:gradFill>
          <a:ln w="25400">
            <a:solidFill>
              <a:srgbClr val="A5880E"/>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endParaRPr lang="zh-CN" altLang="zh-CN" sz="1400">
              <a:solidFill>
                <a:srgbClr val="00000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5783" name="Rectangle 6"/>
          <p:cNvSpPr>
            <a:spLocks noChangeArrowheads="1"/>
          </p:cNvSpPr>
          <p:nvPr/>
        </p:nvSpPr>
        <p:spPr bwMode="auto">
          <a:xfrm>
            <a:off x="3500438" y="2714625"/>
            <a:ext cx="928687" cy="400050"/>
          </a:xfrm>
          <a:prstGeom prst="rect">
            <a:avLst/>
          </a:prstGeom>
          <a:solidFill>
            <a:srgbClr val="F8F8F8">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en-US" altLang="zh-CN" sz="2000" b="1">
                <a:solidFill>
                  <a:srgbClr val="C00000"/>
                </a:solidFill>
                <a:latin typeface="Times New Roman" panose="02020603050405020304" pitchFamily="18" charset="0"/>
                <a:ea typeface="微软雅黑" panose="020B0503020204020204" pitchFamily="34" charset="-122"/>
                <a:sym typeface="微软雅黑" panose="020B0503020204020204" pitchFamily="34" charset="-122"/>
              </a:rPr>
              <a:t>ID</a:t>
            </a:r>
            <a:r>
              <a:rPr lang="zh-CN" altLang="en-US" sz="2000" b="1">
                <a:solidFill>
                  <a:srgbClr val="C00000"/>
                </a:solidFill>
                <a:latin typeface="Times New Roman" panose="02020603050405020304" pitchFamily="18" charset="0"/>
                <a:ea typeface="微软雅黑" panose="020B0503020204020204" pitchFamily="34" charset="-122"/>
                <a:sym typeface="微软雅黑" panose="020B0503020204020204" pitchFamily="34" charset="-122"/>
              </a:rPr>
              <a:t>卡</a:t>
            </a:r>
            <a:endParaRPr lang="zh-CN" altLang="en-US"/>
          </a:p>
        </p:txBody>
      </p:sp>
      <p:sp>
        <p:nvSpPr>
          <p:cNvPr id="75784" name="AutoShape 5"/>
          <p:cNvSpPr>
            <a:spLocks noChangeArrowheads="1"/>
          </p:cNvSpPr>
          <p:nvPr/>
        </p:nvSpPr>
        <p:spPr bwMode="auto">
          <a:xfrm>
            <a:off x="214313" y="1357313"/>
            <a:ext cx="3143250" cy="571500"/>
          </a:xfrm>
          <a:prstGeom prst="roundRect">
            <a:avLst>
              <a:gd name="adj" fmla="val 16667"/>
            </a:avLst>
          </a:prstGeom>
          <a:gradFill rotWithShape="1">
            <a:gsLst>
              <a:gs pos="0">
                <a:srgbClr val="00416F"/>
              </a:gs>
              <a:gs pos="50000">
                <a:srgbClr val="005DA0"/>
              </a:gs>
              <a:gs pos="100000">
                <a:srgbClr val="0070C0"/>
              </a:gs>
            </a:gsLst>
            <a:lin ang="5400000" scaled="1"/>
          </a:gradFill>
          <a:ln w="25400">
            <a:solidFill>
              <a:srgbClr val="FFFF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身份认证的工具</a:t>
            </a:r>
            <a:endParaRPr lang="zh-CN" altLang="en-US"/>
          </a:p>
        </p:txBody>
      </p:sp>
      <p:sp>
        <p:nvSpPr>
          <p:cNvPr id="75785" name="AutoShape 5"/>
          <p:cNvSpPr>
            <a:spLocks noChangeArrowheads="1"/>
          </p:cNvSpPr>
          <p:nvPr/>
        </p:nvSpPr>
        <p:spPr bwMode="auto">
          <a:xfrm>
            <a:off x="214313" y="4000500"/>
            <a:ext cx="3071812" cy="571500"/>
          </a:xfrm>
          <a:prstGeom prst="roundRect">
            <a:avLst>
              <a:gd name="adj" fmla="val 16667"/>
            </a:avLst>
          </a:prstGeom>
          <a:gradFill rotWithShape="1">
            <a:gsLst>
              <a:gs pos="0">
                <a:srgbClr val="00416F"/>
              </a:gs>
              <a:gs pos="50000">
                <a:srgbClr val="005DA0"/>
              </a:gs>
              <a:gs pos="100000">
                <a:srgbClr val="0070C0"/>
              </a:gs>
            </a:gsLst>
            <a:lin ang="5400000" scaled="1"/>
          </a:gradFill>
          <a:ln w="25400">
            <a:solidFill>
              <a:srgbClr val="FFFF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磁卡与智能卡的比较</a:t>
            </a:r>
            <a:endParaRPr lang="zh-CN" altLang="en-US"/>
          </a:p>
        </p:txBody>
      </p:sp>
      <p:pic>
        <p:nvPicPr>
          <p:cNvPr id="75786" name="图片 13" descr="0130000016548812230941557674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7050" y="1052513"/>
            <a:ext cx="2195513"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a:xfrm>
            <a:off x="0" y="0"/>
            <a:ext cx="9144000" cy="1143000"/>
          </a:xfrm>
        </p:spPr>
        <p:txBody>
          <a:bodyPr/>
          <a:lstStyle/>
          <a:p>
            <a:r>
              <a:rPr lang="en-US" altLang="zh-CN" sz="4000">
                <a:latin typeface="Times New Roman" panose="02020603050405020304" pitchFamily="18" charset="0"/>
                <a:ea typeface="微软雅黑" panose="020B0503020204020204" pitchFamily="34" charset="-122"/>
                <a:sym typeface="微软雅黑" panose="020B0503020204020204" pitchFamily="34" charset="-122"/>
              </a:rPr>
              <a:t>15.6.2 </a:t>
            </a:r>
            <a:r>
              <a:rPr lang="zh-CN" altLang="en-US" sz="4000">
                <a:latin typeface="Times New Roman" panose="02020603050405020304" pitchFamily="18" charset="0"/>
                <a:ea typeface="微软雅黑" panose="020B0503020204020204" pitchFamily="34" charset="-122"/>
                <a:sym typeface="微软雅黑" panose="020B0503020204020204" pitchFamily="34" charset="-122"/>
              </a:rPr>
              <a:t>智能卡的工作原理框图</a:t>
            </a:r>
            <a:endParaRPr lang="zh-CN" altLang="en-US"/>
          </a:p>
        </p:txBody>
      </p:sp>
      <p:pic>
        <p:nvPicPr>
          <p:cNvPr id="74755" name="Picture 3"/>
          <p:cNvPicPr>
            <a:picLocks noGrp="1" noChangeAspect="1" noChangeArrowheads="1"/>
          </p:cNvPicPr>
          <p:nvPr>
            <p:ph idx="1"/>
          </p:nvPr>
        </p:nvPicPr>
        <p:blipFill>
          <a:blip r:embed="rId2">
            <a:clrChange>
              <a:clrFrom>
                <a:srgbClr val="CCE8CF"/>
              </a:clrFrom>
              <a:clrTo>
                <a:srgbClr val="CCE8CF">
                  <a:alpha val="0"/>
                </a:srgbClr>
              </a:clrTo>
            </a:clrChange>
            <a:extLst>
              <a:ext uri="{28A0092B-C50C-407E-A947-70E740481C1C}">
                <a14:useLocalDpi xmlns:a14="http://schemas.microsoft.com/office/drawing/2010/main" val="0"/>
              </a:ext>
            </a:extLst>
          </a:blip>
          <a:srcRect/>
          <a:stretch>
            <a:fillRect/>
          </a:stretch>
        </p:blipFill>
        <p:spPr>
          <a:xfrm>
            <a:off x="431800" y="1101725"/>
            <a:ext cx="8001000" cy="5756275"/>
          </a:xfrm>
        </p:spPr>
      </p:pic>
      <p:sp>
        <p:nvSpPr>
          <p:cNvPr id="76804" name="矩形 3"/>
          <p:cNvSpPr>
            <a:spLocks/>
          </p:cNvSpPr>
          <p:nvPr/>
        </p:nvSpPr>
        <p:spPr bwMode="auto">
          <a:xfrm>
            <a:off x="2698750" y="2997200"/>
            <a:ext cx="1873250" cy="1368425"/>
          </a:xfrm>
          <a:prstGeom prst="rect">
            <a:avLst/>
          </a:prstGeom>
          <a:noFill/>
          <a:ln w="12700">
            <a:solidFill>
              <a:srgbClr val="FDEFD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000">
              <a:solidFill>
                <a:srgbClr val="000000"/>
              </a:solidFill>
              <a:latin typeface="Gulim" pitchFamily="2" charset="-127"/>
              <a:ea typeface="Gulim" pitchFamily="2" charset="-127"/>
              <a:sym typeface="Gulim" pitchFamily="2" charset="-127"/>
            </a:endParaRPr>
          </a:p>
        </p:txBody>
      </p:sp>
      <p:sp>
        <p:nvSpPr>
          <p:cNvPr id="76805" name="矩形 4"/>
          <p:cNvSpPr>
            <a:spLocks/>
          </p:cNvSpPr>
          <p:nvPr/>
        </p:nvSpPr>
        <p:spPr bwMode="auto">
          <a:xfrm>
            <a:off x="2195513" y="1195388"/>
            <a:ext cx="3168650" cy="1512887"/>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000">
              <a:solidFill>
                <a:srgbClr val="000000"/>
              </a:solidFill>
              <a:latin typeface="Gulim" pitchFamily="2" charset="-127"/>
              <a:ea typeface="Gulim" pitchFamily="2" charset="-127"/>
              <a:sym typeface="Gulim" pitchFamily="2" charset="-127"/>
            </a:endParaRPr>
          </a:p>
        </p:txBody>
      </p:sp>
      <p:sp>
        <p:nvSpPr>
          <p:cNvPr id="76806" name="矩形 5"/>
          <p:cNvSpPr>
            <a:spLocks/>
          </p:cNvSpPr>
          <p:nvPr/>
        </p:nvSpPr>
        <p:spPr bwMode="auto">
          <a:xfrm>
            <a:off x="5795963" y="1195388"/>
            <a:ext cx="2738437" cy="4899025"/>
          </a:xfrm>
          <a:prstGeom prst="rect">
            <a:avLst/>
          </a:prstGeom>
          <a:noFill/>
          <a:ln w="12700">
            <a:solidFill>
              <a:srgbClr val="FDEFD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000">
              <a:solidFill>
                <a:srgbClr val="000000"/>
              </a:solidFill>
              <a:latin typeface="Gulim" pitchFamily="2" charset="-127"/>
              <a:ea typeface="Gulim" pitchFamily="2" charset="-127"/>
              <a:sym typeface="Gulim" pitchFamily="2" charset="-127"/>
            </a:endParaRPr>
          </a:p>
        </p:txBody>
      </p:sp>
      <p:sp>
        <p:nvSpPr>
          <p:cNvPr id="76807" name="椭圆 7"/>
          <p:cNvSpPr>
            <a:spLocks/>
          </p:cNvSpPr>
          <p:nvPr/>
        </p:nvSpPr>
        <p:spPr bwMode="auto">
          <a:xfrm>
            <a:off x="5580063" y="6238875"/>
            <a:ext cx="2376487" cy="619125"/>
          </a:xfrm>
          <a:prstGeom prst="ellipse">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Clr>
                <a:srgbClr val="FF0000"/>
              </a:buClr>
              <a:buFont typeface="Wingdings" panose="05000000000000000000" pitchFamily="2" charset="2"/>
              <a:buNone/>
            </a:pPr>
            <a:endParaRPr lang="zh-CN" altLang="zh-CN" sz="1000">
              <a:solidFill>
                <a:srgbClr val="000000"/>
              </a:solidFill>
              <a:latin typeface="Gulim" pitchFamily="2" charset="-127"/>
              <a:ea typeface="Gulim" pitchFamily="2" charset="-127"/>
              <a:sym typeface="Gulim" pitchFamily="2" charset="-127"/>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74755"/>
                                        </p:tgtEl>
                                        <p:attrNameLst>
                                          <p:attrName>style.visibility</p:attrName>
                                        </p:attrNameLst>
                                      </p:cBhvr>
                                      <p:to>
                                        <p:strVal val="visible"/>
                                      </p:to>
                                    </p:set>
                                    <p:animEffect>
                                      <p:cBhvr>
                                        <p:cTn id="7" dur="500"/>
                                        <p:tgtEl>
                                          <p:spTgt spid="74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1143000" y="476250"/>
            <a:ext cx="8001000" cy="431800"/>
          </a:xfrm>
        </p:spPr>
        <p:txBody>
          <a:bodyPr/>
          <a:lstStyle/>
          <a:p>
            <a:r>
              <a:rPr lang="zh-CN" altLang="zh-CN" b="0"/>
              <a:t>数字世界的信息安全要素</a:t>
            </a:r>
            <a:endParaRPr lang="zh-CN" altLang="zh-CN"/>
          </a:p>
        </p:txBody>
      </p:sp>
      <p:graphicFrame>
        <p:nvGraphicFramePr>
          <p:cNvPr id="11267" name="Group 3"/>
          <p:cNvGraphicFramePr>
            <a:graphicFrameLocks noGrp="1"/>
          </p:cNvGraphicFramePr>
          <p:nvPr/>
        </p:nvGraphicFramePr>
        <p:xfrm>
          <a:off x="107950" y="1700213"/>
          <a:ext cx="8964613" cy="3036888"/>
        </p:xfrm>
        <a:graphic>
          <a:graphicData uri="http://schemas.openxmlformats.org/drawingml/2006/table">
            <a:tbl>
              <a:tblPr/>
              <a:tblGrid>
                <a:gridCol w="1778000">
                  <a:extLst>
                    <a:ext uri="{9D8B030D-6E8A-4147-A177-3AD203B41FA5}">
                      <a16:colId xmlns:a16="http://schemas.microsoft.com/office/drawing/2014/main" val="2016665637"/>
                    </a:ext>
                  </a:extLst>
                </a:gridCol>
                <a:gridCol w="4198938">
                  <a:extLst>
                    <a:ext uri="{9D8B030D-6E8A-4147-A177-3AD203B41FA5}">
                      <a16:colId xmlns:a16="http://schemas.microsoft.com/office/drawing/2014/main" val="1561215768"/>
                    </a:ext>
                  </a:extLst>
                </a:gridCol>
                <a:gridCol w="2987675">
                  <a:extLst>
                    <a:ext uri="{9D8B030D-6E8A-4147-A177-3AD203B41FA5}">
                      <a16:colId xmlns:a16="http://schemas.microsoft.com/office/drawing/2014/main" val="165514029"/>
                    </a:ext>
                  </a:extLst>
                </a:gridCol>
              </a:tblGrid>
              <a:tr h="503238">
                <a:tc>
                  <a:txBody>
                    <a:bodyPr/>
                    <a:lstStyle>
                      <a:lvl1pPr marL="447675" indent="-447675"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447675" marR="0" lvl="0" indent="-447675" algn="ctr" defTabSz="0" rtl="0" eaLnBrk="0" fontAlgn="base" latinLnBrk="1" hangingPunct="0">
                        <a:lnSpc>
                          <a:spcPct val="100000"/>
                        </a:lnSpc>
                        <a:spcBef>
                          <a:spcPct val="0"/>
                        </a:spcBef>
                        <a:spcAft>
                          <a:spcPct val="0"/>
                        </a:spcAft>
                        <a:buClrTx/>
                        <a:buSzTx/>
                        <a:buFont typeface="Arial" panose="020B0604020202020204" pitchFamily="34" charset="0"/>
                        <a:buNone/>
                        <a:tabLst/>
                      </a:pPr>
                      <a:r>
                        <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imes New Roman" panose="02020603050405020304" pitchFamily="18" charset="0"/>
                        </a:rPr>
                        <a:t>信任类型</a:t>
                      </a:r>
                      <a:endPar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2075" marR="92075" marT="46038" marB="4603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CCCCCC"/>
                    </a:solidFill>
                  </a:tcPr>
                </a:tc>
                <a:tc>
                  <a:txBody>
                    <a:bodyPr/>
                    <a:lstStyle>
                      <a:lvl1pPr marL="447675" indent="-447675"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447675" marR="0" lvl="0" indent="-447675" algn="ctr" defTabSz="0" rtl="0" eaLnBrk="0" fontAlgn="base" latinLnBrk="1" hangingPunct="0">
                        <a:lnSpc>
                          <a:spcPct val="100000"/>
                        </a:lnSpc>
                        <a:spcBef>
                          <a:spcPct val="0"/>
                        </a:spcBef>
                        <a:spcAft>
                          <a:spcPct val="0"/>
                        </a:spcAft>
                        <a:buClrTx/>
                        <a:buSzTx/>
                        <a:buFont typeface="Arial" panose="020B0604020202020204" pitchFamily="34" charset="0"/>
                        <a:buNone/>
                        <a:tabLst/>
                      </a:pPr>
                      <a:r>
                        <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imes New Roman" panose="02020603050405020304" pitchFamily="18" charset="0"/>
                        </a:rPr>
                        <a:t>现实世界</a:t>
                      </a:r>
                      <a:endPar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2075" marR="92075" marT="46038" marB="4603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CCCCCC"/>
                    </a:solidFill>
                  </a:tcPr>
                </a:tc>
                <a:tc>
                  <a:txBody>
                    <a:bodyPr/>
                    <a:lstStyle>
                      <a:lvl1pPr marL="447675" indent="-447675"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447675" marR="0" lvl="0" indent="-447675" algn="ctr" defTabSz="0" rtl="0" eaLnBrk="0" fontAlgn="base" latinLnBrk="1" hangingPunct="0">
                        <a:lnSpc>
                          <a:spcPct val="100000"/>
                        </a:lnSpc>
                        <a:spcBef>
                          <a:spcPct val="0"/>
                        </a:spcBef>
                        <a:spcAft>
                          <a:spcPct val="0"/>
                        </a:spcAft>
                        <a:buClrTx/>
                        <a:buSzTx/>
                        <a:buFont typeface="Arial" panose="020B0604020202020204" pitchFamily="34" charset="0"/>
                        <a:buNone/>
                        <a:tabLst/>
                      </a:pPr>
                      <a:r>
                        <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imes New Roman" panose="02020603050405020304" pitchFamily="18" charset="0"/>
                        </a:rPr>
                        <a:t>数字世界</a:t>
                      </a:r>
                      <a:endPar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2075" marR="92075" marT="46038" marB="4603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CCCCCC"/>
                    </a:solidFill>
                  </a:tcPr>
                </a:tc>
                <a:extLst>
                  <a:ext uri="{0D108BD9-81ED-4DB2-BD59-A6C34878D82A}">
                    <a16:rowId xmlns:a16="http://schemas.microsoft.com/office/drawing/2014/main" val="2662692711"/>
                  </a:ext>
                </a:extLst>
              </a:tr>
              <a:tr h="793749">
                <a:tc>
                  <a:txBody>
                    <a:bodyPr/>
                    <a:lstStyle>
                      <a:lvl1pPr marL="447675" indent="-447675"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447675" marR="0" lvl="0" indent="-447675" algn="ctr" defTabSz="0" rtl="0" eaLnBrk="0" fontAlgn="base" latinLnBrk="1" hangingPunct="0">
                        <a:lnSpc>
                          <a:spcPct val="100000"/>
                        </a:lnSpc>
                        <a:spcBef>
                          <a:spcPct val="0"/>
                        </a:spcBef>
                        <a:spcAft>
                          <a:spcPct val="0"/>
                        </a:spcAft>
                        <a:buClrTx/>
                        <a:buSzTx/>
                        <a:buFont typeface="Arial" panose="020B0604020202020204" pitchFamily="34" charset="0"/>
                        <a:buNone/>
                        <a:tabLst/>
                      </a:pPr>
                      <a:r>
                        <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imes New Roman" panose="02020603050405020304" pitchFamily="18" charset="0"/>
                        </a:rPr>
                        <a:t>身份认证</a:t>
                      </a:r>
                      <a:endPar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2075" marR="92075" marT="46038" marB="4603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DD"/>
                    </a:solidFill>
                  </a:tcPr>
                </a:tc>
                <a:tc>
                  <a:txBody>
                    <a:bodyPr/>
                    <a:lstStyle>
                      <a:lvl1pPr marL="447675" indent="-447675"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447675" marR="0" lvl="0" indent="-447675" algn="ctr" defTabSz="0" rtl="0" eaLnBrk="0" fontAlgn="base" latinLnBrk="1" hangingPunct="0">
                        <a:lnSpc>
                          <a:spcPct val="100000"/>
                        </a:lnSpc>
                        <a:spcBef>
                          <a:spcPct val="0"/>
                        </a:spcBef>
                        <a:spcAft>
                          <a:spcPct val="0"/>
                        </a:spcAft>
                        <a:buClrTx/>
                        <a:buSzTx/>
                        <a:buFont typeface="Arial" panose="020B0604020202020204" pitchFamily="34" charset="0"/>
                        <a:buNone/>
                        <a:tabLst/>
                      </a:pPr>
                      <a:r>
                        <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imes New Roman" panose="02020603050405020304" pitchFamily="18" charset="0"/>
                        </a:rPr>
                        <a:t>身份证、护照、信用卡、驾照</a:t>
                      </a:r>
                      <a:endPar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2075" marR="92075" marT="46038" marB="4603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DD"/>
                    </a:solidFill>
                  </a:tcPr>
                </a:tc>
                <a:tc>
                  <a:txBody>
                    <a:bodyPr/>
                    <a:lstStyle>
                      <a:lvl1pPr marL="447675" indent="-447675"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447675" marR="0" lvl="0" indent="-447675" algn="ctr" defTabSz="0" rtl="0" eaLnBrk="0" fontAlgn="base" latinLnBrk="1" hangingPunct="0">
                        <a:lnSpc>
                          <a:spcPct val="100000"/>
                        </a:lnSpc>
                        <a:spcBef>
                          <a:spcPct val="0"/>
                        </a:spcBef>
                        <a:spcAft>
                          <a:spcPct val="0"/>
                        </a:spcAft>
                        <a:buClrTx/>
                        <a:buSzTx/>
                        <a:buFont typeface="Arial" panose="020B0604020202020204" pitchFamily="34" charset="0"/>
                        <a:buNone/>
                        <a:tabLst/>
                      </a:pPr>
                      <a:r>
                        <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imes New Roman" panose="02020603050405020304" pitchFamily="18" charset="0"/>
                        </a:rPr>
                        <a:t>数字证书、数字签名</a:t>
                      </a:r>
                      <a:endPar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2075" marR="92075" marT="46038" marB="4603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DD"/>
                    </a:solidFill>
                  </a:tcPr>
                </a:tc>
                <a:extLst>
                  <a:ext uri="{0D108BD9-81ED-4DB2-BD59-A6C34878D82A}">
                    <a16:rowId xmlns:a16="http://schemas.microsoft.com/office/drawing/2014/main" val="1245190846"/>
                  </a:ext>
                </a:extLst>
              </a:tr>
              <a:tr h="506413">
                <a:tc>
                  <a:txBody>
                    <a:bodyPr/>
                    <a:lstStyle>
                      <a:lvl1pPr marL="447675" indent="-447675"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447675" marR="0" lvl="0" indent="-447675" algn="ctr" defTabSz="0" rtl="0" eaLnBrk="0" fontAlgn="base" latinLnBrk="1" hangingPunct="0">
                        <a:lnSpc>
                          <a:spcPct val="100000"/>
                        </a:lnSpc>
                        <a:spcBef>
                          <a:spcPct val="0"/>
                        </a:spcBef>
                        <a:spcAft>
                          <a:spcPct val="0"/>
                        </a:spcAft>
                        <a:buClrTx/>
                        <a:buSzTx/>
                        <a:buFont typeface="Arial" panose="020B0604020202020204" pitchFamily="34" charset="0"/>
                        <a:buNone/>
                        <a:tabLst/>
                      </a:pPr>
                      <a:r>
                        <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imes New Roman" panose="02020603050405020304" pitchFamily="18" charset="0"/>
                        </a:rPr>
                        <a:t>完 整 性</a:t>
                      </a:r>
                      <a:endPar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2075" marR="92075" marT="46038" marB="4603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CCCCCC"/>
                    </a:solidFill>
                  </a:tcPr>
                </a:tc>
                <a:tc>
                  <a:txBody>
                    <a:bodyPr/>
                    <a:lstStyle>
                      <a:lvl1pPr marL="447675" indent="-447675"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447675" marR="0" lvl="0" indent="-447675" algn="ctr" defTabSz="0" rtl="0" eaLnBrk="0" fontAlgn="base" latinLnBrk="1" hangingPunct="0">
                        <a:lnSpc>
                          <a:spcPct val="100000"/>
                        </a:lnSpc>
                        <a:spcBef>
                          <a:spcPct val="0"/>
                        </a:spcBef>
                        <a:spcAft>
                          <a:spcPct val="0"/>
                        </a:spcAft>
                        <a:buClrTx/>
                        <a:buSzTx/>
                        <a:buFont typeface="Arial" panose="020B0604020202020204" pitchFamily="34" charset="0"/>
                        <a:buNone/>
                        <a:tabLst/>
                      </a:pPr>
                      <a:r>
                        <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imes New Roman" panose="02020603050405020304" pitchFamily="18" charset="0"/>
                        </a:rPr>
                        <a:t>签名、支票、第三方证明</a:t>
                      </a:r>
                      <a:endPar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2075" marR="92075" marT="46038" marB="4603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CCCCCC"/>
                    </a:solidFill>
                  </a:tcPr>
                </a:tc>
                <a:tc>
                  <a:txBody>
                    <a:bodyPr/>
                    <a:lstStyle>
                      <a:lvl1pPr marL="447675" indent="-447675"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447675" marR="0" lvl="0" indent="-447675" algn="ctr" defTabSz="0" rtl="0" eaLnBrk="0" fontAlgn="base" latinLnBrk="1" hangingPunct="0">
                        <a:lnSpc>
                          <a:spcPct val="100000"/>
                        </a:lnSpc>
                        <a:spcBef>
                          <a:spcPct val="0"/>
                        </a:spcBef>
                        <a:spcAft>
                          <a:spcPct val="0"/>
                        </a:spcAft>
                        <a:buClrTx/>
                        <a:buSzTx/>
                        <a:buFont typeface="Arial" panose="020B0604020202020204" pitchFamily="34" charset="0"/>
                        <a:buNone/>
                        <a:tabLst/>
                      </a:pPr>
                      <a:r>
                        <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imes New Roman" panose="02020603050405020304" pitchFamily="18" charset="0"/>
                        </a:rPr>
                        <a:t>数字签名</a:t>
                      </a:r>
                      <a:endPar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2075" marR="92075" marT="46038" marB="4603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CCCCCC"/>
                    </a:solidFill>
                  </a:tcPr>
                </a:tc>
                <a:extLst>
                  <a:ext uri="{0D108BD9-81ED-4DB2-BD59-A6C34878D82A}">
                    <a16:rowId xmlns:a16="http://schemas.microsoft.com/office/drawing/2014/main" val="3536324781"/>
                  </a:ext>
                </a:extLst>
              </a:tr>
              <a:tr h="504825">
                <a:tc>
                  <a:txBody>
                    <a:bodyPr/>
                    <a:lstStyle>
                      <a:lvl1pPr marL="447675" indent="-447675"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447675" marR="0" lvl="0" indent="-447675" algn="ctr" defTabSz="0" rtl="0" eaLnBrk="0" fontAlgn="base" latinLnBrk="1" hangingPunct="0">
                        <a:lnSpc>
                          <a:spcPct val="100000"/>
                        </a:lnSpc>
                        <a:spcBef>
                          <a:spcPct val="0"/>
                        </a:spcBef>
                        <a:spcAft>
                          <a:spcPct val="0"/>
                        </a:spcAft>
                        <a:buClrTx/>
                        <a:buSzTx/>
                        <a:buFont typeface="Arial" panose="020B0604020202020204" pitchFamily="34" charset="0"/>
                        <a:buNone/>
                        <a:tabLst/>
                      </a:pPr>
                      <a:r>
                        <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imes New Roman" panose="02020603050405020304" pitchFamily="18" charset="0"/>
                        </a:rPr>
                        <a:t>保 密 性</a:t>
                      </a:r>
                      <a:endPar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2075" marR="92075" marT="46038" marB="4603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DD"/>
                    </a:solidFill>
                  </a:tcPr>
                </a:tc>
                <a:tc>
                  <a:txBody>
                    <a:bodyPr/>
                    <a:lstStyle>
                      <a:lvl1pPr marL="447675" indent="-447675"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447675" marR="0" lvl="0" indent="-447675" algn="ctr" defTabSz="0" rtl="0" eaLnBrk="0" fontAlgn="base" latinLnBrk="1" hangingPunct="0">
                        <a:lnSpc>
                          <a:spcPct val="100000"/>
                        </a:lnSpc>
                        <a:spcBef>
                          <a:spcPct val="0"/>
                        </a:spcBef>
                        <a:spcAft>
                          <a:spcPct val="0"/>
                        </a:spcAft>
                        <a:buClrTx/>
                        <a:buSzTx/>
                        <a:buFont typeface="Arial" panose="020B0604020202020204" pitchFamily="34" charset="0"/>
                        <a:buNone/>
                        <a:tabLst/>
                      </a:pPr>
                      <a:r>
                        <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imes New Roman" panose="02020603050405020304" pitchFamily="18" charset="0"/>
                        </a:rPr>
                        <a:t>保险箱、信封、警卫、密藏</a:t>
                      </a:r>
                      <a:endPar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2075" marR="92075" marT="46038" marB="4603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DD"/>
                    </a:solidFill>
                  </a:tcPr>
                </a:tc>
                <a:tc>
                  <a:txBody>
                    <a:bodyPr/>
                    <a:lstStyle>
                      <a:lvl1pPr marL="447675" indent="-447675"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447675" marR="0" lvl="0" indent="-447675" algn="ctr" defTabSz="0" rtl="0" eaLnBrk="0" fontAlgn="base" latinLnBrk="1" hangingPunct="0">
                        <a:lnSpc>
                          <a:spcPct val="100000"/>
                        </a:lnSpc>
                        <a:spcBef>
                          <a:spcPct val="0"/>
                        </a:spcBef>
                        <a:spcAft>
                          <a:spcPct val="0"/>
                        </a:spcAft>
                        <a:buClrTx/>
                        <a:buSzTx/>
                        <a:buFont typeface="Arial" panose="020B0604020202020204" pitchFamily="34" charset="0"/>
                        <a:buNone/>
                        <a:tabLst/>
                      </a:pPr>
                      <a:r>
                        <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imes New Roman" panose="02020603050405020304" pitchFamily="18" charset="0"/>
                        </a:rPr>
                        <a:t>加密</a:t>
                      </a:r>
                      <a:endPar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2075" marR="92075" marT="46038" marB="4603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FFFFDD"/>
                    </a:solidFill>
                  </a:tcPr>
                </a:tc>
                <a:extLst>
                  <a:ext uri="{0D108BD9-81ED-4DB2-BD59-A6C34878D82A}">
                    <a16:rowId xmlns:a16="http://schemas.microsoft.com/office/drawing/2014/main" val="1537582029"/>
                  </a:ext>
                </a:extLst>
              </a:tr>
              <a:tr h="728663">
                <a:tc>
                  <a:txBody>
                    <a:bodyPr/>
                    <a:lstStyle>
                      <a:lvl1pPr marL="447675" indent="-447675"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447675" marR="0" lvl="0" indent="-447675" algn="ctr" defTabSz="0" rtl="0" eaLnBrk="0" fontAlgn="base" latinLnBrk="1" hangingPunct="0">
                        <a:lnSpc>
                          <a:spcPct val="100000"/>
                        </a:lnSpc>
                        <a:spcBef>
                          <a:spcPct val="0"/>
                        </a:spcBef>
                        <a:spcAft>
                          <a:spcPct val="0"/>
                        </a:spcAft>
                        <a:buClrTx/>
                        <a:buSzTx/>
                        <a:buFont typeface="Arial" panose="020B0604020202020204" pitchFamily="34" charset="0"/>
                        <a:buNone/>
                        <a:tabLst/>
                      </a:pPr>
                      <a:r>
                        <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imes New Roman" panose="02020603050405020304" pitchFamily="18" charset="0"/>
                        </a:rPr>
                        <a:t>不可否认性</a:t>
                      </a:r>
                      <a:endPar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2075" marR="92075" marT="46038" marB="4603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CCCCCC"/>
                    </a:solidFill>
                  </a:tcPr>
                </a:tc>
                <a:tc>
                  <a:txBody>
                    <a:bodyPr/>
                    <a:lstStyle>
                      <a:lvl1pPr marL="447675" indent="-447675"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447675" marR="0" lvl="0" indent="-447675" algn="ctr" defTabSz="0" rtl="0" eaLnBrk="0" fontAlgn="base" latinLnBrk="1" hangingPunct="0">
                        <a:lnSpc>
                          <a:spcPct val="100000"/>
                        </a:lnSpc>
                        <a:spcBef>
                          <a:spcPct val="0"/>
                        </a:spcBef>
                        <a:spcAft>
                          <a:spcPct val="0"/>
                        </a:spcAft>
                        <a:buClrTx/>
                        <a:buSzTx/>
                        <a:buFont typeface="Arial" panose="020B0604020202020204" pitchFamily="34" charset="0"/>
                        <a:buNone/>
                        <a:tabLst/>
                      </a:pPr>
                      <a:r>
                        <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imes New Roman" panose="02020603050405020304" pitchFamily="18" charset="0"/>
                        </a:rPr>
                        <a:t>签名、挂号信、公证、邮戳</a:t>
                      </a:r>
                      <a:endPar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2075" marR="92075" marT="46038" marB="4603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CCCCCC"/>
                    </a:solidFill>
                  </a:tcPr>
                </a:tc>
                <a:tc>
                  <a:txBody>
                    <a:bodyPr/>
                    <a:lstStyle>
                      <a:lvl1pPr marL="447675" indent="-447675" defTabSz="0" latinLnBrk="1">
                        <a:spcBef>
                          <a:spcPct val="20000"/>
                        </a:spcBef>
                        <a:buClr>
                          <a:srgbClr val="000099"/>
                        </a:buClr>
                        <a:buFont typeface="Wingdings" panose="05000000000000000000" pitchFamily="2" charset="2"/>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indent="-7938" defTabSz="0" latinLnBrk="1">
                        <a:spcBef>
                          <a:spcPct val="20000"/>
                        </a:spcBef>
                        <a:buClr>
                          <a:srgbClr val="6699FF"/>
                        </a:buClr>
                        <a:buFont typeface="Wingdings 2" panose="05020102010507070707" pitchFamily="18" charset="2"/>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indent="-22225" defTabSz="0" latinLnBrk="1">
                        <a:spcBef>
                          <a:spcPct val="20000"/>
                        </a:spcBef>
                        <a:buClr>
                          <a:srgbClr val="000099"/>
                        </a:buClr>
                        <a:buSzPct val="75000"/>
                        <a:buFont typeface="Wingdings" panose="05000000000000000000" pitchFamily="2" charset="2"/>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indent="-76200" defTabSz="0" latinLnBrk="1">
                        <a:spcBef>
                          <a:spcPct val="20000"/>
                        </a:spcBef>
                        <a:buClr>
                          <a:srgbClr val="000099"/>
                        </a:buClr>
                        <a:buSzPct val="70000"/>
                        <a:buFont typeface="Wingdings" panose="05000000000000000000" pitchFamily="2"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indent="-146050" defTabSz="0" latinLnBrk="1">
                        <a:spcBef>
                          <a:spcPct val="20000"/>
                        </a:spcBef>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indent="-146050" defTabSz="0" eaLnBrk="0" fontAlgn="base" latinLnBrk="1" hangingPunct="0">
                        <a:spcBef>
                          <a:spcPct val="20000"/>
                        </a:spcBef>
                        <a:spcAft>
                          <a:spcPct val="0"/>
                        </a:spcAft>
                        <a:buClr>
                          <a:srgbClr val="6699FF"/>
                        </a:buClr>
                        <a:buSzPct val="70000"/>
                        <a:buFont typeface="Wingdings 2" panose="05020102010507070707" pitchFamily="18" charset="2"/>
                        <a:defRPr>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marL="447675" marR="0" lvl="0" indent="-447675" algn="ctr" defTabSz="0" rtl="0" eaLnBrk="0" fontAlgn="base" latinLnBrk="1" hangingPunct="0">
                        <a:lnSpc>
                          <a:spcPct val="100000"/>
                        </a:lnSpc>
                        <a:spcBef>
                          <a:spcPct val="0"/>
                        </a:spcBef>
                        <a:spcAft>
                          <a:spcPct val="0"/>
                        </a:spcAft>
                        <a:buClrTx/>
                        <a:buSzTx/>
                        <a:buFont typeface="Arial" panose="020B0604020202020204" pitchFamily="34" charset="0"/>
                        <a:buNone/>
                        <a:tabLst/>
                      </a:pPr>
                      <a:r>
                        <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imes New Roman" panose="02020603050405020304" pitchFamily="18" charset="0"/>
                        </a:rPr>
                        <a:t>数字签名</a:t>
                      </a:r>
                      <a:endParaRPr kumimoji="0" lang="zh-CN" altLang="zh-CN" sz="2400" b="1" i="0" u="none" strike="noStrike" cap="none" normalizeH="0" baseline="0">
                        <a:ln>
                          <a:noFill/>
                        </a:ln>
                        <a:solidFill>
                          <a:srgbClr val="333399"/>
                        </a:solidFill>
                        <a:effectLst/>
                        <a:latin typeface="黑体" panose="02010609060101010101" pitchFamily="49" charset="-122"/>
                        <a:ea typeface="黑体" panose="02010609060101010101" pitchFamily="49" charset="-122"/>
                        <a:sym typeface="Tahoma" panose="020B0604030504040204" pitchFamily="34" charset="0"/>
                      </a:endParaRPr>
                    </a:p>
                  </a:txBody>
                  <a:tcPr marL="92075" marR="92075" marT="46038" marB="46038"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solidFill>
                      <a:srgbClr val="CCCCCC"/>
                    </a:solidFill>
                  </a:tcPr>
                </a:tc>
                <a:extLst>
                  <a:ext uri="{0D108BD9-81ED-4DB2-BD59-A6C34878D82A}">
                    <a16:rowId xmlns:a16="http://schemas.microsoft.com/office/drawing/2014/main" val="507977334"/>
                  </a:ext>
                </a:extLst>
              </a:tr>
            </a:tbl>
          </a:graphicData>
        </a:graphic>
      </p:graphicFrame>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p:cTn id="7" dur="1000" fill="hold"/>
                                        <p:tgtEl>
                                          <p:spTgt spid="11267"/>
                                        </p:tgtEl>
                                        <p:attrNameLst>
                                          <p:attrName>ppt_x</p:attrName>
                                        </p:attrNameLst>
                                      </p:cBhvr>
                                      <p:tavLst>
                                        <p:tav tm="0">
                                          <p:val>
                                            <p:strVal val="#ppt_x-.2"/>
                                          </p:val>
                                        </p:tav>
                                        <p:tav tm="100000">
                                          <p:val>
                                            <p:strVal val="#ppt_x"/>
                                          </p:val>
                                        </p:tav>
                                      </p:tavLst>
                                    </p:anim>
                                    <p:anim calcmode="lin" valueType="num">
                                      <p:cBhvr>
                                        <p:cTn id="8" dur="1000" fill="hold"/>
                                        <p:tgtEl>
                                          <p:spTgt spid="11267"/>
                                        </p:tgtEl>
                                        <p:attrNameLst>
                                          <p:attrName>ppt_y</p:attrName>
                                        </p:attrNameLst>
                                      </p:cBhvr>
                                      <p:tavLst>
                                        <p:tav tm="0">
                                          <p:val>
                                            <p:strVal val="#ppt_y"/>
                                          </p:val>
                                        </p:tav>
                                        <p:tav tm="100000">
                                          <p:val>
                                            <p:strVal val="#ppt_y"/>
                                          </p:val>
                                        </p:tav>
                                      </p:tavLst>
                                    </p:anim>
                                    <p:animEffect prLst="gradientSize: 0.1">
                                      <p:cBhvr>
                                        <p:cTn id="9" dur="10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0" y="-26988"/>
            <a:ext cx="9144000" cy="1143001"/>
          </a:xfrm>
        </p:spPr>
        <p:txBody>
          <a:bodyPr/>
          <a:lstStyle/>
          <a:p>
            <a:r>
              <a:rPr lang="en-US" altLang="zh-CN" sz="4000">
                <a:latin typeface="Times New Roman" panose="02020603050405020304" pitchFamily="18" charset="0"/>
                <a:ea typeface="微软雅黑" panose="020B0503020204020204" pitchFamily="34" charset="-122"/>
                <a:sym typeface="微软雅黑" panose="020B0503020204020204" pitchFamily="34" charset="-122"/>
              </a:rPr>
              <a:t>15.6.3 </a:t>
            </a:r>
            <a:r>
              <a:rPr lang="zh-CN" altLang="en-US" sz="4000">
                <a:latin typeface="Times New Roman" panose="02020603050405020304" pitchFamily="18" charset="0"/>
                <a:ea typeface="微软雅黑" panose="020B0503020204020204" pitchFamily="34" charset="-122"/>
                <a:sym typeface="微软雅黑" panose="020B0503020204020204" pitchFamily="34" charset="-122"/>
              </a:rPr>
              <a:t>智能卡的设计</a:t>
            </a:r>
            <a:endParaRPr lang="zh-CN" altLang="en-US"/>
          </a:p>
        </p:txBody>
      </p:sp>
      <p:sp>
        <p:nvSpPr>
          <p:cNvPr id="77827" name="Rectangle 3"/>
          <p:cNvSpPr>
            <a:spLocks noGrp="1" noChangeArrowheads="1"/>
          </p:cNvSpPr>
          <p:nvPr>
            <p:ph sz="half" idx="1"/>
          </p:nvPr>
        </p:nvSpPr>
        <p:spPr>
          <a:xfrm>
            <a:off x="428625" y="3071813"/>
            <a:ext cx="5000625" cy="1500187"/>
          </a:xfrm>
        </p:spPr>
        <p:txBody>
          <a:bodyPr/>
          <a:lstStyle/>
          <a:p>
            <a:pPr marL="0" lvl="1" algn="l">
              <a:lnSpc>
                <a:spcPct val="120000"/>
              </a:lnSpc>
              <a:spcBef>
                <a:spcPct val="0"/>
              </a:spcBef>
              <a:buClr>
                <a:srgbClr val="FF6600"/>
              </a:buClr>
              <a:buFont typeface="Wingdings 2" panose="05020102010507070707" pitchFamily="18" charset="2"/>
              <a:buBlip>
                <a:blip r:embed="rId2"/>
              </a:buBlip>
            </a:pPr>
            <a:r>
              <a:rPr lang="zh-CN" altLang="en-US"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软</a:t>
            </a:r>
            <a:r>
              <a:rPr lang="en-US" altLang="zh-CN"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硬件逻辑的格式化</a:t>
            </a:r>
          </a:p>
          <a:p>
            <a:pPr marL="0" lvl="1" algn="l">
              <a:lnSpc>
                <a:spcPct val="120000"/>
              </a:lnSpc>
              <a:spcBef>
                <a:spcPct val="0"/>
              </a:spcBef>
              <a:buClr>
                <a:srgbClr val="FF6600"/>
              </a:buClr>
              <a:buFont typeface="Wingdings 2" panose="05020102010507070707" pitchFamily="18" charset="2"/>
              <a:buBlip>
                <a:blip r:embed="rId2"/>
              </a:buBlip>
            </a:pPr>
            <a:r>
              <a:rPr lang="zh-CN" altLang="en-US"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写入系统和个人信息</a:t>
            </a:r>
          </a:p>
          <a:p>
            <a:pPr marL="0" lvl="1" algn="l">
              <a:lnSpc>
                <a:spcPct val="120000"/>
              </a:lnSpc>
              <a:spcBef>
                <a:spcPct val="0"/>
              </a:spcBef>
              <a:buClr>
                <a:srgbClr val="FF6600"/>
              </a:buClr>
              <a:buFont typeface="Wingdings 2" panose="05020102010507070707" pitchFamily="18" charset="2"/>
              <a:buBlip>
                <a:blip r:embed="rId2"/>
              </a:buBlip>
            </a:pPr>
            <a:r>
              <a:rPr lang="zh-CN" altLang="en-US"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在卡上印制名称、照片</a:t>
            </a:r>
          </a:p>
        </p:txBody>
      </p:sp>
      <p:sp>
        <p:nvSpPr>
          <p:cNvPr id="77828" name="AutoShape 5"/>
          <p:cNvSpPr>
            <a:spLocks noChangeArrowheads="1"/>
          </p:cNvSpPr>
          <p:nvPr/>
        </p:nvSpPr>
        <p:spPr bwMode="auto">
          <a:xfrm>
            <a:off x="500063" y="2286000"/>
            <a:ext cx="3143250" cy="571500"/>
          </a:xfrm>
          <a:prstGeom prst="roundRect">
            <a:avLst>
              <a:gd name="adj" fmla="val 16667"/>
            </a:avLst>
          </a:prstGeom>
          <a:gradFill rotWithShape="1">
            <a:gsLst>
              <a:gs pos="0">
                <a:srgbClr val="00416F"/>
              </a:gs>
              <a:gs pos="50000">
                <a:srgbClr val="005DA0"/>
              </a:gs>
              <a:gs pos="100000">
                <a:srgbClr val="0070C0"/>
              </a:gs>
            </a:gsLst>
            <a:lin ang="5400000" scaled="1"/>
          </a:gradFill>
          <a:ln w="25400">
            <a:solidFill>
              <a:srgbClr val="FFFF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个人化的几个方面</a:t>
            </a:r>
            <a:endParaRPr lang="zh-CN" altLang="en-US"/>
          </a:p>
        </p:txBody>
      </p:sp>
      <p:sp>
        <p:nvSpPr>
          <p:cNvPr id="77829" name="AutoShape 5"/>
          <p:cNvSpPr>
            <a:spLocks noChangeArrowheads="1"/>
          </p:cNvSpPr>
          <p:nvPr/>
        </p:nvSpPr>
        <p:spPr bwMode="auto">
          <a:xfrm>
            <a:off x="5500688" y="2286000"/>
            <a:ext cx="3071812" cy="571500"/>
          </a:xfrm>
          <a:prstGeom prst="roundRect">
            <a:avLst>
              <a:gd name="adj" fmla="val 16667"/>
            </a:avLst>
          </a:prstGeom>
          <a:gradFill rotWithShape="1">
            <a:gsLst>
              <a:gs pos="0">
                <a:srgbClr val="00416F"/>
              </a:gs>
              <a:gs pos="50000">
                <a:srgbClr val="005DA0"/>
              </a:gs>
              <a:gs pos="100000">
                <a:srgbClr val="0070C0"/>
              </a:gs>
            </a:gsLst>
            <a:lin ang="5400000" scaled="1"/>
          </a:gradFill>
          <a:ln w="25400">
            <a:solidFill>
              <a:srgbClr val="FFFF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智能卡安全设计的方面</a:t>
            </a:r>
            <a:endParaRPr lang="zh-CN" altLang="en-US"/>
          </a:p>
        </p:txBody>
      </p:sp>
      <p:grpSp>
        <p:nvGrpSpPr>
          <p:cNvPr id="77830" name="组合 28"/>
          <p:cNvGrpSpPr>
            <a:grpSpLocks/>
          </p:cNvGrpSpPr>
          <p:nvPr/>
        </p:nvGrpSpPr>
        <p:grpSpPr bwMode="auto">
          <a:xfrm>
            <a:off x="500063" y="1143000"/>
            <a:ext cx="8143875" cy="1000125"/>
            <a:chOff x="0" y="0"/>
            <a:chExt cx="3421215" cy="1279853"/>
          </a:xfrm>
        </p:grpSpPr>
        <p:sp>
          <p:nvSpPr>
            <p:cNvPr id="77833" name="AutoShape 7"/>
            <p:cNvSpPr>
              <a:spLocks noChangeArrowheads="1"/>
            </p:cNvSpPr>
            <p:nvPr/>
          </p:nvSpPr>
          <p:spPr bwMode="auto">
            <a:xfrm>
              <a:off x="0" y="0"/>
              <a:ext cx="3421215" cy="1279853"/>
            </a:xfrm>
            <a:prstGeom prst="roundRect">
              <a:avLst>
                <a:gd name="adj" fmla="val 13741"/>
              </a:avLst>
            </a:prstGeom>
            <a:solidFill>
              <a:srgbClr val="FFFFFF">
                <a:alpha val="89018"/>
              </a:srgbClr>
            </a:solidFill>
            <a:ln w="31750">
              <a:solidFill>
                <a:srgbClr val="FF9933"/>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lnSpc>
                  <a:spcPct val="80000"/>
                </a:lnSpc>
                <a:spcBef>
                  <a:spcPct val="20000"/>
                </a:spcBef>
                <a:buFont typeface="Arial" panose="020B0604020202020204" pitchFamily="34" charset="0"/>
                <a:buNone/>
              </a:pPr>
              <a:endParaRPr lang="zh-CN" altLang="zh-CN" sz="2200">
                <a:solidFill>
                  <a:srgbClr val="002060"/>
                </a:solidFill>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7834" name="TextBox 8"/>
            <p:cNvSpPr>
              <a:spLocks noChangeArrowheads="1"/>
            </p:cNvSpPr>
            <p:nvPr/>
          </p:nvSpPr>
          <p:spPr bwMode="auto">
            <a:xfrm>
              <a:off x="30011" y="91418"/>
              <a:ext cx="3391204" cy="1142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26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智能卡发行时都要经过个人化（</a:t>
              </a:r>
              <a:r>
                <a:rPr lang="en-US" altLang="zh-CN" sz="26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Personalization</a:t>
              </a:r>
              <a:r>
                <a:rPr lang="zh-CN" altLang="en-US" sz="26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）或初始化（</a:t>
              </a:r>
              <a:r>
                <a:rPr lang="en-US" altLang="zh-CN" sz="26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Initialization</a:t>
              </a:r>
              <a:r>
                <a:rPr lang="zh-CN" altLang="en-US" sz="2600">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）阶段。</a:t>
              </a:r>
              <a:endParaRPr lang="zh-CN" altLang="en-US"/>
            </a:p>
          </p:txBody>
        </p:sp>
      </p:grpSp>
      <p:sp>
        <p:nvSpPr>
          <p:cNvPr id="77831" name="Rectangle 3"/>
          <p:cNvSpPr>
            <a:spLocks noChangeArrowheads="1"/>
          </p:cNvSpPr>
          <p:nvPr/>
        </p:nvSpPr>
        <p:spPr bwMode="auto">
          <a:xfrm>
            <a:off x="5465763" y="3046413"/>
            <a:ext cx="3571875"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宋体" panose="02010600030101010101" pitchFamily="2" charset="-122"/>
              </a:defRPr>
            </a:lvl1pPr>
            <a:lvl2pPr>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marL="0" lvl="1" latinLnBrk="1">
              <a:lnSpc>
                <a:spcPct val="120000"/>
              </a:lnSpc>
              <a:buClr>
                <a:srgbClr val="FF6600"/>
              </a:buClr>
              <a:buFont typeface="Wingdings 2" panose="05020102010507070707" pitchFamily="18" charset="2"/>
              <a:buBlip>
                <a:blip r:embed="rId2"/>
              </a:buBlip>
            </a:pPr>
            <a:r>
              <a:rPr lang="zh-CN" altLang="en-US">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芯片的安全技术</a:t>
            </a:r>
          </a:p>
          <a:p>
            <a:pPr marL="0" lvl="1" latinLnBrk="1">
              <a:lnSpc>
                <a:spcPct val="120000"/>
              </a:lnSpc>
              <a:buClr>
                <a:srgbClr val="FF6600"/>
              </a:buClr>
              <a:buFont typeface="Wingdings 2" panose="05020102010507070707" pitchFamily="18" charset="2"/>
              <a:buBlip>
                <a:blip r:embed="rId2"/>
              </a:buBlip>
            </a:pPr>
            <a:r>
              <a:rPr lang="zh-CN" altLang="en-US">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卡片的安全制造技术</a:t>
            </a:r>
          </a:p>
          <a:p>
            <a:pPr marL="0" lvl="1" latinLnBrk="1">
              <a:lnSpc>
                <a:spcPct val="120000"/>
              </a:lnSpc>
              <a:buClr>
                <a:srgbClr val="FF6600"/>
              </a:buClr>
              <a:buFont typeface="Wingdings 2" panose="05020102010507070707" pitchFamily="18" charset="2"/>
              <a:buBlip>
                <a:blip r:embed="rId2"/>
              </a:buBlip>
            </a:pPr>
            <a:r>
              <a:rPr lang="zh-CN" altLang="en-US">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软件的安全技术</a:t>
            </a:r>
          </a:p>
          <a:p>
            <a:pPr marL="0" lvl="1" latinLnBrk="1">
              <a:lnSpc>
                <a:spcPct val="120000"/>
              </a:lnSpc>
              <a:buClr>
                <a:srgbClr val="FF6600"/>
              </a:buClr>
              <a:buFont typeface="Wingdings 2" panose="05020102010507070707" pitchFamily="18" charset="2"/>
              <a:buBlip>
                <a:blip r:embed="rId2"/>
              </a:buBlip>
            </a:pPr>
            <a:r>
              <a:rPr lang="zh-CN" altLang="en-US">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安全密码算法</a:t>
            </a:r>
            <a:endParaRPr lang="en-US" altLang="zh-CN">
              <a:solidFill>
                <a:srgbClr val="003399"/>
              </a:solidFill>
              <a:latin typeface="Times New Roman" panose="02020603050405020304" pitchFamily="18" charset="0"/>
              <a:ea typeface="微软雅黑" panose="020B0503020204020204" pitchFamily="34" charset="-122"/>
              <a:sym typeface="微软雅黑" panose="020B0503020204020204" pitchFamily="34" charset="-122"/>
            </a:endParaRPr>
          </a:p>
          <a:p>
            <a:pPr marL="0" lvl="1" latinLnBrk="1">
              <a:lnSpc>
                <a:spcPct val="120000"/>
              </a:lnSpc>
              <a:buClr>
                <a:srgbClr val="FF6600"/>
              </a:buClr>
              <a:buFont typeface="Wingdings 2" panose="05020102010507070707" pitchFamily="18" charset="2"/>
              <a:buBlip>
                <a:blip r:embed="rId2"/>
              </a:buBlip>
            </a:pPr>
            <a:r>
              <a:rPr lang="zh-CN" altLang="en-US">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安全可靠协议的设计</a:t>
            </a:r>
          </a:p>
          <a:p>
            <a:pPr marL="0" lvl="1" latinLnBrk="1">
              <a:lnSpc>
                <a:spcPct val="120000"/>
              </a:lnSpc>
              <a:buClr>
                <a:srgbClr val="FF6600"/>
              </a:buClr>
              <a:buFont typeface="Wingdings 2" panose="05020102010507070707" pitchFamily="18" charset="2"/>
              <a:buBlip>
                <a:blip r:embed="rId2"/>
              </a:buBlip>
            </a:pPr>
            <a:r>
              <a:rPr lang="zh-CN" altLang="en-US">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管理系统的安全设计</a:t>
            </a:r>
          </a:p>
          <a:p>
            <a:pPr marL="0" lvl="1" latinLnBrk="1">
              <a:lnSpc>
                <a:spcPct val="120000"/>
              </a:lnSpc>
              <a:buClr>
                <a:srgbClr val="FF6600"/>
              </a:buClr>
              <a:buFont typeface="Wingdings 2" panose="05020102010507070707" pitchFamily="18" charset="2"/>
              <a:buBlip>
                <a:blip r:embed="rId2"/>
              </a:buBlip>
            </a:pPr>
            <a:r>
              <a:rPr lang="zh-CN" altLang="en-US">
                <a:solidFill>
                  <a:srgbClr val="003399"/>
                </a:solidFill>
                <a:latin typeface="Times New Roman" panose="02020603050405020304" pitchFamily="18" charset="0"/>
                <a:ea typeface="微软雅黑" panose="020B0503020204020204" pitchFamily="34" charset="-122"/>
                <a:sym typeface="微软雅黑" panose="020B0503020204020204" pitchFamily="34" charset="-122"/>
              </a:rPr>
              <a:t>智能卡防复制、防伪造</a:t>
            </a:r>
            <a:endParaRPr lang="zh-CN" altLang="en-US"/>
          </a:p>
        </p:txBody>
      </p:sp>
      <p:pic>
        <p:nvPicPr>
          <p:cNvPr id="75786" name="图片 11" descr="12-17_sim_cards.jpg"/>
          <p:cNvPicPr>
            <a:picLocks noChangeAspect="1" noChangeArrowheads="1"/>
          </p:cNvPicPr>
          <p:nvPr/>
        </p:nvPicPr>
        <p:blipFill>
          <a:blip r:embed="rId3">
            <a:clrChange>
              <a:clrFrom>
                <a:srgbClr val="D6D6D6"/>
              </a:clrFrom>
              <a:clrTo>
                <a:srgbClr val="D6D6D6">
                  <a:alpha val="0"/>
                </a:srgbClr>
              </a:clrTo>
            </a:clrChange>
            <a:extLst>
              <a:ext uri="{28A0092B-C50C-407E-A947-70E740481C1C}">
                <a14:useLocalDpi xmlns:a14="http://schemas.microsoft.com/office/drawing/2010/main" val="0"/>
              </a:ext>
            </a:extLst>
          </a:blip>
          <a:srcRect/>
          <a:stretch>
            <a:fillRect/>
          </a:stretch>
        </p:blipFill>
        <p:spPr bwMode="auto">
          <a:xfrm>
            <a:off x="257175" y="4857750"/>
            <a:ext cx="4243388"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75786"/>
                                        </p:tgtEl>
                                        <p:attrNameLst>
                                          <p:attrName>style.visibility</p:attrName>
                                        </p:attrNameLst>
                                      </p:cBhvr>
                                      <p:to>
                                        <p:strVal val="visible"/>
                                      </p:to>
                                    </p:set>
                                    <p:animEffect>
                                      <p:cBhvr>
                                        <p:cTn id="7" dur="500"/>
                                        <p:tgtEl>
                                          <p:spTgt spid="75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Grp="1" noChangeArrowheads="1"/>
          </p:cNvSpPr>
          <p:nvPr>
            <p:ph type="title" idx="4294967295"/>
          </p:nvPr>
        </p:nvSpPr>
        <p:spPr>
          <a:xfrm>
            <a:off x="0" y="0"/>
            <a:ext cx="9144000" cy="1143000"/>
          </a:xfrm>
        </p:spPr>
        <p:txBody>
          <a:bodyPr/>
          <a:lstStyle/>
          <a:p>
            <a:r>
              <a:rPr lang="en-US" altLang="zh-CN" sz="4000">
                <a:latin typeface="Times New Roman" panose="02020603050405020304" pitchFamily="18" charset="0"/>
                <a:ea typeface="微软雅黑" panose="020B0503020204020204" pitchFamily="34" charset="-122"/>
                <a:sym typeface="微软雅黑" panose="020B0503020204020204" pitchFamily="34" charset="-122"/>
              </a:rPr>
              <a:t>15.6.4 </a:t>
            </a:r>
            <a:r>
              <a:rPr lang="zh-CN" altLang="en-US" sz="4000">
                <a:latin typeface="Times New Roman" panose="02020603050405020304" pitchFamily="18" charset="0"/>
                <a:ea typeface="微软雅黑" panose="020B0503020204020204" pitchFamily="34" charset="-122"/>
                <a:sym typeface="微软雅黑" panose="020B0503020204020204" pitchFamily="34" charset="-122"/>
              </a:rPr>
              <a:t>智能卡的应用</a:t>
            </a:r>
            <a:endParaRPr lang="zh-CN" altLang="en-US"/>
          </a:p>
        </p:txBody>
      </p:sp>
      <p:sp>
        <p:nvSpPr>
          <p:cNvPr id="78851" name="Rectangle 4"/>
          <p:cNvSpPr>
            <a:spLocks noGrp="1" noChangeArrowheads="1"/>
          </p:cNvSpPr>
          <p:nvPr>
            <p:ph sz="half" idx="1"/>
          </p:nvPr>
        </p:nvSpPr>
        <p:spPr>
          <a:xfrm>
            <a:off x="457200" y="1903413"/>
            <a:ext cx="8150225" cy="4525962"/>
          </a:xfrm>
        </p:spPr>
        <p:txBody>
          <a:bodyPr/>
          <a:lstStyle/>
          <a:p>
            <a:pPr marL="0" lvl="1" algn="l">
              <a:lnSpc>
                <a:spcPct val="120000"/>
              </a:lnSpc>
              <a:spcBef>
                <a:spcPct val="0"/>
              </a:spcBef>
              <a:buClr>
                <a:srgbClr val="FF6600"/>
              </a:buClr>
              <a:buFont typeface="Wingdings 2" panose="05020102010507070707" pitchFamily="18" charset="2"/>
              <a:buBlip>
                <a:blip r:embed="rId2"/>
              </a:buBlip>
            </a:pPr>
            <a:r>
              <a:rPr lang="zh-CN" altLang="en-US"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电子货币、电子商务</a:t>
            </a:r>
          </a:p>
          <a:p>
            <a:pPr marL="0" lvl="1" algn="l">
              <a:lnSpc>
                <a:spcPct val="120000"/>
              </a:lnSpc>
              <a:spcBef>
                <a:spcPct val="0"/>
              </a:spcBef>
              <a:buClr>
                <a:srgbClr val="FF6600"/>
              </a:buClr>
              <a:buFont typeface="Wingdings 2" panose="05020102010507070707" pitchFamily="18" charset="2"/>
              <a:buBlip>
                <a:blip r:embed="rId2"/>
              </a:buBlip>
            </a:pPr>
            <a:r>
              <a:rPr lang="zh-CN" altLang="en-US"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劳动保险、医疗卫生</a:t>
            </a:r>
          </a:p>
          <a:p>
            <a:pPr marL="0" lvl="1" algn="l">
              <a:lnSpc>
                <a:spcPct val="120000"/>
              </a:lnSpc>
              <a:spcBef>
                <a:spcPct val="0"/>
              </a:spcBef>
              <a:buClr>
                <a:srgbClr val="FF6600"/>
              </a:buClr>
              <a:buFont typeface="Wingdings 2" panose="05020102010507070707" pitchFamily="18" charset="2"/>
              <a:buBlip>
                <a:blip r:embed="rId2"/>
              </a:buBlip>
            </a:pPr>
            <a:r>
              <a:rPr lang="zh-CN" altLang="en-US"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银行系统</a:t>
            </a:r>
          </a:p>
          <a:p>
            <a:pPr marL="0" lvl="1" algn="l">
              <a:lnSpc>
                <a:spcPct val="120000"/>
              </a:lnSpc>
              <a:spcBef>
                <a:spcPct val="0"/>
              </a:spcBef>
              <a:buClr>
                <a:srgbClr val="FF6600"/>
              </a:buClr>
              <a:buFont typeface="Wingdings 2" panose="05020102010507070707" pitchFamily="18" charset="2"/>
              <a:buBlip>
                <a:blip r:embed="rId2"/>
              </a:buBlip>
            </a:pPr>
            <a:r>
              <a:rPr lang="zh-CN" altLang="en-US"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在付费电视系统</a:t>
            </a:r>
          </a:p>
          <a:p>
            <a:pPr marL="0" lvl="1" algn="l">
              <a:lnSpc>
                <a:spcPct val="120000"/>
              </a:lnSpc>
              <a:spcBef>
                <a:spcPct val="0"/>
              </a:spcBef>
              <a:buClr>
                <a:srgbClr val="FF6600"/>
              </a:buClr>
              <a:buFont typeface="Wingdings 2" panose="05020102010507070707" pitchFamily="18" charset="2"/>
              <a:buBlip>
                <a:blip r:embed="rId2"/>
              </a:buBlip>
            </a:pPr>
            <a:r>
              <a:rPr lang="zh-CN" altLang="en-US"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制作电子护照、二代身份证、公交一卡通、校园一卡通、电话</a:t>
            </a:r>
            <a:r>
              <a:rPr lang="en-US" altLang="zh-CN"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a:t>
            </a:r>
            <a:r>
              <a:rPr lang="zh-CN" altLang="en-US"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电视计费卡、个人履历记录、电子门禁系统等</a:t>
            </a:r>
          </a:p>
          <a:p>
            <a:pPr marL="0" lvl="1" algn="l">
              <a:lnSpc>
                <a:spcPct val="120000"/>
              </a:lnSpc>
              <a:spcBef>
                <a:spcPct val="0"/>
              </a:spcBef>
              <a:buClr>
                <a:srgbClr val="FF6600"/>
              </a:buClr>
              <a:buSzPct val="75000"/>
              <a:buFont typeface="Wingdings 2" panose="05020102010507070707" pitchFamily="18" charset="2"/>
              <a:buBlip>
                <a:blip r:embed="rId2"/>
              </a:buBlip>
            </a:pPr>
            <a:endParaRPr lang="zh-CN" altLang="en-US"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endParaRPr>
          </a:p>
          <a:p>
            <a:pPr marL="0" lvl="1" algn="l">
              <a:lnSpc>
                <a:spcPct val="120000"/>
              </a:lnSpc>
              <a:spcBef>
                <a:spcPct val="0"/>
              </a:spcBef>
              <a:buClr>
                <a:srgbClr val="FF6600"/>
              </a:buClr>
              <a:buSzPct val="75000"/>
            </a:pPr>
            <a:endParaRPr lang="zh-CN" altLang="en-US"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endParaRPr>
          </a:p>
          <a:p>
            <a:pPr marL="0" lvl="1" algn="l">
              <a:lnSpc>
                <a:spcPct val="120000"/>
              </a:lnSpc>
              <a:spcBef>
                <a:spcPct val="0"/>
              </a:spcBef>
              <a:buClr>
                <a:srgbClr val="FF6600"/>
              </a:buClr>
              <a:buSzPct val="75000"/>
              <a:buFont typeface="Wingdings 2" panose="05020102010507070707" pitchFamily="18" charset="2"/>
              <a:buBlip>
                <a:blip r:embed="rId2"/>
              </a:buBlip>
            </a:pPr>
            <a:r>
              <a:rPr lang="zh-CN" altLang="en-US" sz="2400">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个人签字、指纹、视网膜图样等信息就可能存入智能卡，成为身份验证的更有效手段。</a:t>
            </a:r>
          </a:p>
          <a:p>
            <a:pPr marL="447675" indent="-447675" algn="l">
              <a:buFont typeface="Wingdings" panose="05000000000000000000" pitchFamily="2" charset="2"/>
              <a:buChar char="Ø"/>
            </a:pPr>
            <a:endParaRPr lang="zh-CN" altLang="en-US" sz="1600">
              <a:solidFill>
                <a:srgbClr val="003399"/>
              </a:solidFill>
              <a:ea typeface="微软雅黑" panose="020B0503020204020204" pitchFamily="34" charset="-122"/>
            </a:endParaRPr>
          </a:p>
        </p:txBody>
      </p:sp>
      <p:pic>
        <p:nvPicPr>
          <p:cNvPr id="76804" name="Picture 2"/>
          <p:cNvPicPr>
            <a:picLocks noGrp="1" noChangeAspect="1" noChangeArrowheads="1"/>
          </p:cNvPicPr>
          <p:nvPr>
            <p:ph sz="quarter" idx="4294967295"/>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4357688" y="785813"/>
            <a:ext cx="2913062" cy="2185987"/>
          </a:xfrm>
        </p:spPr>
      </p:pic>
      <p:pic>
        <p:nvPicPr>
          <p:cNvPr id="76805" name="Picture 5"/>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5929313" y="2357438"/>
            <a:ext cx="1995487" cy="1219200"/>
          </a:xfrm>
        </p:spPr>
      </p:pic>
      <p:pic>
        <p:nvPicPr>
          <p:cNvPr id="76806" name="Picture 6"/>
          <p:cNvPicPr>
            <a:picLocks noChangeAspect="1" noChangeArrowheads="1"/>
          </p:cNvPicPr>
          <p:nvPr/>
        </p:nvPicPr>
        <p:blipFill>
          <a:blip r:embed="rId5">
            <a:clrChange>
              <a:clrFrom>
                <a:srgbClr val="B3B2B0"/>
              </a:clrFrom>
              <a:clrTo>
                <a:srgbClr val="B3B2B0">
                  <a:alpha val="0"/>
                </a:srgbClr>
              </a:clrTo>
            </a:clrChange>
            <a:extLst>
              <a:ext uri="{28A0092B-C50C-407E-A947-70E740481C1C}">
                <a14:useLocalDpi xmlns:a14="http://schemas.microsoft.com/office/drawing/2010/main" val="0"/>
              </a:ext>
            </a:extLst>
          </a:blip>
          <a:srcRect/>
          <a:stretch>
            <a:fillRect/>
          </a:stretch>
        </p:blipFill>
        <p:spPr bwMode="auto">
          <a:xfrm rot="1440000">
            <a:off x="7000875" y="1503363"/>
            <a:ext cx="1963738"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5" name="AutoShape 5"/>
          <p:cNvSpPr>
            <a:spLocks noChangeArrowheads="1"/>
          </p:cNvSpPr>
          <p:nvPr/>
        </p:nvSpPr>
        <p:spPr bwMode="auto">
          <a:xfrm>
            <a:off x="0" y="1285875"/>
            <a:ext cx="3143250" cy="571500"/>
          </a:xfrm>
          <a:prstGeom prst="roundRect">
            <a:avLst>
              <a:gd name="adj" fmla="val 16667"/>
            </a:avLst>
          </a:prstGeom>
          <a:gradFill rotWithShape="1">
            <a:gsLst>
              <a:gs pos="0">
                <a:srgbClr val="00416F"/>
              </a:gs>
              <a:gs pos="50000">
                <a:srgbClr val="005DA0"/>
              </a:gs>
              <a:gs pos="100000">
                <a:srgbClr val="0070C0"/>
              </a:gs>
            </a:gsLst>
            <a:lin ang="5400000" scaled="1"/>
          </a:gradFill>
          <a:ln w="25400">
            <a:solidFill>
              <a:srgbClr val="FFFF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目前的应用方面</a:t>
            </a:r>
            <a:endParaRPr lang="zh-CN" altLang="en-US"/>
          </a:p>
        </p:txBody>
      </p:sp>
      <p:sp>
        <p:nvSpPr>
          <p:cNvPr id="78856" name="AutoShape 5"/>
          <p:cNvSpPr>
            <a:spLocks noChangeArrowheads="1"/>
          </p:cNvSpPr>
          <p:nvPr/>
        </p:nvSpPr>
        <p:spPr bwMode="auto">
          <a:xfrm>
            <a:off x="0" y="4786313"/>
            <a:ext cx="3071813" cy="571500"/>
          </a:xfrm>
          <a:prstGeom prst="roundRect">
            <a:avLst>
              <a:gd name="adj" fmla="val 16667"/>
            </a:avLst>
          </a:prstGeom>
          <a:gradFill rotWithShape="1">
            <a:gsLst>
              <a:gs pos="0">
                <a:srgbClr val="00416F"/>
              </a:gs>
              <a:gs pos="50000">
                <a:srgbClr val="005DA0"/>
              </a:gs>
              <a:gs pos="100000">
                <a:srgbClr val="0070C0"/>
              </a:gs>
            </a:gsLst>
            <a:lin ang="5400000" scaled="1"/>
          </a:gradFill>
          <a:ln w="25400">
            <a:solidFill>
              <a:srgbClr val="FFFFFF"/>
            </a:solidFill>
            <a:miter lim="800000"/>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a:solidFill>
                  <a:schemeClr val="bg1"/>
                </a:solidFill>
                <a:latin typeface="Times New Roman" panose="02020603050405020304" pitchFamily="18" charset="0"/>
                <a:ea typeface="微软雅黑" panose="020B0503020204020204" pitchFamily="34" charset="-122"/>
                <a:sym typeface="Times New Roman" panose="02020603050405020304" pitchFamily="18" charset="0"/>
              </a:rPr>
              <a:t>扩大的应用范围</a:t>
            </a:r>
            <a:endParaRPr lang="zh-CN" altLang="en-US"/>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76804"/>
                                        </p:tgtEl>
                                        <p:attrNameLst>
                                          <p:attrName>style.visibility</p:attrName>
                                        </p:attrNameLst>
                                      </p:cBhvr>
                                      <p:to>
                                        <p:strVal val="visible"/>
                                      </p:to>
                                    </p:set>
                                    <p:anim calcmode="lin" valueType="num">
                                      <p:cBhvr>
                                        <p:cTn id="7" dur="500" fill="hold"/>
                                        <p:tgtEl>
                                          <p:spTgt spid="76804"/>
                                        </p:tgtEl>
                                        <p:attrNameLst>
                                          <p:attrName>ppt_w</p:attrName>
                                        </p:attrNameLst>
                                      </p:cBhvr>
                                      <p:tavLst>
                                        <p:tav tm="0">
                                          <p:val>
                                            <p:fltVal val="0"/>
                                          </p:val>
                                        </p:tav>
                                        <p:tav tm="100000">
                                          <p:val>
                                            <p:strVal val="#ppt_w"/>
                                          </p:val>
                                        </p:tav>
                                      </p:tavLst>
                                    </p:anim>
                                    <p:anim calcmode="lin" valueType="num">
                                      <p:cBhvr>
                                        <p:cTn id="8" dur="500" fill="hold"/>
                                        <p:tgtEl>
                                          <p:spTgt spid="76804"/>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76806"/>
                                        </p:tgtEl>
                                        <p:attrNameLst>
                                          <p:attrName>style.visibility</p:attrName>
                                        </p:attrNameLst>
                                      </p:cBhvr>
                                      <p:to>
                                        <p:strVal val="visible"/>
                                      </p:to>
                                    </p:set>
                                    <p:anim calcmode="lin" valueType="num">
                                      <p:cBhvr>
                                        <p:cTn id="11" dur="500" fill="hold"/>
                                        <p:tgtEl>
                                          <p:spTgt spid="76806"/>
                                        </p:tgtEl>
                                        <p:attrNameLst>
                                          <p:attrName>ppt_w</p:attrName>
                                        </p:attrNameLst>
                                      </p:cBhvr>
                                      <p:tavLst>
                                        <p:tav tm="0">
                                          <p:val>
                                            <p:fltVal val="0"/>
                                          </p:val>
                                        </p:tav>
                                        <p:tav tm="100000">
                                          <p:val>
                                            <p:strVal val="#ppt_w"/>
                                          </p:val>
                                        </p:tav>
                                      </p:tavLst>
                                    </p:anim>
                                    <p:anim calcmode="lin" valueType="num">
                                      <p:cBhvr>
                                        <p:cTn id="12" dur="500" fill="hold"/>
                                        <p:tgtEl>
                                          <p:spTgt spid="76806"/>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76805"/>
                                        </p:tgtEl>
                                        <p:attrNameLst>
                                          <p:attrName>style.visibility</p:attrName>
                                        </p:attrNameLst>
                                      </p:cBhvr>
                                      <p:to>
                                        <p:strVal val="visible"/>
                                      </p:to>
                                    </p:set>
                                    <p:anim calcmode="lin" valueType="num">
                                      <p:cBhvr>
                                        <p:cTn id="15" dur="500" fill="hold"/>
                                        <p:tgtEl>
                                          <p:spTgt spid="76805"/>
                                        </p:tgtEl>
                                        <p:attrNameLst>
                                          <p:attrName>ppt_w</p:attrName>
                                        </p:attrNameLst>
                                      </p:cBhvr>
                                      <p:tavLst>
                                        <p:tav tm="0">
                                          <p:val>
                                            <p:fltVal val="0"/>
                                          </p:val>
                                        </p:tav>
                                        <p:tav tm="100000">
                                          <p:val>
                                            <p:strVal val="#ppt_w"/>
                                          </p:val>
                                        </p:tav>
                                      </p:tavLst>
                                    </p:anim>
                                    <p:anim calcmode="lin" valueType="num">
                                      <p:cBhvr>
                                        <p:cTn id="16" dur="500" fill="hold"/>
                                        <p:tgtEl>
                                          <p:spTgt spid="7680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noGrp="1" noChangeArrowheads="1"/>
          </p:cNvSpPr>
          <p:nvPr>
            <p:ph type="title" idx="4294967295"/>
          </p:nvPr>
        </p:nvSpPr>
        <p:spPr>
          <a:xfrm>
            <a:off x="0" y="-26988"/>
            <a:ext cx="9144000" cy="1143001"/>
          </a:xfrm>
        </p:spPr>
        <p:txBody>
          <a:bodyPr/>
          <a:lstStyle/>
          <a:p>
            <a:r>
              <a:rPr lang="en-US" altLang="zh-CN" sz="4000">
                <a:latin typeface="Times New Roman" panose="02020603050405020304" pitchFamily="18" charset="0"/>
                <a:ea typeface="微软雅黑" panose="020B0503020204020204" pitchFamily="34" charset="-122"/>
                <a:sym typeface="微软雅黑" panose="020B0503020204020204" pitchFamily="34" charset="-122"/>
              </a:rPr>
              <a:t>15.6.5 </a:t>
            </a:r>
            <a:r>
              <a:rPr lang="zh-CN" altLang="en-US" sz="4000">
                <a:latin typeface="Times New Roman" panose="02020603050405020304" pitchFamily="18" charset="0"/>
                <a:ea typeface="微软雅黑" panose="020B0503020204020204" pitchFamily="34" charset="-122"/>
                <a:sym typeface="微软雅黑" panose="020B0503020204020204" pitchFamily="34" charset="-122"/>
              </a:rPr>
              <a:t>智能卡的发展</a:t>
            </a:r>
            <a:endParaRPr lang="zh-CN" altLang="en-US"/>
          </a:p>
        </p:txBody>
      </p:sp>
      <p:sp>
        <p:nvSpPr>
          <p:cNvPr id="77827" name="Rectangle 4"/>
          <p:cNvSpPr>
            <a:spLocks noGrp="1" noChangeArrowheads="1"/>
          </p:cNvSpPr>
          <p:nvPr>
            <p:ph sz="half" idx="1"/>
          </p:nvPr>
        </p:nvSpPr>
        <p:spPr>
          <a:xfrm>
            <a:off x="285750" y="1760538"/>
            <a:ext cx="8647113" cy="4525962"/>
          </a:xfrm>
        </p:spPr>
        <p:txBody>
          <a:bodyPr/>
          <a:lstStyle/>
          <a:p>
            <a:pPr algn="l">
              <a:lnSpc>
                <a:spcPct val="120000"/>
              </a:lnSpc>
              <a:spcBef>
                <a:spcPct val="0"/>
              </a:spcBef>
              <a:buClr>
                <a:schemeClr val="hlink"/>
              </a:buClr>
              <a:buSzPct val="80000"/>
              <a:buFont typeface="Wingdings" panose="05000000000000000000" pitchFamily="2" charset="2"/>
              <a:buBlip>
                <a:blip r:embed="rId2"/>
              </a:buBlip>
            </a:pPr>
            <a:r>
              <a:rPr lang="zh-CN" altLang="en-US">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国内</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生产</a:t>
            </a:r>
            <a:r>
              <a:rPr lang="en-US" altLang="zh-CN">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IC</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卡的公司有</a:t>
            </a:r>
            <a:r>
              <a:rPr lang="en-US" altLang="zh-CN">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200</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多家，</a:t>
            </a:r>
            <a:r>
              <a:rPr lang="zh-CN" altLang="en-US">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国外</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的主要厂商有</a:t>
            </a:r>
            <a:r>
              <a:rPr lang="en-US" altLang="zh-CN">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23</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家。</a:t>
            </a:r>
          </a:p>
          <a:p>
            <a:pPr algn="l">
              <a:lnSpc>
                <a:spcPct val="120000"/>
              </a:lnSpc>
              <a:spcBef>
                <a:spcPct val="0"/>
              </a:spcBef>
              <a:buClr>
                <a:schemeClr val="hlink"/>
              </a:buClr>
              <a:buSzPct val="80000"/>
              <a:buFont typeface="Wingdings" panose="05000000000000000000" pitchFamily="2" charset="2"/>
              <a:buBlip>
                <a:blip r:embed="rId2"/>
              </a:buBlip>
            </a:pP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销量最大的要属荷兰的</a:t>
            </a:r>
            <a:r>
              <a:rPr lang="zh-CN" altLang="en-US">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恩智浦</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公司、德国的</a:t>
            </a:r>
            <a:r>
              <a:rPr lang="zh-CN" altLang="en-US">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英飞凌</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等。</a:t>
            </a:r>
          </a:p>
          <a:p>
            <a:pPr algn="l">
              <a:lnSpc>
                <a:spcPct val="120000"/>
              </a:lnSpc>
              <a:spcBef>
                <a:spcPct val="0"/>
              </a:spcBef>
              <a:buClr>
                <a:schemeClr val="hlink"/>
              </a:buClr>
              <a:buSzPct val="80000"/>
              <a:buFont typeface="Wingdings" panose="05000000000000000000" pitchFamily="2" charset="2"/>
              <a:buBlip>
                <a:blip r:embed="rId2"/>
              </a:buBlip>
            </a:pP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我国</a:t>
            </a:r>
            <a:r>
              <a:rPr lang="en-US" altLang="zh-CN">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IC</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卡的发行量已经达到</a:t>
            </a:r>
            <a:r>
              <a:rPr lang="en-US" altLang="zh-CN">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9.39</a:t>
            </a:r>
            <a:r>
              <a:rPr lang="zh-CN" altLang="en-US">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亿</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张。</a:t>
            </a:r>
            <a:endParaRPr lang="en-US" altLang="zh-CN">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endParaRPr>
          </a:p>
          <a:p>
            <a:pPr algn="l">
              <a:lnSpc>
                <a:spcPct val="120000"/>
              </a:lnSpc>
              <a:spcBef>
                <a:spcPct val="0"/>
              </a:spcBef>
              <a:buClr>
                <a:schemeClr val="hlink"/>
              </a:buClr>
              <a:buSzPct val="80000"/>
            </a:pPr>
            <a:endPar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endParaRPr>
          </a:p>
          <a:p>
            <a:pPr algn="l">
              <a:lnSpc>
                <a:spcPct val="120000"/>
              </a:lnSpc>
              <a:spcBef>
                <a:spcPct val="0"/>
              </a:spcBef>
              <a:buClr>
                <a:schemeClr val="hlink"/>
              </a:buClr>
              <a:buSzPct val="80000"/>
              <a:buFont typeface="Wingdings" panose="05000000000000000000" pitchFamily="2" charset="2"/>
              <a:buBlip>
                <a:blip r:embed="rId2"/>
              </a:buBlip>
            </a:pPr>
            <a:r>
              <a:rPr lang="en-US" altLang="zh-CN">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2008</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年</a:t>
            </a:r>
            <a:r>
              <a:rPr lang="en-US" altLang="zh-CN">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2</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月，荷兰政府发布了一项</a:t>
            </a:r>
            <a:r>
              <a:rPr lang="zh-CN" altLang="en-US">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警告</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，指出目前广泛应用的恩智浦公司生产的</a:t>
            </a:r>
            <a:r>
              <a:rPr lang="en-US" altLang="zh-CN">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Mifare RFID</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产品被破解。</a:t>
            </a:r>
          </a:p>
          <a:p>
            <a:pPr algn="l">
              <a:lnSpc>
                <a:spcPct val="120000"/>
              </a:lnSpc>
              <a:spcBef>
                <a:spcPct val="0"/>
              </a:spcBef>
              <a:buClr>
                <a:schemeClr val="hlink"/>
              </a:buClr>
              <a:buSzPct val="80000"/>
              <a:buFont typeface="Wingdings" panose="05000000000000000000" pitchFamily="2" charset="2"/>
              <a:buBlip>
                <a:blip r:embed="rId2"/>
              </a:buBlip>
            </a:pPr>
            <a:r>
              <a:rPr lang="en-US" altLang="zh-CN">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Henryk Plotz</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和</a:t>
            </a:r>
            <a:r>
              <a:rPr lang="en-US" altLang="zh-CN">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Karsten Nohl</a:t>
            </a:r>
            <a:r>
              <a:rPr lang="zh-CN" altLang="en-US">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破解</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了</a:t>
            </a:r>
            <a:r>
              <a:rPr lang="en-US" altLang="zh-CN">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Mifare Classic</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的加密算法。</a:t>
            </a:r>
          </a:p>
          <a:p>
            <a:pPr algn="l">
              <a:lnSpc>
                <a:spcPct val="120000"/>
              </a:lnSpc>
              <a:spcBef>
                <a:spcPct val="0"/>
              </a:spcBef>
              <a:buClr>
                <a:schemeClr val="hlink"/>
              </a:buClr>
              <a:buSzPct val="80000"/>
              <a:buFont typeface="Wingdings" panose="05000000000000000000" pitchFamily="2" charset="2"/>
              <a:buBlip>
                <a:blip r:embed="rId2"/>
              </a:buBlip>
            </a:pP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我国很多信息系统均采用了恩智浦公司的</a:t>
            </a:r>
            <a:r>
              <a:rPr lang="en-US" altLang="zh-CN">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Mifare</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卡，此事件已经</a:t>
            </a:r>
            <a:r>
              <a:rPr lang="zh-CN" altLang="en-US">
                <a:solidFill>
                  <a:srgbClr val="C00000"/>
                </a:solidFill>
                <a:latin typeface="Times New Roman" panose="02020603050405020304" pitchFamily="18" charset="0"/>
                <a:ea typeface="微软雅黑" panose="020B0503020204020204" pitchFamily="34" charset="-122"/>
                <a:sym typeface="Times New Roman" panose="02020603050405020304" pitchFamily="18" charset="0"/>
              </a:rPr>
              <a:t>高度重视</a:t>
            </a:r>
            <a:r>
              <a:rPr lang="zh-CN" altLang="en-US">
                <a:solidFill>
                  <a:srgbClr val="003399"/>
                </a:solidFill>
                <a:latin typeface="Times New Roman" panose="02020603050405020304" pitchFamily="18" charset="0"/>
                <a:ea typeface="微软雅黑" panose="020B0503020204020204" pitchFamily="34" charset="-122"/>
                <a:sym typeface="Times New Roman" panose="02020603050405020304" pitchFamily="18" charset="0"/>
              </a:rPr>
              <a:t>。</a:t>
            </a:r>
          </a:p>
          <a:p>
            <a:pPr algn="l">
              <a:buFont typeface="Wingdings" panose="05000000000000000000" pitchFamily="2" charset="2"/>
              <a:buChar char="Ø"/>
            </a:pPr>
            <a:endParaRPr lang="zh-CN" altLang="en-US" sz="1800">
              <a:solidFill>
                <a:srgbClr val="00339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7827"/>
                                        </p:tgtEl>
                                        <p:attrNameLst>
                                          <p:attrName>style.visibility</p:attrName>
                                        </p:attrNameLst>
                                      </p:cBhvr>
                                      <p:to>
                                        <p:strVal val="visible"/>
                                      </p:to>
                                    </p:set>
                                    <p:animEffect>
                                      <p:cBhvr>
                                        <p:cTn id="7" dur="500"/>
                                        <p:tgtEl>
                                          <p:spTgt spid="77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ldLvl="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zh-CN" altLang="zh-CN"/>
              <a:t>本章小结</a:t>
            </a:r>
          </a:p>
        </p:txBody>
      </p:sp>
      <p:sp>
        <p:nvSpPr>
          <p:cNvPr id="80899" name="Rectangle 3"/>
          <p:cNvSpPr>
            <a:spLocks noGrp="1" noChangeArrowheads="1"/>
          </p:cNvSpPr>
          <p:nvPr>
            <p:ph type="body" idx="1"/>
          </p:nvPr>
        </p:nvSpPr>
        <p:spPr/>
        <p:txBody>
          <a:bodyPr/>
          <a:lstStyle/>
          <a:p>
            <a:pPr>
              <a:lnSpc>
                <a:spcPct val="80000"/>
              </a:lnSpc>
            </a:pPr>
            <a:r>
              <a:rPr lang="zh-CN" altLang="en-US" sz="2000"/>
              <a:t>身份认证的定义、组成</a:t>
            </a:r>
          </a:p>
          <a:p>
            <a:pPr>
              <a:lnSpc>
                <a:spcPct val="80000"/>
              </a:lnSpc>
            </a:pPr>
            <a:r>
              <a:rPr lang="zh-CN" altLang="en-US" sz="2000"/>
              <a:t>身份认证的模式：口令认证、持证认证、生物识别</a:t>
            </a:r>
          </a:p>
          <a:p>
            <a:pPr>
              <a:lnSpc>
                <a:spcPct val="80000"/>
              </a:lnSpc>
            </a:pPr>
            <a:r>
              <a:rPr lang="zh-CN" altLang="en-US" sz="2000"/>
              <a:t>口令认证：</a:t>
            </a:r>
          </a:p>
          <a:p>
            <a:pPr lvl="1">
              <a:lnSpc>
                <a:spcPct val="80000"/>
              </a:lnSpc>
            </a:pPr>
            <a:r>
              <a:rPr lang="zh-CN" altLang="en-US" sz="1800"/>
              <a:t>静态口令认证</a:t>
            </a:r>
            <a:endParaRPr lang="zh-CN" altLang="en-US" sz="2000"/>
          </a:p>
          <a:p>
            <a:pPr lvl="1">
              <a:lnSpc>
                <a:spcPct val="80000"/>
              </a:lnSpc>
            </a:pPr>
            <a:r>
              <a:rPr lang="zh-CN" altLang="en-US" sz="1800"/>
              <a:t>动态口令认证</a:t>
            </a:r>
          </a:p>
          <a:p>
            <a:pPr lvl="2">
              <a:lnSpc>
                <a:spcPct val="80000"/>
              </a:lnSpc>
            </a:pPr>
            <a:r>
              <a:rPr lang="zh-CN" altLang="en-US" sz="1500"/>
              <a:t>口令序列</a:t>
            </a:r>
          </a:p>
          <a:p>
            <a:pPr lvl="2">
              <a:lnSpc>
                <a:spcPct val="80000"/>
              </a:lnSpc>
            </a:pPr>
            <a:r>
              <a:rPr lang="zh-CN" altLang="en-US" sz="1500"/>
              <a:t>请求/回应</a:t>
            </a:r>
          </a:p>
          <a:p>
            <a:pPr lvl="2">
              <a:lnSpc>
                <a:spcPct val="80000"/>
              </a:lnSpc>
            </a:pPr>
            <a:r>
              <a:rPr lang="zh-CN" altLang="en-US" sz="1500"/>
              <a:t>时间同步</a:t>
            </a:r>
          </a:p>
          <a:p>
            <a:pPr lvl="2">
              <a:lnSpc>
                <a:spcPct val="80000"/>
              </a:lnSpc>
            </a:pPr>
            <a:r>
              <a:rPr lang="zh-CN" altLang="en-US" sz="1500"/>
              <a:t>事件同步</a:t>
            </a:r>
          </a:p>
          <a:p>
            <a:pPr>
              <a:lnSpc>
                <a:spcPct val="110000"/>
              </a:lnSpc>
            </a:pPr>
            <a:r>
              <a:rPr lang="zh-CN" altLang="en-US" sz="2000"/>
              <a:t>持证认证：</a:t>
            </a:r>
            <a:r>
              <a:rPr lang="zh-CN" altLang="en-US" sz="1800"/>
              <a:t>智能卡认证，证书认证，</a:t>
            </a:r>
            <a:r>
              <a:rPr lang="en-US" altLang="zh-CN" sz="1600"/>
              <a:t>U</a:t>
            </a:r>
            <a:r>
              <a:rPr lang="zh-CN" altLang="en-US" sz="1600"/>
              <a:t>SBKey认证</a:t>
            </a:r>
            <a:endParaRPr lang="zh-CN" altLang="en-US" sz="1800"/>
          </a:p>
          <a:p>
            <a:pPr>
              <a:lnSpc>
                <a:spcPct val="80000"/>
              </a:lnSpc>
            </a:pPr>
            <a:r>
              <a:rPr lang="zh-CN" altLang="en-US" sz="1900"/>
              <a:t>生物识别</a:t>
            </a:r>
            <a:endParaRPr lang="en-US" altLang="zh-CN" sz="2100"/>
          </a:p>
          <a:p>
            <a:pPr lvl="1">
              <a:lnSpc>
                <a:spcPct val="80000"/>
              </a:lnSpc>
            </a:pPr>
            <a:r>
              <a:rPr lang="zh-CN" altLang="en-US" sz="1800"/>
              <a:t>行为识别</a:t>
            </a:r>
          </a:p>
          <a:p>
            <a:pPr lvl="1">
              <a:lnSpc>
                <a:spcPct val="80000"/>
              </a:lnSpc>
            </a:pPr>
            <a:r>
              <a:rPr lang="zh-CN" altLang="en-US" sz="1800"/>
              <a:t>生物特征识别</a:t>
            </a:r>
          </a:p>
        </p:txBody>
      </p:sp>
    </p:spTree>
  </p:cSld>
  <p:clrMapOvr>
    <a:masterClrMapping/>
  </p:clrMapOvr>
  <p:transition>
    <p:pull dir="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Box 4"/>
          <p:cNvSpPr>
            <a:spLocks noChangeArrowheads="1"/>
          </p:cNvSpPr>
          <p:nvPr/>
        </p:nvSpPr>
        <p:spPr bwMode="auto">
          <a:xfrm>
            <a:off x="3357563" y="2714625"/>
            <a:ext cx="24288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7200" b="1">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谢谢！</a:t>
            </a:r>
            <a:endParaRPr lang="zh-CN" altLang="en-US"/>
          </a:p>
        </p:txBody>
      </p:sp>
      <p:sp>
        <p:nvSpPr>
          <p:cNvPr id="126979" name="Rectangle 2"/>
          <p:cNvSpPr>
            <a:spLocks noGrp="1" noChangeArrowheads="1"/>
          </p:cNvSpPr>
          <p:nvPr/>
        </p:nvSpPr>
        <p:spPr bwMode="auto">
          <a:xfrm>
            <a:off x="457200" y="-26988"/>
            <a:ext cx="8229600" cy="11430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latinLnBrk="1">
              <a:spcBef>
                <a:spcPct val="20000"/>
              </a:spcBef>
              <a:buClr>
                <a:srgbClr val="000099"/>
              </a:buClr>
              <a:buFont typeface="Wingdings" panose="05000000000000000000" pitchFamily="2" charset="2"/>
              <a:buChar char="Ø"/>
              <a:defRPr sz="3200">
                <a:solidFill>
                  <a:srgbClr val="333399"/>
                </a:solidFill>
                <a:latin typeface="黑体" panose="02010609060101010101" pitchFamily="49" charset="-122"/>
                <a:ea typeface="黑体" panose="02010609060101010101" pitchFamily="49" charset="-122"/>
                <a:sym typeface="Tahoma" panose="020B0604030504040204" pitchFamily="34" charset="0"/>
              </a:defRPr>
            </a:lvl1pPr>
            <a:lvl2pPr marL="889000" indent="-439738" latinLnBrk="1">
              <a:spcBef>
                <a:spcPct val="20000"/>
              </a:spcBef>
              <a:buClr>
                <a:srgbClr val="6699FF"/>
              </a:buClr>
              <a:buFont typeface="Wingdings 2" panose="05020102010507070707" pitchFamily="18" charset="2"/>
              <a:buChar char="Ø"/>
              <a:defRPr sz="2800">
                <a:solidFill>
                  <a:srgbClr val="333399"/>
                </a:solidFill>
                <a:latin typeface="黑体" panose="02010609060101010101" pitchFamily="49" charset="-122"/>
                <a:ea typeface="黑体" panose="02010609060101010101" pitchFamily="49" charset="-122"/>
                <a:sym typeface="Tahoma" panose="020B0604030504040204" pitchFamily="34" charset="0"/>
              </a:defRPr>
            </a:lvl2pPr>
            <a:lvl3pPr marL="1293813" indent="-401638" latinLnBrk="1">
              <a:spcBef>
                <a:spcPct val="20000"/>
              </a:spcBef>
              <a:buClr>
                <a:srgbClr val="000099"/>
              </a:buClr>
              <a:buSzPct val="75000"/>
              <a:buFont typeface="Wingdings" panose="05000000000000000000" pitchFamily="2" charset="2"/>
              <a:buChar char="l"/>
              <a:defRPr sz="2400">
                <a:solidFill>
                  <a:srgbClr val="333399"/>
                </a:solidFill>
                <a:latin typeface="黑体" panose="02010609060101010101" pitchFamily="49" charset="-122"/>
                <a:ea typeface="黑体" panose="02010609060101010101" pitchFamily="49" charset="-122"/>
                <a:sym typeface="Tahoma" panose="020B0604030504040204" pitchFamily="34" charset="0"/>
              </a:defRPr>
            </a:lvl3pPr>
            <a:lvl4pPr marL="1681163" indent="-385763" latinLnBrk="1">
              <a:spcBef>
                <a:spcPct val="20000"/>
              </a:spcBef>
              <a:buClr>
                <a:srgbClr val="000099"/>
              </a:buClr>
              <a:buSzPct val="70000"/>
              <a:buFont typeface="Wingdings" panose="05000000000000000000" pitchFamily="2" charset="2"/>
              <a:buChar char="u"/>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4pPr>
            <a:lvl5pPr marL="2070100" indent="-387350" latinLnBrk="1">
              <a:spcBef>
                <a:spcPct val="20000"/>
              </a:spcBef>
              <a:buClr>
                <a:srgbClr val="6699FF"/>
              </a:buClr>
              <a:buSzPct val="70000"/>
              <a:buFont typeface="Wingdings 2" panose="05020102010507070707" pitchFamily="18" charset="2"/>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5pPr>
            <a:lvl6pPr marL="2527300" indent="-387350" eaLnBrk="0" fontAlgn="base" latinLnBrk="1" hangingPunct="0">
              <a:spcBef>
                <a:spcPct val="20000"/>
              </a:spcBef>
              <a:spcAft>
                <a:spcPct val="0"/>
              </a:spcAft>
              <a:buClr>
                <a:srgbClr val="6699FF"/>
              </a:buClr>
              <a:buSzPct val="70000"/>
              <a:buFont typeface="Wingdings 2" panose="05020102010507070707" pitchFamily="18" charset="2"/>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6pPr>
            <a:lvl7pPr marL="2984500" indent="-387350" eaLnBrk="0" fontAlgn="base" latinLnBrk="1" hangingPunct="0">
              <a:spcBef>
                <a:spcPct val="20000"/>
              </a:spcBef>
              <a:spcAft>
                <a:spcPct val="0"/>
              </a:spcAft>
              <a:buClr>
                <a:srgbClr val="6699FF"/>
              </a:buClr>
              <a:buSzPct val="70000"/>
              <a:buFont typeface="Wingdings 2" panose="05020102010507070707" pitchFamily="18" charset="2"/>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7pPr>
            <a:lvl8pPr marL="3441700" indent="-387350" eaLnBrk="0" fontAlgn="base" latinLnBrk="1" hangingPunct="0">
              <a:spcBef>
                <a:spcPct val="20000"/>
              </a:spcBef>
              <a:spcAft>
                <a:spcPct val="0"/>
              </a:spcAft>
              <a:buClr>
                <a:srgbClr val="6699FF"/>
              </a:buClr>
              <a:buSzPct val="70000"/>
              <a:buFont typeface="Wingdings 2" panose="05020102010507070707" pitchFamily="18" charset="2"/>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8pPr>
            <a:lvl9pPr marL="3898900" indent="-387350" eaLnBrk="0" fontAlgn="base" latinLnBrk="1" hangingPunct="0">
              <a:spcBef>
                <a:spcPct val="20000"/>
              </a:spcBef>
              <a:spcAft>
                <a:spcPct val="0"/>
              </a:spcAft>
              <a:buClr>
                <a:srgbClr val="6699FF"/>
              </a:buClr>
              <a:buSzPct val="70000"/>
              <a:buFont typeface="Wingdings 2" panose="05020102010507070707" pitchFamily="18" charset="2"/>
              <a:buChar char="ò"/>
              <a:defRPr sz="2000">
                <a:solidFill>
                  <a:srgbClr val="333399"/>
                </a:solidFill>
                <a:latin typeface="黑体" panose="02010609060101010101" pitchFamily="49" charset="-122"/>
                <a:ea typeface="黑体" panose="02010609060101010101" pitchFamily="49" charset="-122"/>
                <a:sym typeface="Tahoma" panose="020B0604030504040204" pitchFamily="34" charset="0"/>
              </a:defRPr>
            </a:lvl9pPr>
          </a:lstStyle>
          <a:p>
            <a:pPr algn="ctr">
              <a:spcBef>
                <a:spcPct val="0"/>
              </a:spcBef>
              <a:buClrTx/>
              <a:buFontTx/>
              <a:buNone/>
            </a:pPr>
            <a:endParaRPr lang="zh-CN" altLang="zh-CN" sz="44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6979"/>
                                        </p:tgtEl>
                                        <p:attrNameLst>
                                          <p:attrName>style.visibility</p:attrName>
                                        </p:attrNameLst>
                                      </p:cBhvr>
                                      <p:to>
                                        <p:strVal val="visible"/>
                                      </p:to>
                                    </p:set>
                                    <p:anim calcmode="lin" valueType="num">
                                      <p:cBhvr>
                                        <p:cTn id="7" dur="500" fill="hold"/>
                                        <p:tgtEl>
                                          <p:spTgt spid="126979"/>
                                        </p:tgtEl>
                                        <p:attrNameLst>
                                          <p:attrName>ppt_x</p:attrName>
                                        </p:attrNameLst>
                                      </p:cBhvr>
                                      <p:tavLst>
                                        <p:tav tm="0">
                                          <p:val>
                                            <p:strVal val="#ppt_x"/>
                                          </p:val>
                                        </p:tav>
                                        <p:tav tm="100000">
                                          <p:val>
                                            <p:strVal val="#ppt_x"/>
                                          </p:val>
                                        </p:tav>
                                      </p:tavLst>
                                    </p:anim>
                                    <p:anim calcmode="lin" valueType="num">
                                      <p:cBhvr>
                                        <p:cTn id="8" dur="500" fill="hold"/>
                                        <p:tgtEl>
                                          <p:spTgt spid="1269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9"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3141663"/>
            <a:ext cx="5759450" cy="289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ext Box 3"/>
          <p:cNvSpPr>
            <a:spLocks noChangeArrowheads="1"/>
          </p:cNvSpPr>
          <p:nvPr/>
        </p:nvSpPr>
        <p:spPr bwMode="auto">
          <a:xfrm>
            <a:off x="3924300" y="6165850"/>
            <a:ext cx="424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spcBef>
                <a:spcPct val="50000"/>
              </a:spcBef>
              <a:buFont typeface="Arial" panose="020B0604020202020204" pitchFamily="34" charset="0"/>
              <a:buNone/>
            </a:pPr>
            <a:r>
              <a:rPr lang="zh-CN" altLang="en-US" b="1">
                <a:solidFill>
                  <a:srgbClr val="000000"/>
                </a:solidFill>
                <a:sym typeface="Tahoma" panose="020B0604030504040204" pitchFamily="34" charset="0"/>
              </a:rPr>
              <a:t>身份认证的地位</a:t>
            </a:r>
            <a:endParaRPr lang="zh-CN" altLang="en-US"/>
          </a:p>
        </p:txBody>
      </p:sp>
      <p:sp>
        <p:nvSpPr>
          <p:cNvPr id="13316" name="Text Box 4"/>
          <p:cNvSpPr>
            <a:spLocks noChangeArrowheads="1"/>
          </p:cNvSpPr>
          <p:nvPr/>
        </p:nvSpPr>
        <p:spPr bwMode="auto">
          <a:xfrm>
            <a:off x="250825" y="1268413"/>
            <a:ext cx="8569325"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sz="2000" dirty="0">
                <a:solidFill>
                  <a:srgbClr val="000000"/>
                </a:solidFill>
                <a:sym typeface="Tahoma" panose="020B0604030504040204" pitchFamily="34" charset="0"/>
              </a:rPr>
              <a:t>       </a:t>
            </a:r>
            <a:r>
              <a:rPr lang="zh-CN" altLang="en-US" sz="2000" b="1" dirty="0">
                <a:solidFill>
                  <a:srgbClr val="000000"/>
                </a:solidFill>
                <a:sym typeface="Tahoma" panose="020B0604030504040204" pitchFamily="34" charset="0"/>
              </a:rPr>
              <a:t>身份认证是安全系统中的第一道关卡，如下图所示，用户在访问安全系统之前，首先经过身份认证系统识别身份，然后访问监控器根据用户的身份和授权数据库决定决定用户是否能够访问某个资源。</a:t>
            </a:r>
          </a:p>
          <a:p>
            <a:pPr>
              <a:spcBef>
                <a:spcPct val="50000"/>
              </a:spcBef>
              <a:buFont typeface="Arial" panose="020B0604020202020204" pitchFamily="34" charset="0"/>
              <a:buNone/>
            </a:pPr>
            <a:r>
              <a:rPr lang="zh-CN" altLang="en-US" sz="2000" b="1" dirty="0">
                <a:solidFill>
                  <a:srgbClr val="000000"/>
                </a:solidFill>
                <a:sym typeface="Tahoma" panose="020B0604030504040204" pitchFamily="34" charset="0"/>
              </a:rPr>
              <a:t>       访问控制和审计系统都要依赖于身份认证系统提供的用户身份信息。可见，身份认证在安全系统中的地位极其重要，是最基本的安全服务。</a:t>
            </a:r>
            <a:endParaRPr lang="zh-CN" altLang="en-US" dirty="0"/>
          </a:p>
        </p:txBody>
      </p:sp>
      <p:sp>
        <p:nvSpPr>
          <p:cNvPr id="12293" name="Text Box 5"/>
          <p:cNvSpPr>
            <a:spLocks noChangeArrowheads="1"/>
          </p:cNvSpPr>
          <p:nvPr/>
        </p:nvSpPr>
        <p:spPr bwMode="auto">
          <a:xfrm>
            <a:off x="179388" y="3789363"/>
            <a:ext cx="3024187"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spcBef>
                <a:spcPct val="50000"/>
              </a:spcBef>
              <a:buFont typeface="Arial" panose="020B0604020202020204" pitchFamily="34" charset="0"/>
              <a:buNone/>
            </a:pPr>
            <a:r>
              <a:rPr lang="zh-CN" altLang="en-US" sz="2800" b="1">
                <a:solidFill>
                  <a:srgbClr val="FF3300"/>
                </a:solidFill>
                <a:sym typeface="Tahoma" panose="020B0604030504040204" pitchFamily="34" charset="0"/>
              </a:rPr>
              <a:t>注意</a:t>
            </a:r>
            <a:r>
              <a:rPr lang="zh-CN" altLang="en-US" sz="2800" b="1">
                <a:solidFill>
                  <a:srgbClr val="000000"/>
                </a:solidFill>
                <a:sym typeface="Tahoma" panose="020B0604030504040204" pitchFamily="34" charset="0"/>
              </a:rPr>
              <a:t>：黑客攻击的目标往往是身份认证系统。</a:t>
            </a:r>
            <a:endParaRPr lang="zh-CN" altLang="en-US"/>
          </a:p>
        </p:txBody>
      </p:sp>
      <p:sp>
        <p:nvSpPr>
          <p:cNvPr id="13318" name="Rectangle 6"/>
          <p:cNvSpPr>
            <a:spLocks noGrp="1" noChangeArrowheads="1"/>
          </p:cNvSpPr>
          <p:nvPr>
            <p:ph type="title" idx="4294967295"/>
          </p:nvPr>
        </p:nvSpPr>
        <p:spPr>
          <a:xfrm>
            <a:off x="-469900" y="331788"/>
            <a:ext cx="9144000" cy="617537"/>
          </a:xfrm>
        </p:spPr>
        <p:txBody>
          <a:bodyPr/>
          <a:lstStyle/>
          <a:p>
            <a:r>
              <a:rPr lang="en-US" altLang="zh-CN"/>
              <a:t>15.1 </a:t>
            </a:r>
            <a:r>
              <a:rPr lang="zh-CN" altLang="en-US"/>
              <a:t>身份认证概述</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2293"/>
                                        </p:tgtEl>
                                        <p:attrNameLst>
                                          <p:attrName>style.visibility</p:attrName>
                                        </p:attrNameLst>
                                      </p:cBhvr>
                                      <p:to>
                                        <p:strVal val="visible"/>
                                      </p:to>
                                    </p:set>
                                    <p:anim calcmode="lin" valueType="num">
                                      <p:cBhvr>
                                        <p:cTn id="7" dur="1000" fill="hold"/>
                                        <p:tgtEl>
                                          <p:spTgt spid="12293"/>
                                        </p:tgtEl>
                                        <p:attrNameLst>
                                          <p:attrName>ppt_x</p:attrName>
                                        </p:attrNameLst>
                                      </p:cBhvr>
                                      <p:tavLst>
                                        <p:tav tm="0">
                                          <p:val>
                                            <p:strVal val="#ppt_x-.2"/>
                                          </p:val>
                                        </p:tav>
                                        <p:tav tm="100000">
                                          <p:val>
                                            <p:strVal val="#ppt_x"/>
                                          </p:val>
                                        </p:tav>
                                      </p:tavLst>
                                    </p:anim>
                                    <p:anim calcmode="lin" valueType="num">
                                      <p:cBhvr>
                                        <p:cTn id="8" dur="1000" fill="hold"/>
                                        <p:tgtEl>
                                          <p:spTgt spid="12293"/>
                                        </p:tgtEl>
                                        <p:attrNameLst>
                                          <p:attrName>ppt_y</p:attrName>
                                        </p:attrNameLst>
                                      </p:cBhvr>
                                      <p:tavLst>
                                        <p:tav tm="0">
                                          <p:val>
                                            <p:strVal val="#ppt_y"/>
                                          </p:val>
                                        </p:tav>
                                        <p:tav tm="100000">
                                          <p:val>
                                            <p:strVal val="#ppt_y"/>
                                          </p:val>
                                        </p:tav>
                                      </p:tavLst>
                                    </p:anim>
                                    <p:animEffect prLst="gradientSize: 0.1">
                                      <p:cBhvr>
                                        <p:cTn id="9" dur="1000"/>
                                        <p:tgtEl>
                                          <p:spTgt spid="12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bldLvl="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body" idx="1"/>
          </p:nvPr>
        </p:nvSpPr>
        <p:spPr>
          <a:xfrm>
            <a:off x="250825" y="1412875"/>
            <a:ext cx="8497888" cy="5111750"/>
          </a:xfrm>
        </p:spPr>
        <p:txBody>
          <a:bodyPr/>
          <a:lstStyle/>
          <a:p>
            <a:pPr marL="447675" indent="-447675" algn="l">
              <a:buFont typeface="Wingdings" panose="05000000000000000000" pitchFamily="2" charset="2"/>
              <a:buChar char="Ø"/>
            </a:pPr>
            <a:r>
              <a:rPr lang="zh-CN" altLang="en-US" b="1" dirty="0"/>
              <a:t>访问控制的实现首先要对合法用户进行验证，然后是对控制策略的选用与管理，最后是要对非法用户或是越权操作进行审计。所以，访问控制包括</a:t>
            </a:r>
            <a:r>
              <a:rPr lang="zh-CN" altLang="en-US" b="1" dirty="0">
                <a:solidFill>
                  <a:srgbClr val="990033"/>
                </a:solidFill>
              </a:rPr>
              <a:t>认证、授权和审计。</a:t>
            </a:r>
          </a:p>
          <a:p>
            <a:pPr marL="447675" indent="-447675" algn="l">
              <a:buFont typeface="Wingdings" panose="05000000000000000000" pitchFamily="2" charset="2"/>
              <a:buChar char="Ø"/>
            </a:pPr>
            <a:r>
              <a:rPr lang="en-US" altLang="zh-CN" b="1" dirty="0"/>
              <a:t>1</a:t>
            </a:r>
            <a:r>
              <a:rPr lang="zh-CN" altLang="en-US" b="1" dirty="0"/>
              <a:t>、通过“认证（</a:t>
            </a:r>
            <a:r>
              <a:rPr lang="en-US" altLang="zh-CN" b="1" dirty="0"/>
              <a:t>authentication</a:t>
            </a:r>
            <a:r>
              <a:rPr lang="zh-CN" altLang="en-US" b="1" dirty="0"/>
              <a:t>）”来检验主体的合法身份。</a:t>
            </a:r>
          </a:p>
          <a:p>
            <a:pPr marL="447675" indent="-447675" algn="l">
              <a:buFont typeface="Wingdings" panose="05000000000000000000" pitchFamily="2" charset="2"/>
              <a:buChar char="Ø"/>
            </a:pPr>
            <a:r>
              <a:rPr lang="en-US" altLang="zh-CN" b="1" dirty="0"/>
              <a:t>2</a:t>
            </a:r>
            <a:r>
              <a:rPr lang="zh-CN" altLang="en-US" b="1" dirty="0"/>
              <a:t>、通过“授权（</a:t>
            </a:r>
            <a:r>
              <a:rPr lang="en-US" altLang="zh-CN" b="1" dirty="0"/>
              <a:t>authorization</a:t>
            </a:r>
            <a:r>
              <a:rPr lang="zh-CN" altLang="en-US" b="1" dirty="0"/>
              <a:t>）”来限制用户对资源的访问级别。</a:t>
            </a:r>
          </a:p>
          <a:p>
            <a:pPr marL="447675" indent="-447675" algn="l">
              <a:buFont typeface="Wingdings" panose="05000000000000000000" pitchFamily="2" charset="2"/>
              <a:buChar char="Ø"/>
            </a:pPr>
            <a:r>
              <a:rPr lang="en-US" altLang="zh-CN" b="1" dirty="0"/>
              <a:t>3</a:t>
            </a:r>
            <a:r>
              <a:rPr lang="zh-CN" altLang="en-US" b="1" dirty="0"/>
              <a:t>、“审计 </a:t>
            </a:r>
            <a:r>
              <a:rPr lang="en-US" altLang="zh-CN" b="1" dirty="0"/>
              <a:t>(audit)</a:t>
            </a:r>
            <a:r>
              <a:rPr lang="zh-CN" altLang="en-US" b="1" dirty="0"/>
              <a:t> ”的重要意义在于，比如客体的管理者即管理员有操作赋予权，他有可能滥用这一权力，这是无法在授权中加以约束的，故必须对这些行为进行记录，从而达到威慑和保证访问控制正常实现的目的。</a:t>
            </a:r>
          </a:p>
          <a:p>
            <a:pPr marL="447675" indent="-447675" algn="l"/>
            <a:endParaRPr lang="zh-CN" altLang="en-US" b="1" dirty="0"/>
          </a:p>
        </p:txBody>
      </p:sp>
      <p:sp>
        <p:nvSpPr>
          <p:cNvPr id="14339" name="Rectangle 3"/>
          <p:cNvSpPr>
            <a:spLocks noGrp="1" noChangeArrowheads="1"/>
          </p:cNvSpPr>
          <p:nvPr>
            <p:ph type="title" idx="4294967295"/>
          </p:nvPr>
        </p:nvSpPr>
        <p:spPr>
          <a:xfrm>
            <a:off x="-469900" y="331788"/>
            <a:ext cx="9144000" cy="617537"/>
          </a:xfrm>
        </p:spPr>
        <p:txBody>
          <a:bodyPr/>
          <a:lstStyle/>
          <a:p>
            <a:r>
              <a:rPr lang="en-US" altLang="zh-CN"/>
              <a:t>15.1 </a:t>
            </a:r>
            <a:r>
              <a:rPr lang="zh-CN" altLang="en-US"/>
              <a:t>身份认证概述</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4" presetClass="entr" presetSubtype="0" fill="hold"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anim to="(#ppt_x)" calcmode="lin" valueType="num">
                                      <p:cBhvr>
                                        <p:cTn id="7" dur="600" fill="hold">
                                          <p:stCondLst>
                                            <p:cond delay="0"/>
                                          </p:stCondLst>
                                        </p:cTn>
                                        <p:tgtEl>
                                          <p:spTgt spid="13314">
                                            <p:txEl>
                                              <p:pRg st="0" end="0"/>
                                            </p:txEl>
                                          </p:spTgt>
                                        </p:tgtEl>
                                        <p:attrNameLst>
                                          <p:attrName>ppt_x</p:attrName>
                                        </p:attrNameLst>
                                      </p:cBhvr>
                                    </p:anim>
                                    <p:anim to="-1.0" calcmode="lin" valueType="num">
                                      <p:cBhvr>
                                        <p:cTn id="8" dur="200" decel="50000" autoRev="1" fill="hold">
                                          <p:stCondLst>
                                            <p:cond delay="600"/>
                                          </p:stCondLst>
                                        </p:cTn>
                                        <p:tgtEl>
                                          <p:spTgt spid="13314">
                                            <p:txEl>
                                              <p:pRg st="0" end="0"/>
                                            </p:txEl>
                                          </p:spTgt>
                                        </p:tgtEl>
                                        <p:attrNameLst>
                                          <p:attrName>xshear</p:attrName>
                                        </p:attrNameLst>
                                      </p:cBhvr>
                                    </p:anim>
                                    <p:animScale>
                                      <p:cBhvr>
                                        <p:cTn id="9" dur="200" decel="100000" autoRev="1" fill="hold">
                                          <p:stCondLst>
                                            <p:cond delay="600"/>
                                          </p:stCondLst>
                                        </p:cTn>
                                        <p:tgtEl>
                                          <p:spTgt spid="13314">
                                            <p:txEl>
                                              <p:pRg st="0" end="0"/>
                                            </p:txEl>
                                          </p:spTgt>
                                        </p:tgtEl>
                                      </p:cBhvr>
                                      <p:from x="100000" y="100000"/>
                                      <p:to x="80000" y="100000"/>
                                    </p:animScale>
                                    <p:anim by="(#ppt_h/3+#ppt_w*0.1)" calcmode="lin" valueType="num">
                                      <p:cBhvr>
                                        <p:cTn id="10" dur="200" decel="100000" autoRev="1" fill="hold">
                                          <p:stCondLst>
                                            <p:cond delay="600"/>
                                          </p:stCondLst>
                                        </p:cTn>
                                        <p:tgtEl>
                                          <p:spTgt spid="13314">
                                            <p:txEl>
                                              <p:pRg st="0" end="0"/>
                                            </p:txEl>
                                          </p:spTgt>
                                        </p:tgtEl>
                                        <p:attrNameLst>
                                          <p:attrName>ppt_x</p:attrName>
                                        </p:attrNameLst>
                                      </p:cBhvr>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54" presetClass="entr" presetSubtype="0" accel="100000" fill="hold" nodeType="clickEffect">
                                  <p:stCondLst>
                                    <p:cond delay="0"/>
                                  </p:stCondLst>
                                  <p:childTnLst>
                                    <p:set>
                                      <p:cBhvr>
                                        <p:cTn id="14" dur="1" fill="hold">
                                          <p:stCondLst>
                                            <p:cond delay="0"/>
                                          </p:stCondLst>
                                        </p:cTn>
                                        <p:tgtEl>
                                          <p:spTgt spid="13314">
                                            <p:txEl>
                                              <p:pRg st="1" end="1"/>
                                            </p:txEl>
                                          </p:spTgt>
                                        </p:tgtEl>
                                        <p:attrNameLst>
                                          <p:attrName>style.visibility</p:attrName>
                                        </p:attrNameLst>
                                      </p:cBhvr>
                                      <p:to>
                                        <p:strVal val="visible"/>
                                      </p:to>
                                    </p:set>
                                    <p:anim calcmode="lin" valueType="num">
                                      <p:cBhvr>
                                        <p:cTn id="15" dur="500" fill="hold"/>
                                        <p:tgtEl>
                                          <p:spTgt spid="13314">
                                            <p:txEl>
                                              <p:pRg st="1" end="1"/>
                                            </p:txEl>
                                          </p:spTgt>
                                        </p:tgtEl>
                                        <p:attrNameLst>
                                          <p:attrName>ppt_w</p:attrName>
                                        </p:attrNameLst>
                                      </p:cBhvr>
                                      <p:tavLst>
                                        <p:tav tm="0">
                                          <p:val>
                                            <p:strVal val="#ppt_w*0.05"/>
                                          </p:val>
                                        </p:tav>
                                        <p:tav tm="100000">
                                          <p:val>
                                            <p:strVal val="#ppt_w"/>
                                          </p:val>
                                        </p:tav>
                                      </p:tavLst>
                                    </p:anim>
                                    <p:anim calcmode="lin" valueType="num">
                                      <p:cBhvr>
                                        <p:cTn id="16" dur="500" fill="hold"/>
                                        <p:tgtEl>
                                          <p:spTgt spid="13314">
                                            <p:txEl>
                                              <p:pRg st="1" end="1"/>
                                            </p:txEl>
                                          </p:spTgt>
                                        </p:tgtEl>
                                        <p:attrNameLst>
                                          <p:attrName>ppt_h</p:attrName>
                                        </p:attrNameLst>
                                      </p:cBhvr>
                                      <p:tavLst>
                                        <p:tav tm="0">
                                          <p:val>
                                            <p:strVal val="#ppt_h"/>
                                          </p:val>
                                        </p:tav>
                                        <p:tav tm="100000">
                                          <p:val>
                                            <p:strVal val="#ppt_h"/>
                                          </p:val>
                                        </p:tav>
                                      </p:tavLst>
                                    </p:anim>
                                    <p:anim calcmode="lin" valueType="num">
                                      <p:cBhvr>
                                        <p:cTn id="17" dur="500" fill="hold"/>
                                        <p:tgtEl>
                                          <p:spTgt spid="13314">
                                            <p:txEl>
                                              <p:pRg st="1" end="1"/>
                                            </p:txEl>
                                          </p:spTgt>
                                        </p:tgtEl>
                                        <p:attrNameLst>
                                          <p:attrName>ppt_x</p:attrName>
                                        </p:attrNameLst>
                                      </p:cBhvr>
                                      <p:tavLst>
                                        <p:tav tm="0">
                                          <p:val>
                                            <p:strVal val="#ppt_x-.2"/>
                                          </p:val>
                                        </p:tav>
                                        <p:tav tm="100000">
                                          <p:val>
                                            <p:strVal val="#ppt_x"/>
                                          </p:val>
                                        </p:tav>
                                      </p:tavLst>
                                    </p:anim>
                                    <p:anim calcmode="lin" valueType="num">
                                      <p:cBhvr>
                                        <p:cTn id="18" dur="500" fill="hold"/>
                                        <p:tgtEl>
                                          <p:spTgt spid="13314">
                                            <p:txEl>
                                              <p:pRg st="1" end="1"/>
                                            </p:txEl>
                                          </p:spTgt>
                                        </p:tgtEl>
                                        <p:attrNameLst>
                                          <p:attrName>ppt_y</p:attrName>
                                        </p:attrNameLst>
                                      </p:cBhvr>
                                      <p:tavLst>
                                        <p:tav tm="0">
                                          <p:val>
                                            <p:strVal val="#ppt_y"/>
                                          </p:val>
                                        </p:tav>
                                        <p:tav tm="100000">
                                          <p:val>
                                            <p:strVal val="#ppt_y"/>
                                          </p:val>
                                        </p:tav>
                                      </p:tavLst>
                                    </p:anim>
                                    <p:animEffect>
                                      <p:cBhvr>
                                        <p:cTn id="19" dur="500"/>
                                        <p:tgtEl>
                                          <p:spTgt spid="13314">
                                            <p:txEl>
                                              <p:pRg st="1" end="1"/>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4" presetClass="entr" presetSubtype="0" accel="100000" fill="hold" nodeType="clickEffect">
                                  <p:stCondLst>
                                    <p:cond delay="0"/>
                                  </p:stCondLst>
                                  <p:childTnLst>
                                    <p:set>
                                      <p:cBhvr>
                                        <p:cTn id="23" dur="1" fill="hold">
                                          <p:stCondLst>
                                            <p:cond delay="0"/>
                                          </p:stCondLst>
                                        </p:cTn>
                                        <p:tgtEl>
                                          <p:spTgt spid="13314">
                                            <p:txEl>
                                              <p:pRg st="2" end="2"/>
                                            </p:txEl>
                                          </p:spTgt>
                                        </p:tgtEl>
                                        <p:attrNameLst>
                                          <p:attrName>style.visibility</p:attrName>
                                        </p:attrNameLst>
                                      </p:cBhvr>
                                      <p:to>
                                        <p:strVal val="visible"/>
                                      </p:to>
                                    </p:set>
                                    <p:anim calcmode="lin" valueType="num">
                                      <p:cBhvr>
                                        <p:cTn id="24" dur="500" fill="hold"/>
                                        <p:tgtEl>
                                          <p:spTgt spid="13314">
                                            <p:txEl>
                                              <p:pRg st="2" end="2"/>
                                            </p:txEl>
                                          </p:spTgt>
                                        </p:tgtEl>
                                        <p:attrNameLst>
                                          <p:attrName>ppt_w</p:attrName>
                                        </p:attrNameLst>
                                      </p:cBhvr>
                                      <p:tavLst>
                                        <p:tav tm="0">
                                          <p:val>
                                            <p:strVal val="#ppt_w*0.05"/>
                                          </p:val>
                                        </p:tav>
                                        <p:tav tm="100000">
                                          <p:val>
                                            <p:strVal val="#ppt_w"/>
                                          </p:val>
                                        </p:tav>
                                      </p:tavLst>
                                    </p:anim>
                                    <p:anim calcmode="lin" valueType="num">
                                      <p:cBhvr>
                                        <p:cTn id="25" dur="500" fill="hold"/>
                                        <p:tgtEl>
                                          <p:spTgt spid="13314">
                                            <p:txEl>
                                              <p:pRg st="2" end="2"/>
                                            </p:txEl>
                                          </p:spTgt>
                                        </p:tgtEl>
                                        <p:attrNameLst>
                                          <p:attrName>ppt_h</p:attrName>
                                        </p:attrNameLst>
                                      </p:cBhvr>
                                      <p:tavLst>
                                        <p:tav tm="0">
                                          <p:val>
                                            <p:strVal val="#ppt_h"/>
                                          </p:val>
                                        </p:tav>
                                        <p:tav tm="100000">
                                          <p:val>
                                            <p:strVal val="#ppt_h"/>
                                          </p:val>
                                        </p:tav>
                                      </p:tavLst>
                                    </p:anim>
                                    <p:anim calcmode="lin" valueType="num">
                                      <p:cBhvr>
                                        <p:cTn id="26" dur="500" fill="hold"/>
                                        <p:tgtEl>
                                          <p:spTgt spid="13314">
                                            <p:txEl>
                                              <p:pRg st="2" end="2"/>
                                            </p:txEl>
                                          </p:spTgt>
                                        </p:tgtEl>
                                        <p:attrNameLst>
                                          <p:attrName>ppt_x</p:attrName>
                                        </p:attrNameLst>
                                      </p:cBhvr>
                                      <p:tavLst>
                                        <p:tav tm="0">
                                          <p:val>
                                            <p:strVal val="#ppt_x-.2"/>
                                          </p:val>
                                        </p:tav>
                                        <p:tav tm="100000">
                                          <p:val>
                                            <p:strVal val="#ppt_x"/>
                                          </p:val>
                                        </p:tav>
                                      </p:tavLst>
                                    </p:anim>
                                    <p:anim calcmode="lin" valueType="num">
                                      <p:cBhvr>
                                        <p:cTn id="27" dur="500" fill="hold"/>
                                        <p:tgtEl>
                                          <p:spTgt spid="13314">
                                            <p:txEl>
                                              <p:pRg st="2" end="2"/>
                                            </p:txEl>
                                          </p:spTgt>
                                        </p:tgtEl>
                                        <p:attrNameLst>
                                          <p:attrName>ppt_y</p:attrName>
                                        </p:attrNameLst>
                                      </p:cBhvr>
                                      <p:tavLst>
                                        <p:tav tm="0">
                                          <p:val>
                                            <p:strVal val="#ppt_y"/>
                                          </p:val>
                                        </p:tav>
                                        <p:tav tm="100000">
                                          <p:val>
                                            <p:strVal val="#ppt_y"/>
                                          </p:val>
                                        </p:tav>
                                      </p:tavLst>
                                    </p:anim>
                                    <p:animEffect>
                                      <p:cBhvr>
                                        <p:cTn id="28" dur="500"/>
                                        <p:tgtEl>
                                          <p:spTgt spid="13314">
                                            <p:txEl>
                                              <p:pRg st="2" end="2"/>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4" presetClass="entr" presetSubtype="0" accel="100000" fill="hold" nodeType="clickEffect">
                                  <p:stCondLst>
                                    <p:cond delay="0"/>
                                  </p:stCondLst>
                                  <p:childTnLst>
                                    <p:set>
                                      <p:cBhvr>
                                        <p:cTn id="32" dur="1" fill="hold">
                                          <p:stCondLst>
                                            <p:cond delay="0"/>
                                          </p:stCondLst>
                                        </p:cTn>
                                        <p:tgtEl>
                                          <p:spTgt spid="13314">
                                            <p:txEl>
                                              <p:pRg st="3" end="3"/>
                                            </p:txEl>
                                          </p:spTgt>
                                        </p:tgtEl>
                                        <p:attrNameLst>
                                          <p:attrName>style.visibility</p:attrName>
                                        </p:attrNameLst>
                                      </p:cBhvr>
                                      <p:to>
                                        <p:strVal val="visible"/>
                                      </p:to>
                                    </p:set>
                                    <p:anim calcmode="lin" valueType="num">
                                      <p:cBhvr>
                                        <p:cTn id="33" dur="500" fill="hold"/>
                                        <p:tgtEl>
                                          <p:spTgt spid="13314">
                                            <p:txEl>
                                              <p:pRg st="3" end="3"/>
                                            </p:txEl>
                                          </p:spTgt>
                                        </p:tgtEl>
                                        <p:attrNameLst>
                                          <p:attrName>ppt_w</p:attrName>
                                        </p:attrNameLst>
                                      </p:cBhvr>
                                      <p:tavLst>
                                        <p:tav tm="0">
                                          <p:val>
                                            <p:strVal val="#ppt_w*0.05"/>
                                          </p:val>
                                        </p:tav>
                                        <p:tav tm="100000">
                                          <p:val>
                                            <p:strVal val="#ppt_w"/>
                                          </p:val>
                                        </p:tav>
                                      </p:tavLst>
                                    </p:anim>
                                    <p:anim calcmode="lin" valueType="num">
                                      <p:cBhvr>
                                        <p:cTn id="34" dur="500" fill="hold"/>
                                        <p:tgtEl>
                                          <p:spTgt spid="13314">
                                            <p:txEl>
                                              <p:pRg st="3" end="3"/>
                                            </p:txEl>
                                          </p:spTgt>
                                        </p:tgtEl>
                                        <p:attrNameLst>
                                          <p:attrName>ppt_h</p:attrName>
                                        </p:attrNameLst>
                                      </p:cBhvr>
                                      <p:tavLst>
                                        <p:tav tm="0">
                                          <p:val>
                                            <p:strVal val="#ppt_h"/>
                                          </p:val>
                                        </p:tav>
                                        <p:tav tm="100000">
                                          <p:val>
                                            <p:strVal val="#ppt_h"/>
                                          </p:val>
                                        </p:tav>
                                      </p:tavLst>
                                    </p:anim>
                                    <p:anim calcmode="lin" valueType="num">
                                      <p:cBhvr>
                                        <p:cTn id="35" dur="500" fill="hold"/>
                                        <p:tgtEl>
                                          <p:spTgt spid="13314">
                                            <p:txEl>
                                              <p:pRg st="3" end="3"/>
                                            </p:txEl>
                                          </p:spTgt>
                                        </p:tgtEl>
                                        <p:attrNameLst>
                                          <p:attrName>ppt_x</p:attrName>
                                        </p:attrNameLst>
                                      </p:cBhvr>
                                      <p:tavLst>
                                        <p:tav tm="0">
                                          <p:val>
                                            <p:strVal val="#ppt_x-.2"/>
                                          </p:val>
                                        </p:tav>
                                        <p:tav tm="100000">
                                          <p:val>
                                            <p:strVal val="#ppt_x"/>
                                          </p:val>
                                        </p:tav>
                                      </p:tavLst>
                                    </p:anim>
                                    <p:anim calcmode="lin" valueType="num">
                                      <p:cBhvr>
                                        <p:cTn id="36" dur="500" fill="hold"/>
                                        <p:tgtEl>
                                          <p:spTgt spid="13314">
                                            <p:txEl>
                                              <p:pRg st="3" end="3"/>
                                            </p:txEl>
                                          </p:spTgt>
                                        </p:tgtEl>
                                        <p:attrNameLst>
                                          <p:attrName>ppt_y</p:attrName>
                                        </p:attrNameLst>
                                      </p:cBhvr>
                                      <p:tavLst>
                                        <p:tav tm="0">
                                          <p:val>
                                            <p:strVal val="#ppt_y"/>
                                          </p:val>
                                        </p:tav>
                                        <p:tav tm="100000">
                                          <p:val>
                                            <p:strVal val="#ppt_y"/>
                                          </p:val>
                                        </p:tav>
                                      </p:tavLst>
                                    </p:anim>
                                    <p:animEffect>
                                      <p:cBhvr>
                                        <p:cTn id="37" dur="500"/>
                                        <p:tgtEl>
                                          <p:spTgt spid="133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4_색종이 상자">
  <a:themeElements>
    <a:clrScheme name="">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4_색종이 상자">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색종이 상자">
  <a:themeElements>
    <a:clrScheme name="">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5_색종이 상자">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색종이 상자">
  <a:themeElements>
    <a:clrScheme name="">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6_색종이 상자">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Pages>0</Pages>
  <Words>5653</Words>
  <Characters>0</Characters>
  <Application>Microsoft Office PowerPoint</Application>
  <DocSecurity>0</DocSecurity>
  <PresentationFormat>全屏显示(4:3)</PresentationFormat>
  <Lines>0</Lines>
  <Paragraphs>622</Paragraphs>
  <Slides>74</Slides>
  <Notes>0</Notes>
  <HiddenSlides>0</HiddenSlides>
  <MMClips>0</MMClips>
  <ScaleCrop>false</ScaleCrop>
  <HeadingPairs>
    <vt:vector size="8" baseType="variant">
      <vt:variant>
        <vt:lpstr>已用的字体</vt:lpstr>
      </vt:variant>
      <vt:variant>
        <vt:i4>11</vt:i4>
      </vt:variant>
      <vt:variant>
        <vt:lpstr>主题</vt:lpstr>
      </vt:variant>
      <vt:variant>
        <vt:i4>3</vt:i4>
      </vt:variant>
      <vt:variant>
        <vt:lpstr>嵌入 OLE 服务器</vt:lpstr>
      </vt:variant>
      <vt:variant>
        <vt:i4>1</vt:i4>
      </vt:variant>
      <vt:variant>
        <vt:lpstr>幻灯片标题</vt:lpstr>
      </vt:variant>
      <vt:variant>
        <vt:i4>74</vt:i4>
      </vt:variant>
    </vt:vector>
  </HeadingPairs>
  <TitlesOfParts>
    <vt:vector size="89" baseType="lpstr">
      <vt:lpstr>Gulim</vt:lpstr>
      <vt:lpstr>黑体</vt:lpstr>
      <vt:lpstr>宋体</vt:lpstr>
      <vt:lpstr>微软雅黑</vt:lpstr>
      <vt:lpstr>幼圆</vt:lpstr>
      <vt:lpstr>Arial</vt:lpstr>
      <vt:lpstr>Arial Narrow</vt:lpstr>
      <vt:lpstr>Tahoma</vt:lpstr>
      <vt:lpstr>Times New Roman</vt:lpstr>
      <vt:lpstr>Wingdings</vt:lpstr>
      <vt:lpstr>Wingdings 2</vt:lpstr>
      <vt:lpstr>4_색종이 상자</vt:lpstr>
      <vt:lpstr>5_색종이 상자</vt:lpstr>
      <vt:lpstr>6_색종이 상자</vt:lpstr>
      <vt:lpstr>Microsoft Visio 2003-2010 绘图</vt:lpstr>
      <vt:lpstr>PowerPoint 演示文稿</vt:lpstr>
      <vt:lpstr>PowerPoint 演示文稿</vt:lpstr>
      <vt:lpstr>PowerPoint 演示文稿</vt:lpstr>
      <vt:lpstr>PowerPoint 演示文稿</vt:lpstr>
      <vt:lpstr>15.1 身份证明概述</vt:lpstr>
      <vt:lpstr>15.1 身份证明概述</vt:lpstr>
      <vt:lpstr>数字世界的信息安全要素</vt:lpstr>
      <vt:lpstr>15.1 身份认证概述</vt:lpstr>
      <vt:lpstr>15.1 身份认证概述</vt:lpstr>
      <vt:lpstr>PowerPoint 演示文稿</vt:lpstr>
      <vt:lpstr>PowerPoint 演示文稿</vt:lpstr>
      <vt:lpstr>15.1.3 身份认证的基本分类</vt:lpstr>
      <vt:lpstr>PowerPoint 演示文稿</vt:lpstr>
      <vt:lpstr>PowerPoint 演示文稿</vt:lpstr>
      <vt:lpstr>15.2 口令认证（续）</vt:lpstr>
      <vt:lpstr>PowerPoint 演示文稿</vt:lpstr>
      <vt:lpstr>PowerPoint 演示文稿</vt:lpstr>
      <vt:lpstr>PowerPoint 演示文稿</vt:lpstr>
      <vt:lpstr>PowerPoint 演示文稿</vt:lpstr>
      <vt:lpstr>PowerPoint 演示文稿</vt:lpstr>
      <vt:lpstr>PowerPoint 演示文稿</vt:lpstr>
      <vt:lpstr>15.2.4 口令的安全存储</vt:lpstr>
      <vt:lpstr>15.2.4 口令的安全存储</vt:lpstr>
      <vt:lpstr>15.2.5 口令的分类：静态口令和动态口令</vt:lpstr>
      <vt:lpstr>15.2.6一次性口令（动态口令）</vt:lpstr>
      <vt:lpstr>（1）口令序列</vt:lpstr>
      <vt:lpstr>（1）口令序列机制</vt:lpstr>
      <vt:lpstr>口令序列机制</vt:lpstr>
      <vt:lpstr>（2）询问/应答认证</vt:lpstr>
      <vt:lpstr>15.4.1 挑战/响应机制-流程</vt:lpstr>
      <vt:lpstr>询问-应答机制鉴别原理</vt:lpstr>
      <vt:lpstr>PowerPoint 演示文稿</vt:lpstr>
      <vt:lpstr>PowerPoint 演示文稿</vt:lpstr>
      <vt:lpstr>询问/应答身份认证</vt:lpstr>
      <vt:lpstr>（3）时间同步认证</vt:lpstr>
      <vt:lpstr>15.4.3 时间同步机制-流程</vt:lpstr>
      <vt:lpstr>（2）时间同步认证</vt:lpstr>
      <vt:lpstr>时间同步身份认证</vt:lpstr>
      <vt:lpstr>（4）事件同步认证</vt:lpstr>
      <vt:lpstr>事件同步认证</vt:lpstr>
      <vt:lpstr> 15.4.4 事件同步机制-流程</vt:lpstr>
      <vt:lpstr>事件同步机制-重同步方法</vt:lpstr>
      <vt:lpstr>PowerPoint 演示文稿</vt:lpstr>
      <vt:lpstr>几种一次性口令实现机制的比较</vt:lpstr>
      <vt:lpstr>PowerPoint 演示文稿</vt:lpstr>
      <vt:lpstr>15.3 个人生物特征的身份认证技术</vt:lpstr>
      <vt:lpstr>PowerPoint 演示文稿</vt:lpstr>
      <vt:lpstr>15.3.1 手书签字验证</vt:lpstr>
      <vt:lpstr>PowerPoint 演示文稿</vt:lpstr>
      <vt:lpstr>15.3.2 指纹验证</vt:lpstr>
      <vt:lpstr>15.3.3 语音验证</vt:lpstr>
      <vt:lpstr>15.3.4 视网膜图样验证</vt:lpstr>
      <vt:lpstr>15.3.5 虹膜图样验证</vt:lpstr>
      <vt:lpstr>15.3.6 脸型验证</vt:lpstr>
      <vt:lpstr>15.3.7 身份证明系统的设计</vt:lpstr>
      <vt:lpstr>PowerPoint 演示文稿</vt:lpstr>
      <vt:lpstr>PowerPoint 演示文稿</vt:lpstr>
      <vt:lpstr>15.5.1 简介</vt:lpstr>
      <vt:lpstr>15.5.2 基于证书认证的工作原理</vt:lpstr>
      <vt:lpstr>15.5.2 基于证书认证的工作原理</vt:lpstr>
      <vt:lpstr>15.5.2 基于证书认证的工作原理</vt:lpstr>
      <vt:lpstr>15.5.2 基于证书认证的工作原理</vt:lpstr>
      <vt:lpstr>15.5.2 基于证书认证的工作原理</vt:lpstr>
      <vt:lpstr>15.5.2 基于证书认证的工作原理</vt:lpstr>
      <vt:lpstr>USB Key认证</vt:lpstr>
      <vt:lpstr>特点比较 </vt:lpstr>
      <vt:lpstr>PowerPoint 演示文稿</vt:lpstr>
      <vt:lpstr>15.6.1 智能卡技术概述</vt:lpstr>
      <vt:lpstr>15.6.2 智能卡的工作原理框图</vt:lpstr>
      <vt:lpstr>15.6.3 智能卡的设计</vt:lpstr>
      <vt:lpstr>15.6.4 智能卡的应用</vt:lpstr>
      <vt:lpstr>15.6.5 智能卡的发展</vt:lpstr>
      <vt:lpstr>本章小结</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songlu</dc:creator>
  <cp:keywords/>
  <dc:description/>
  <cp:lastModifiedBy>wer_s</cp:lastModifiedBy>
  <cp:revision>220</cp:revision>
  <cp:lastPrinted>2411-12-30T00:00:00Z</cp:lastPrinted>
  <dcterms:created xsi:type="dcterms:W3CDTF">2011-03-30T12:01:00Z</dcterms:created>
  <dcterms:modified xsi:type="dcterms:W3CDTF">2019-05-06T01:44:25Z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2052-9.1.0.5041</vt:lpwstr>
  </property>
</Properties>
</file>